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44" r:id="rId2"/>
    <p:sldId id="543" r:id="rId3"/>
    <p:sldId id="490" r:id="rId4"/>
    <p:sldId id="516" r:id="rId5"/>
    <p:sldId id="519" r:id="rId6"/>
    <p:sldId id="256" r:id="rId7"/>
    <p:sldId id="258" r:id="rId8"/>
    <p:sldId id="260" r:id="rId9"/>
    <p:sldId id="261" r:id="rId10"/>
    <p:sldId id="263" r:id="rId11"/>
    <p:sldId id="268" r:id="rId12"/>
    <p:sldId id="270" r:id="rId13"/>
    <p:sldId id="273" r:id="rId14"/>
    <p:sldId id="275" r:id="rId15"/>
    <p:sldId id="265" r:id="rId16"/>
    <p:sldId id="278" r:id="rId17"/>
    <p:sldId id="280" r:id="rId18"/>
    <p:sldId id="285" r:id="rId19"/>
    <p:sldId id="288" r:id="rId20"/>
    <p:sldId id="290" r:id="rId21"/>
    <p:sldId id="292" r:id="rId22"/>
    <p:sldId id="294" r:id="rId23"/>
    <p:sldId id="296" r:id="rId24"/>
    <p:sldId id="298" r:id="rId25"/>
    <p:sldId id="300" r:id="rId26"/>
    <p:sldId id="282" r:id="rId27"/>
    <p:sldId id="302" r:id="rId28"/>
    <p:sldId id="304" r:id="rId29"/>
    <p:sldId id="306" r:id="rId30"/>
    <p:sldId id="308" r:id="rId31"/>
    <p:sldId id="310" r:id="rId32"/>
    <p:sldId id="312" r:id="rId33"/>
    <p:sldId id="314" r:id="rId34"/>
    <p:sldId id="316" r:id="rId35"/>
    <p:sldId id="318" r:id="rId36"/>
    <p:sldId id="320" r:id="rId37"/>
    <p:sldId id="322" r:id="rId38"/>
    <p:sldId id="324" r:id="rId39"/>
    <p:sldId id="326" r:id="rId40"/>
    <p:sldId id="328" r:id="rId41"/>
    <p:sldId id="331" r:id="rId42"/>
    <p:sldId id="333" r:id="rId43"/>
    <p:sldId id="335" r:id="rId44"/>
    <p:sldId id="337" r:id="rId45"/>
    <p:sldId id="339" r:id="rId46"/>
    <p:sldId id="341" r:id="rId47"/>
    <p:sldId id="343" r:id="rId48"/>
    <p:sldId id="345" r:id="rId49"/>
    <p:sldId id="347" r:id="rId50"/>
    <p:sldId id="349" r:id="rId51"/>
    <p:sldId id="351" r:id="rId52"/>
    <p:sldId id="353" r:id="rId53"/>
    <p:sldId id="355" r:id="rId54"/>
    <p:sldId id="357" r:id="rId55"/>
    <p:sldId id="359" r:id="rId56"/>
    <p:sldId id="361" r:id="rId57"/>
    <p:sldId id="363" r:id="rId58"/>
    <p:sldId id="365" r:id="rId59"/>
    <p:sldId id="367" r:id="rId60"/>
    <p:sldId id="369" r:id="rId61"/>
    <p:sldId id="371" r:id="rId62"/>
    <p:sldId id="373" r:id="rId63"/>
    <p:sldId id="375" r:id="rId64"/>
    <p:sldId id="377" r:id="rId65"/>
    <p:sldId id="379" r:id="rId66"/>
    <p:sldId id="381" r:id="rId67"/>
    <p:sldId id="383" r:id="rId68"/>
    <p:sldId id="385" r:id="rId69"/>
    <p:sldId id="387" r:id="rId70"/>
    <p:sldId id="389" r:id="rId71"/>
    <p:sldId id="391" r:id="rId72"/>
    <p:sldId id="393" r:id="rId73"/>
    <p:sldId id="395" r:id="rId74"/>
    <p:sldId id="397" r:id="rId75"/>
    <p:sldId id="399" r:id="rId76"/>
    <p:sldId id="401" r:id="rId77"/>
    <p:sldId id="403" r:id="rId78"/>
    <p:sldId id="405" r:id="rId79"/>
    <p:sldId id="407" r:id="rId80"/>
    <p:sldId id="409" r:id="rId81"/>
    <p:sldId id="411" r:id="rId82"/>
    <p:sldId id="413" r:id="rId83"/>
    <p:sldId id="415" r:id="rId84"/>
    <p:sldId id="418" r:id="rId85"/>
    <p:sldId id="420" r:id="rId86"/>
    <p:sldId id="422" r:id="rId87"/>
    <p:sldId id="424" r:id="rId88"/>
    <p:sldId id="426" r:id="rId89"/>
    <p:sldId id="428" r:id="rId90"/>
    <p:sldId id="429" r:id="rId91"/>
    <p:sldId id="432" r:id="rId92"/>
    <p:sldId id="434" r:id="rId93"/>
    <p:sldId id="436" r:id="rId94"/>
    <p:sldId id="438" r:id="rId95"/>
    <p:sldId id="440" r:id="rId96"/>
    <p:sldId id="442" r:id="rId97"/>
    <p:sldId id="444" r:id="rId98"/>
    <p:sldId id="446" r:id="rId99"/>
    <p:sldId id="448" r:id="rId100"/>
    <p:sldId id="450" r:id="rId101"/>
    <p:sldId id="452" r:id="rId102"/>
    <p:sldId id="454" r:id="rId103"/>
    <p:sldId id="456" r:id="rId104"/>
    <p:sldId id="458" r:id="rId105"/>
    <p:sldId id="460" r:id="rId106"/>
    <p:sldId id="462" r:id="rId107"/>
    <p:sldId id="464" r:id="rId108"/>
    <p:sldId id="466" r:id="rId109"/>
    <p:sldId id="468" r:id="rId110"/>
    <p:sldId id="470" r:id="rId111"/>
    <p:sldId id="472" r:id="rId112"/>
    <p:sldId id="474" r:id="rId113"/>
    <p:sldId id="476" r:id="rId114"/>
    <p:sldId id="478" r:id="rId115"/>
    <p:sldId id="480" r:id="rId116"/>
    <p:sldId id="482" r:id="rId117"/>
    <p:sldId id="484" r:id="rId118"/>
    <p:sldId id="486" r:id="rId119"/>
    <p:sldId id="488" r:id="rId120"/>
    <p:sldId id="492" r:id="rId121"/>
    <p:sldId id="494" r:id="rId122"/>
    <p:sldId id="496" r:id="rId123"/>
    <p:sldId id="498" r:id="rId124"/>
    <p:sldId id="500" r:id="rId125"/>
    <p:sldId id="502" r:id="rId126"/>
    <p:sldId id="505" r:id="rId127"/>
    <p:sldId id="507" r:id="rId128"/>
    <p:sldId id="509" r:id="rId129"/>
    <p:sldId id="512" r:id="rId130"/>
    <p:sldId id="514" r:id="rId131"/>
    <p:sldId id="521" r:id="rId132"/>
    <p:sldId id="523" r:id="rId133"/>
    <p:sldId id="525" r:id="rId134"/>
    <p:sldId id="527" r:id="rId135"/>
    <p:sldId id="529" r:id="rId136"/>
    <p:sldId id="531" r:id="rId137"/>
    <p:sldId id="533" r:id="rId138"/>
    <p:sldId id="535" r:id="rId139"/>
    <p:sldId id="537" r:id="rId140"/>
    <p:sldId id="541" r:id="rId141"/>
    <p:sldId id="539" r:id="rId1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snapToObjects="1">
      <p:cViewPr varScale="1">
        <p:scale>
          <a:sx n="108" d="100"/>
          <a:sy n="108" d="100"/>
        </p:scale>
        <p:origin x="560"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7/29/21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F1A6E-A387-F845-8D5A-40D3794DA999}"/>
              </a:ext>
            </a:extLst>
          </p:cNvPr>
          <p:cNvSpPr>
            <a:spLocks noGrp="1"/>
          </p:cNvSpPr>
          <p:nvPr>
            <p:ph type="ctrTitle"/>
          </p:nvPr>
        </p:nvSpPr>
        <p:spPr>
          <a:xfrm>
            <a:off x="483947" y="4312301"/>
            <a:ext cx="8176104" cy="722837"/>
          </a:xfrm>
          <a:noFill/>
        </p:spPr>
        <p:txBody>
          <a:bodyPr>
            <a:normAutofit fontScale="90000"/>
          </a:bodyPr>
          <a:lstStyle/>
          <a:p>
            <a:r>
              <a:rPr lang="en-US" dirty="0">
                <a:solidFill>
                  <a:schemeClr val="bg1"/>
                </a:solidFill>
              </a:rPr>
              <a:t>Ethiopia’s Genocides</a:t>
            </a:r>
            <a:endParaRPr lang="en-US" i="1" dirty="0">
              <a:solidFill>
                <a:schemeClr val="bg1"/>
              </a:solidFill>
            </a:endParaRPr>
          </a:p>
        </p:txBody>
      </p:sp>
      <p:sp>
        <p:nvSpPr>
          <p:cNvPr id="3" name="Subtitle 2">
            <a:extLst>
              <a:ext uri="{FF2B5EF4-FFF2-40B4-BE49-F238E27FC236}">
                <a16:creationId xmlns:a16="http://schemas.microsoft.com/office/drawing/2014/main" id="{D941C87D-2EDF-DC4F-A5E1-EF99CABEEC1C}"/>
              </a:ext>
            </a:extLst>
          </p:cNvPr>
          <p:cNvSpPr>
            <a:spLocks noGrp="1"/>
          </p:cNvSpPr>
          <p:nvPr>
            <p:ph type="subTitle" idx="1"/>
          </p:nvPr>
        </p:nvSpPr>
        <p:spPr>
          <a:xfrm>
            <a:off x="483947" y="5107956"/>
            <a:ext cx="8176104" cy="1542226"/>
          </a:xfrm>
          <a:noFill/>
        </p:spPr>
        <p:txBody>
          <a:bodyPr>
            <a:noAutofit/>
          </a:bodyPr>
          <a:lstStyle/>
          <a:p>
            <a:pPr>
              <a:lnSpc>
                <a:spcPct val="90000"/>
              </a:lnSpc>
            </a:pPr>
            <a:r>
              <a:rPr lang="en-US" sz="1400" i="1" dirty="0">
                <a:solidFill>
                  <a:schemeClr val="bg1"/>
                </a:solidFill>
              </a:rPr>
              <a:t>Authors: Nat Hill, Faith Marie Stahl, Deanna Wilken (Genocide Watch)</a:t>
            </a:r>
          </a:p>
          <a:p>
            <a:pPr>
              <a:lnSpc>
                <a:spcPct val="90000"/>
              </a:lnSpc>
            </a:pPr>
            <a:endParaRPr lang="en-US" sz="1400" dirty="0">
              <a:solidFill>
                <a:schemeClr val="bg1"/>
              </a:solidFill>
            </a:endParaRPr>
          </a:p>
          <a:p>
            <a:pPr algn="l">
              <a:lnSpc>
                <a:spcPct val="90000"/>
              </a:lnSpc>
            </a:pPr>
            <a:r>
              <a:rPr lang="en-US" sz="1400" dirty="0">
                <a:solidFill>
                  <a:schemeClr val="bg1"/>
                </a:solidFill>
              </a:rPr>
              <a:t>Ethiopia has experienced several conflicts and genocides since the first Italian occupation in 1895. This Timestream provides a brief history of Ethiopia beginning with the First Italo-Ethiopian War, and focuses on the atrocities committed during the Red Terror under Mengistu Haile Mariam,  the executions by the transitional government under </a:t>
            </a:r>
            <a:r>
              <a:rPr lang="en-US" sz="1400" dirty="0" err="1">
                <a:solidFill>
                  <a:schemeClr val="bg1"/>
                </a:solidFill>
              </a:rPr>
              <a:t>Meles</a:t>
            </a:r>
            <a:r>
              <a:rPr lang="en-US" sz="1400" dirty="0">
                <a:solidFill>
                  <a:schemeClr val="bg1"/>
                </a:solidFill>
              </a:rPr>
              <a:t> Zenawi, and the current genocide in Tigray. As of May 2021, Genocide Watch considers Ethiopia to be in Stage 9 of the 10 Stages of Genocide: Extermination.</a:t>
            </a:r>
          </a:p>
        </p:txBody>
      </p:sp>
      <p:pic>
        <p:nvPicPr>
          <p:cNvPr id="7" name="Picture 6" descr="A group of people marching with flags&#10;&#10;Description automatically generated with low confidence">
            <a:extLst>
              <a:ext uri="{FF2B5EF4-FFF2-40B4-BE49-F238E27FC236}">
                <a16:creationId xmlns:a16="http://schemas.microsoft.com/office/drawing/2014/main" id="{D0B58740-3921-854D-93CC-AD63422145C5}"/>
              </a:ext>
            </a:extLst>
          </p:cNvPr>
          <p:cNvPicPr>
            <a:picLocks noChangeAspect="1"/>
          </p:cNvPicPr>
          <p:nvPr/>
        </p:nvPicPr>
        <p:blipFill rotWithShape="1">
          <a:blip r:embed="rId2"/>
          <a:srcRect t="10664" b="6912"/>
          <a:stretch/>
        </p:blipFill>
        <p:spPr>
          <a:xfrm>
            <a:off x="20" y="1"/>
            <a:ext cx="9143979" cy="4239482"/>
          </a:xfrm>
          <a:prstGeom prst="rect">
            <a:avLst/>
          </a:prstGeom>
        </p:spPr>
      </p:pic>
    </p:spTree>
    <p:extLst>
      <p:ext uri="{BB962C8B-B14F-4D97-AF65-F5344CB8AC3E}">
        <p14:creationId xmlns:p14="http://schemas.microsoft.com/office/powerpoint/2010/main" val="3337204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r>
              <a:rPr lang="en-US" sz="4700"/>
              <a:t>Battle of Adwa</a:t>
            </a:r>
          </a:p>
        </p:txBody>
      </p:sp>
      <p:sp>
        <p:nvSpPr>
          <p:cNvPr id="2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2510" y="2786214"/>
            <a:ext cx="3223528" cy="3410712"/>
          </a:xfrm>
        </p:spPr>
        <p:txBody>
          <a:bodyPr anchor="t">
            <a:noAutofit/>
          </a:bodyPr>
          <a:lstStyle/>
          <a:p>
            <a:pPr marL="0" indent="0">
              <a:lnSpc>
                <a:spcPct val="90000"/>
              </a:lnSpc>
              <a:buNone/>
            </a:pPr>
            <a:r>
              <a:rPr lang="en-US" sz="1100" dirty="0"/>
              <a:t>March 1, 1896</a:t>
            </a:r>
          </a:p>
          <a:p>
            <a:pPr>
              <a:lnSpc>
                <a:spcPct val="90000"/>
              </a:lnSpc>
            </a:pPr>
            <a:endParaRPr lang="en-US" sz="1100" dirty="0"/>
          </a:p>
          <a:p>
            <a:pPr marL="0" indent="0">
              <a:lnSpc>
                <a:spcPct val="90000"/>
              </a:lnSpc>
              <a:buNone/>
            </a:pPr>
            <a:r>
              <a:rPr lang="en-US" sz="1100" dirty="0"/>
              <a:t>In 1896, the Italians broke the </a:t>
            </a:r>
            <a:r>
              <a:rPr lang="en-US" sz="1100" dirty="0" err="1"/>
              <a:t>Wuchale</a:t>
            </a:r>
            <a:r>
              <a:rPr lang="en-US" sz="1100" dirty="0"/>
              <a:t>, which demarcated the border between Italian Eritrea and independent Ethiopia. The Italian Army and their recruited Eritrean Ascaris invaded Ethiopia, attempting to take control over the capital at Addis Abba.</a:t>
            </a:r>
            <a:br>
              <a:rPr lang="en-US" sz="1100" dirty="0"/>
            </a:br>
            <a:br>
              <a:rPr lang="en-US" sz="1100" dirty="0"/>
            </a:br>
            <a:r>
              <a:rPr lang="en-US" sz="1100" dirty="0"/>
              <a:t>15,000 Italians, under Oreste </a:t>
            </a:r>
            <a:r>
              <a:rPr lang="en-US" sz="1100" dirty="0" err="1"/>
              <a:t>Baratieri</a:t>
            </a:r>
            <a:r>
              <a:rPr lang="en-US" sz="1100" dirty="0"/>
              <a:t>, met 100,000 Ethiopians at the town of Adwa. The Ethiopians crushed the Italians, killing nearly 4,000. Italy's defeat was a shock to the world and one of the few times an invading colonizing army was defeated in battle. </a:t>
            </a:r>
            <a:br>
              <a:rPr lang="en-US" sz="1100" dirty="0"/>
            </a:br>
            <a:br>
              <a:rPr lang="en-US" sz="1100" dirty="0"/>
            </a:br>
            <a:r>
              <a:rPr lang="en-US" sz="1100" dirty="0"/>
              <a:t>Italy withdrew from the Ethiopian territory and signed the Treaty of Addis Ababa that guaranteed Ethiopia its independence. The Battle of Adwa is a landmark moment in Ethiopian history and is a national holiday. For the Italians, it was a huge disgrace. Revenge contributed to fascist Italy's invasion 40 years later.</a:t>
            </a:r>
          </a:p>
        </p:txBody>
      </p:sp>
      <p:pic>
        <p:nvPicPr>
          <p:cNvPr id="4" name="Picture 3" descr="8fbba95a0136a1d2ba5745a9b690ef4f">
            <a:extLst>
              <a:ext uri="{FF2B5EF4-FFF2-40B4-BE49-F238E27FC236}">
                <a16:creationId xmlns:a16="http://schemas.microsoft.com/office/drawing/2014/main" id="{76FA1EDA-9FED-8744-98E8-F6C258095A43}"/>
              </a:ext>
            </a:extLst>
          </p:cNvPr>
          <p:cNvPicPr>
            <a:picLocks noChangeAspect="1"/>
          </p:cNvPicPr>
          <p:nvPr/>
        </p:nvPicPr>
        <p:blipFill rotWithShape="1">
          <a:blip r:embed="rId2"/>
          <a:srcRect l="20270" r="20269" b="-1"/>
          <a:stretch/>
        </p:blipFill>
        <p:spPr>
          <a:xfrm>
            <a:off x="3868547" y="640080"/>
            <a:ext cx="4422140" cy="557784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5" y="978619"/>
            <a:ext cx="2558034" cy="1106424"/>
          </a:xfrm>
        </p:spPr>
        <p:txBody>
          <a:bodyPr>
            <a:normAutofit/>
          </a:bodyPr>
          <a:lstStyle/>
          <a:p>
            <a:pPr>
              <a:lnSpc>
                <a:spcPct val="90000"/>
              </a:lnSpc>
            </a:pPr>
            <a:r>
              <a:rPr lang="en-US" sz="2400"/>
              <a:t>Continued release of political prisoners </a:t>
            </a:r>
          </a:p>
        </p:txBody>
      </p:sp>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1300"/>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093976"/>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630936" y="2252870"/>
            <a:ext cx="2559164" cy="3560251"/>
          </a:xfrm>
        </p:spPr>
        <p:txBody>
          <a:bodyPr>
            <a:normAutofit/>
          </a:bodyPr>
          <a:lstStyle/>
          <a:p>
            <a:pPr marL="0" indent="0">
              <a:lnSpc>
                <a:spcPct val="90000"/>
              </a:lnSpc>
              <a:buNone/>
            </a:pPr>
            <a:r>
              <a:rPr lang="en-US" sz="1500"/>
              <a:t>May 2018</a:t>
            </a:r>
          </a:p>
          <a:p>
            <a:pPr marL="0" indent="0">
              <a:lnSpc>
                <a:spcPct val="90000"/>
              </a:lnSpc>
              <a:buNone/>
            </a:pPr>
            <a:endParaRPr lang="en-US" sz="1500"/>
          </a:p>
          <a:p>
            <a:pPr marL="0" indent="0">
              <a:lnSpc>
                <a:spcPct val="90000"/>
              </a:lnSpc>
              <a:buNone/>
            </a:pPr>
            <a:r>
              <a:rPr lang="en-US" sz="1500"/>
              <a:t>Abiy Ahmed continued to follow Hailemariam Desalegn's intent to release political prisoners. </a:t>
            </a:r>
            <a:br>
              <a:rPr lang="en-US" sz="1500"/>
            </a:br>
            <a:br>
              <a:rPr lang="en-US" sz="1500"/>
            </a:br>
            <a:r>
              <a:rPr lang="en-US" sz="1500"/>
              <a:t>The federal government removed three ethnic national groups from Ethiopia's terrorist list. These groups were: the Oromo Liberation Front (OLF), the Ogaden National Liberation Front (ONLF), and Ginbot 7. </a:t>
            </a:r>
          </a:p>
        </p:txBody>
      </p:sp>
      <p:pic>
        <p:nvPicPr>
          <p:cNvPr id="4" name="Picture 3" descr="65efa9f221c5afc0014dac19c5e3b0fd">
            <a:extLst>
              <a:ext uri="{FF2B5EF4-FFF2-40B4-BE49-F238E27FC236}">
                <a16:creationId xmlns:a16="http://schemas.microsoft.com/office/drawing/2014/main" id="{C793C544-D66E-1A40-AA19-6FBFC46CCF84}"/>
              </a:ext>
            </a:extLst>
          </p:cNvPr>
          <p:cNvPicPr>
            <a:picLocks noChangeAspect="1"/>
          </p:cNvPicPr>
          <p:nvPr/>
        </p:nvPicPr>
        <p:blipFill>
          <a:blip r:embed="rId2"/>
          <a:stretch>
            <a:fillRect/>
          </a:stretch>
        </p:blipFill>
        <p:spPr>
          <a:xfrm>
            <a:off x="3840480" y="751011"/>
            <a:ext cx="4992624" cy="525539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b460d7db39645628e91de3316b1ef07">
            <a:extLst>
              <a:ext uri="{FF2B5EF4-FFF2-40B4-BE49-F238E27FC236}">
                <a16:creationId xmlns:a16="http://schemas.microsoft.com/office/drawing/2014/main" id="{76CF23A9-956A-2C42-8A29-96FB104119C2}"/>
              </a:ext>
            </a:extLst>
          </p:cNvPr>
          <p:cNvPicPr>
            <a:picLocks noChangeAspect="1"/>
          </p:cNvPicPr>
          <p:nvPr/>
        </p:nvPicPr>
        <p:blipFill rotWithShape="1">
          <a:blip r:embed="rId2"/>
          <a:srcRect b="25434"/>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War with Eritrea is concluded</a:t>
            </a:r>
          </a:p>
        </p:txBody>
      </p:sp>
      <p:sp>
        <p:nvSpPr>
          <p:cNvPr id="3" name="Content Placeholder 2"/>
          <p:cNvSpPr>
            <a:spLocks noGrp="1"/>
          </p:cNvSpPr>
          <p:nvPr>
            <p:ph idx="1"/>
          </p:nvPr>
        </p:nvSpPr>
        <p:spPr>
          <a:xfrm>
            <a:off x="425196" y="4956314"/>
            <a:ext cx="8293608" cy="1306417"/>
          </a:xfrm>
        </p:spPr>
        <p:txBody>
          <a:bodyPr>
            <a:normAutofit/>
          </a:bodyPr>
          <a:lstStyle/>
          <a:p>
            <a:pPr marL="0" indent="0">
              <a:lnSpc>
                <a:spcPct val="90000"/>
              </a:lnSpc>
              <a:buNone/>
            </a:pPr>
            <a:r>
              <a:rPr lang="en-US" sz="1400"/>
              <a:t>In June 2018, Abiy Ahmed Ali announced that he was willing to recognize the 2000 Algiers Peace Agreement with Eritrea. Ahmed Ali and Eritrean President Isaias Afwerki met to discuss further terms of a peace deal. On September 16, 2018, the Jeddah Peace Agreement was officially recognized by both leaders. </a:t>
            </a:r>
            <a:br>
              <a:rPr lang="en-US" sz="1400"/>
            </a:br>
            <a:br>
              <a:rPr lang="en-US" sz="1400"/>
            </a:br>
            <a:r>
              <a:rPr lang="en-US" sz="1400"/>
              <a:t>The agreement opened the border between Ethiopia and Eritrea, and commerce between the nations resumed. The United Nations lifted sanctions against Eritrea.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800"/>
              <a:t>2018 Eritrea–Ethiopia peace summit</a:t>
            </a:r>
          </a:p>
        </p:txBody>
      </p:sp>
      <p:pic>
        <p:nvPicPr>
          <p:cNvPr id="4" name="Picture 3" descr="752f4f9879e731bcaa922e2623f37ba8">
            <a:extLst>
              <a:ext uri="{FF2B5EF4-FFF2-40B4-BE49-F238E27FC236}">
                <a16:creationId xmlns:a16="http://schemas.microsoft.com/office/drawing/2014/main" id="{33725939-83E2-DA4F-86E8-98F28D5AFF2C}"/>
              </a:ext>
            </a:extLst>
          </p:cNvPr>
          <p:cNvPicPr>
            <a:picLocks noChangeAspect="1"/>
          </p:cNvPicPr>
          <p:nvPr/>
        </p:nvPicPr>
        <p:blipFill rotWithShape="1">
          <a:blip r:embed="rId2"/>
          <a:srcRect t="2382"/>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lnSpc>
                <a:spcPct val="90000"/>
              </a:lnSpc>
              <a:buNone/>
            </a:pPr>
            <a:r>
              <a:rPr lang="en-US" sz="1500"/>
              <a:t>July 8-9, 2018</a:t>
            </a:r>
          </a:p>
          <a:p>
            <a:pPr marL="0" indent="0">
              <a:lnSpc>
                <a:spcPct val="90000"/>
              </a:lnSpc>
              <a:buNone/>
            </a:pPr>
            <a:endParaRPr lang="en-US" sz="1500"/>
          </a:p>
          <a:p>
            <a:pPr marL="0" indent="0">
              <a:lnSpc>
                <a:spcPct val="90000"/>
              </a:lnSpc>
              <a:buNone/>
            </a:pPr>
            <a:r>
              <a:rPr lang="en-US" sz="1500"/>
              <a:t>Under Isaias Afewki and Abiy Ahmed, Eritrea and Ethiopia sign a landmark peace deal in Saudi Arabia that both ends the conflict between the two countries and opens the borders to trade and migration.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Closure of Jail Ogaden </a:t>
            </a:r>
          </a:p>
        </p:txBody>
      </p:sp>
      <p:sp>
        <p:nvSpPr>
          <p:cNvPr id="18"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lnSpc>
                <a:spcPct val="90000"/>
              </a:lnSpc>
              <a:buNone/>
            </a:pPr>
            <a:r>
              <a:rPr lang="en-US" sz="1400"/>
              <a:t>August 2018</a:t>
            </a:r>
          </a:p>
          <a:p>
            <a:pPr marL="0" indent="0">
              <a:lnSpc>
                <a:spcPct val="90000"/>
              </a:lnSpc>
              <a:buNone/>
            </a:pPr>
            <a:endParaRPr lang="en-US" sz="1400"/>
          </a:p>
          <a:p>
            <a:pPr marL="0" indent="0">
              <a:lnSpc>
                <a:spcPct val="90000"/>
              </a:lnSpc>
              <a:buNone/>
            </a:pPr>
            <a:r>
              <a:rPr lang="en-US" sz="1400"/>
              <a:t>On July 4, 2018, Human Rights Watch reported on human rights abuses occurring in Jail Ogaden or Jijiga Central Prison in the Somali region. The jail was packed with the region's government's political and ethnic enemies. Former inmates revealed conditions of rape and torture. </a:t>
            </a:r>
            <a:br>
              <a:rPr lang="en-US" sz="1400"/>
            </a:br>
            <a:br>
              <a:rPr lang="en-US" sz="1400"/>
            </a:br>
            <a:r>
              <a:rPr lang="en-US" sz="1400"/>
              <a:t>In September 2018, the Somali regional government announced the closure of Jail Ogaden. After its closure, Ogaden would be transformed into a memory museum similar to the transformation at Maekelawi Detention Center. </a:t>
            </a:r>
          </a:p>
        </p:txBody>
      </p:sp>
      <p:pic>
        <p:nvPicPr>
          <p:cNvPr id="4" name="Picture 3" descr="97a05e4b05207018fee1b3bf0a857143">
            <a:extLst>
              <a:ext uri="{FF2B5EF4-FFF2-40B4-BE49-F238E27FC236}">
                <a16:creationId xmlns:a16="http://schemas.microsoft.com/office/drawing/2014/main" id="{A260DA07-96FB-3E40-B811-FAA3650857F8}"/>
              </a:ext>
            </a:extLst>
          </p:cNvPr>
          <p:cNvPicPr>
            <a:picLocks noChangeAspect="1"/>
          </p:cNvPicPr>
          <p:nvPr/>
        </p:nvPicPr>
        <p:blipFill rotWithShape="1">
          <a:blip r:embed="rId2"/>
          <a:srcRect l="30372" r="19565"/>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dc3ea2489d81ef7967e03f080a87a86">
            <a:extLst>
              <a:ext uri="{FF2B5EF4-FFF2-40B4-BE49-F238E27FC236}">
                <a16:creationId xmlns:a16="http://schemas.microsoft.com/office/drawing/2014/main" id="{80A604E7-80E8-0941-94EC-D1BB0BE486F8}"/>
              </a:ext>
            </a:extLst>
          </p:cNvPr>
          <p:cNvPicPr>
            <a:picLocks noChangeAspect="1"/>
          </p:cNvPicPr>
          <p:nvPr/>
        </p:nvPicPr>
        <p:blipFill rotWithShape="1">
          <a:blip r:embed="rId2"/>
          <a:srcRect r="1334"/>
          <a:stretch/>
        </p:blipFill>
        <p:spPr>
          <a:xfrm>
            <a:off x="20" y="10"/>
            <a:ext cx="9143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sz="2800"/>
              <a:t>Arrest of Hassan Ismail Ibrahim</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a:bodyPr>
          <a:lstStyle/>
          <a:p>
            <a:pPr marL="0" indent="0">
              <a:lnSpc>
                <a:spcPct val="90000"/>
              </a:lnSpc>
              <a:buNone/>
            </a:pPr>
            <a:r>
              <a:rPr lang="en-US" sz="1500"/>
              <a:t>On May 26, 2019, the chief of Jail Ogaden, Hassan Ismail Ibrahim, was arrested. His arrest was part of a series initiated by the Somali region's prime minister, Mustafa Omer. </a:t>
            </a:r>
            <a:br>
              <a:rPr lang="en-US" sz="1500"/>
            </a:br>
            <a:br>
              <a:rPr lang="en-US" sz="1500"/>
            </a:br>
            <a:r>
              <a:rPr lang="en-US" sz="1500"/>
              <a:t>In April 2019, Omer announced his intent to apprehend those responsible for the abuse at Jail Ogaden.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Abiy Ahmed wins Nobel Peace Prize</a:t>
            </a:r>
          </a:p>
        </p:txBody>
      </p:sp>
      <p:pic>
        <p:nvPicPr>
          <p:cNvPr id="4" name="Picture 3" descr="270ccbe5fba68b7a5709fb7daff305df">
            <a:extLst>
              <a:ext uri="{FF2B5EF4-FFF2-40B4-BE49-F238E27FC236}">
                <a16:creationId xmlns:a16="http://schemas.microsoft.com/office/drawing/2014/main" id="{DE1E228B-0482-3B46-AB59-9437A4DD9296}"/>
              </a:ext>
            </a:extLst>
          </p:cNvPr>
          <p:cNvPicPr>
            <a:picLocks noChangeAspect="1"/>
          </p:cNvPicPr>
          <p:nvPr/>
        </p:nvPicPr>
        <p:blipFill rotWithShape="1">
          <a:blip r:embed="rId2"/>
          <a:srcRect t="21709" b="6303"/>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868820"/>
            <a:ext cx="5173220" cy="1399223"/>
          </a:xfrm>
        </p:spPr>
        <p:txBody>
          <a:bodyPr anchor="ctr">
            <a:noAutofit/>
          </a:bodyPr>
          <a:lstStyle/>
          <a:p>
            <a:pPr marL="0" indent="0">
              <a:lnSpc>
                <a:spcPct val="90000"/>
              </a:lnSpc>
              <a:buNone/>
            </a:pPr>
            <a:r>
              <a:rPr lang="en-US" sz="1100" dirty="0"/>
              <a:t>September 2019</a:t>
            </a:r>
          </a:p>
          <a:p>
            <a:pPr marL="0" indent="0">
              <a:lnSpc>
                <a:spcPct val="90000"/>
              </a:lnSpc>
              <a:buNone/>
            </a:pPr>
            <a:endParaRPr lang="en-US" sz="1100" dirty="0"/>
          </a:p>
          <a:p>
            <a:pPr marL="0" indent="0">
              <a:lnSpc>
                <a:spcPct val="90000"/>
              </a:lnSpc>
              <a:buNone/>
            </a:pPr>
            <a:r>
              <a:rPr lang="en-US" sz="1100" dirty="0"/>
              <a:t>Abiy Ahmed Ali was awarded the 2019 Nobel Peace Prize "for his efforts to achieve peace and international cooperation, and in particular for his decisive initiative to resolve the border conflict with neighboring Eritrea," as well as his reforms to Ethiopian politics.</a:t>
            </a:r>
            <a:br>
              <a:rPr lang="en-US" sz="1100" dirty="0"/>
            </a:br>
            <a:br>
              <a:rPr lang="en-US" sz="1100" dirty="0"/>
            </a:br>
            <a:r>
              <a:rPr lang="en-US" sz="1100" dirty="0"/>
              <a:t>His Nobel Peace Prize profile was accompanied by curiosity over whether the reforms would continue: "At the time Abiy Ahmed received the Nobel Peace Prize, there was considerable suspense as to whether he would succeed in fulfilling his promise of free and fair elections in 2020."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0349" y="609600"/>
            <a:ext cx="3105011" cy="1330839"/>
          </a:xfrm>
        </p:spPr>
        <p:txBody>
          <a:bodyPr>
            <a:normAutofit/>
          </a:bodyPr>
          <a:lstStyle/>
          <a:p>
            <a:pPr>
              <a:lnSpc>
                <a:spcPct val="90000"/>
              </a:lnSpc>
            </a:pPr>
            <a:r>
              <a:rPr lang="en-US" sz="2200"/>
              <a:t>Protests in Addis Ababa and surrounding Oromia Region </a:t>
            </a:r>
          </a:p>
        </p:txBody>
      </p:sp>
      <p:pic>
        <p:nvPicPr>
          <p:cNvPr id="4" name="Picture 3" descr="e491c52fda266ca8f5ede340de47f96f">
            <a:extLst>
              <a:ext uri="{FF2B5EF4-FFF2-40B4-BE49-F238E27FC236}">
                <a16:creationId xmlns:a16="http://schemas.microsoft.com/office/drawing/2014/main" id="{BFAD69E6-4210-414B-80BF-D7936C61D673}"/>
              </a:ext>
            </a:extLst>
          </p:cNvPr>
          <p:cNvPicPr>
            <a:picLocks noChangeAspect="1"/>
          </p:cNvPicPr>
          <p:nvPr/>
        </p:nvPicPr>
        <p:blipFill rotWithShape="1">
          <a:blip r:embed="rId2"/>
          <a:srcRect l="19933" r="33459" b="-1"/>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490348" y="2194102"/>
            <a:ext cx="3105010" cy="3908586"/>
          </a:xfrm>
        </p:spPr>
        <p:txBody>
          <a:bodyPr>
            <a:normAutofit/>
          </a:bodyPr>
          <a:lstStyle/>
          <a:p>
            <a:pPr marL="0" indent="0">
              <a:lnSpc>
                <a:spcPct val="90000"/>
              </a:lnSpc>
              <a:buNone/>
            </a:pPr>
            <a:r>
              <a:rPr lang="en-US" sz="1100"/>
              <a:t>October 22-24, 2019</a:t>
            </a:r>
          </a:p>
          <a:p>
            <a:pPr marL="0" indent="0">
              <a:lnSpc>
                <a:spcPct val="90000"/>
              </a:lnSpc>
              <a:buNone/>
            </a:pPr>
            <a:endParaRPr lang="en-US" sz="1100"/>
          </a:p>
          <a:p>
            <a:pPr marL="0" indent="0">
              <a:lnSpc>
                <a:spcPct val="90000"/>
              </a:lnSpc>
              <a:buNone/>
            </a:pPr>
            <a:r>
              <a:rPr lang="en-US" sz="1100"/>
              <a:t>Jawar Mohammed is an activist and media entrepreneur who was involved in the Oromo protests in 2016. On October 22, 2019, Abiy Ahmed Ali warned against using social media to express or encourage dissent. Jawar Mohammed's home was surrounded by police that night who try to remove his security detail. </a:t>
            </a:r>
            <a:br>
              <a:rPr lang="en-US" sz="1100"/>
            </a:br>
            <a:br>
              <a:rPr lang="en-US" sz="1100"/>
            </a:br>
            <a:r>
              <a:rPr lang="en-US" sz="1100"/>
              <a:t>On October 23rd, young protestors gathered in front of the home and police and expressed their support for Jawar and against Abiy Ahmed. </a:t>
            </a:r>
            <a:br>
              <a:rPr lang="en-US" sz="1100"/>
            </a:br>
            <a:br>
              <a:rPr lang="en-US" sz="1100"/>
            </a:br>
            <a:r>
              <a:rPr lang="en-US" sz="1100"/>
              <a:t>Demonstrations grew violent and police used tear gas, force, and bullets to subdue the protests. </a:t>
            </a:r>
            <a:br>
              <a:rPr lang="en-US" sz="1100"/>
            </a:br>
            <a:br>
              <a:rPr lang="en-US" sz="1100"/>
            </a:br>
            <a:r>
              <a:rPr lang="en-US" sz="1100"/>
              <a:t>On October 24th, Jawar asked the protestors to go home, saying, "Calm yourself but sleep with one eye open."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777BBD-C42C-46C6-8D2D-BD2F9613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974984bd1f74122d285b4f89e9219f4">
            <a:extLst>
              <a:ext uri="{FF2B5EF4-FFF2-40B4-BE49-F238E27FC236}">
                <a16:creationId xmlns:a16="http://schemas.microsoft.com/office/drawing/2014/main" id="{4792FF7E-8D8D-0A47-971A-5A06E79AE441}"/>
              </a:ext>
            </a:extLst>
          </p:cNvPr>
          <p:cNvPicPr>
            <a:picLocks noChangeAspect="1"/>
          </p:cNvPicPr>
          <p:nvPr/>
        </p:nvPicPr>
        <p:blipFill rotWithShape="1">
          <a:blip r:embed="rId2"/>
          <a:srcRect l="8063" r="1603" b="-1"/>
          <a:stretch/>
        </p:blipFill>
        <p:spPr>
          <a:xfrm>
            <a:off x="20" y="10"/>
            <a:ext cx="9143980" cy="6857990"/>
          </a:xfrm>
          <a:prstGeom prst="rect">
            <a:avLst/>
          </a:prstGeom>
        </p:spPr>
      </p:pic>
      <p:sp>
        <p:nvSpPr>
          <p:cNvPr id="11"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477229" y="181596"/>
            <a:ext cx="6189541"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p:cNvSpPr>
            <a:spLocks noGrp="1"/>
          </p:cNvSpPr>
          <p:nvPr>
            <p:ph type="title"/>
          </p:nvPr>
        </p:nvSpPr>
        <p:spPr>
          <a:xfrm>
            <a:off x="2403282" y="1720079"/>
            <a:ext cx="4395829" cy="1406070"/>
          </a:xfrm>
        </p:spPr>
        <p:txBody>
          <a:bodyPr anchor="b">
            <a:normAutofit/>
          </a:bodyPr>
          <a:lstStyle/>
          <a:p>
            <a:r>
              <a:rPr lang="en-US"/>
              <a:t>Unrest at universities </a:t>
            </a:r>
          </a:p>
        </p:txBody>
      </p:sp>
      <p:sp>
        <p:nvSpPr>
          <p:cNvPr id="3" name="Content Placeholder 2"/>
          <p:cNvSpPr>
            <a:spLocks noGrp="1"/>
          </p:cNvSpPr>
          <p:nvPr>
            <p:ph idx="1"/>
          </p:nvPr>
        </p:nvSpPr>
        <p:spPr>
          <a:xfrm>
            <a:off x="2403280" y="3315553"/>
            <a:ext cx="4395830" cy="1868697"/>
          </a:xfrm>
        </p:spPr>
        <p:txBody>
          <a:bodyPr>
            <a:normAutofit/>
          </a:bodyPr>
          <a:lstStyle/>
          <a:p>
            <a:pPr marL="0" indent="0">
              <a:lnSpc>
                <a:spcPct val="90000"/>
              </a:lnSpc>
              <a:buNone/>
            </a:pPr>
            <a:r>
              <a:rPr lang="en-US" sz="1200"/>
              <a:t>October 2019 to March 2020</a:t>
            </a:r>
          </a:p>
          <a:p>
            <a:pPr marL="0" indent="0">
              <a:lnSpc>
                <a:spcPct val="90000"/>
              </a:lnSpc>
              <a:buNone/>
            </a:pPr>
            <a:endParaRPr lang="en-US" sz="1200"/>
          </a:p>
          <a:p>
            <a:pPr marL="0" indent="0">
              <a:lnSpc>
                <a:spcPct val="90000"/>
              </a:lnSpc>
              <a:buNone/>
            </a:pPr>
            <a:r>
              <a:rPr lang="en-US" sz="1200"/>
              <a:t>In Oromia, unrest between Amhara and Oromo students led to protests that ran until the SARS-COVID19 pandemic forced the closure of schools. </a:t>
            </a:r>
            <a:br>
              <a:rPr lang="en-US" sz="1200"/>
            </a:br>
            <a:br>
              <a:rPr lang="en-US" sz="1200"/>
            </a:br>
            <a:r>
              <a:rPr lang="en-US" sz="1200"/>
              <a:t>The unrest occurred on over 22 campuses, and at least 35,000 students quit classes. Several students were killed in the clashes, and a number of kidnapping cases were reported and remain unsolved.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bbfd3b3353713f1d8ae894d85ec6283">
            <a:extLst>
              <a:ext uri="{FF2B5EF4-FFF2-40B4-BE49-F238E27FC236}">
                <a16:creationId xmlns:a16="http://schemas.microsoft.com/office/drawing/2014/main" id="{3DE685BA-E1A3-9844-BC45-599EFE2912B7}"/>
              </a:ext>
            </a:extLst>
          </p:cNvPr>
          <p:cNvPicPr>
            <a:picLocks noChangeAspect="1"/>
          </p:cNvPicPr>
          <p:nvPr/>
        </p:nvPicPr>
        <p:blipFill rotWithShape="1">
          <a:blip r:embed="rId2"/>
          <a:srcRect l="3325" r="9009"/>
          <a:stretch/>
        </p:blipFill>
        <p:spPr>
          <a:xfrm>
            <a:off x="20" y="1"/>
            <a:ext cx="914398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69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69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4988314" y="2524343"/>
            <a:ext cx="3343835" cy="3132654"/>
          </a:xfrm>
        </p:spPr>
        <p:txBody>
          <a:bodyPr anchor="ctr">
            <a:normAutofit/>
          </a:bodyPr>
          <a:lstStyle/>
          <a:p>
            <a:pPr marL="0" indent="0">
              <a:buNone/>
            </a:pPr>
            <a:r>
              <a:rPr lang="en-US" sz="1700"/>
              <a:t>December 2019</a:t>
            </a:r>
          </a:p>
          <a:p>
            <a:pPr marL="0" indent="0">
              <a:buNone/>
            </a:pPr>
            <a:endParaRPr lang="en-US" sz="1700"/>
          </a:p>
          <a:p>
            <a:pPr marL="0" indent="0">
              <a:buNone/>
            </a:pPr>
            <a:r>
              <a:rPr lang="en-US" sz="1700"/>
              <a:t>Human Rights Watch reported on unofficial changes to categories for refugees arriving in Ethiopia from Eritrea. Unaccompanied children were amongst those no longer officially recognized. </a:t>
            </a:r>
          </a:p>
        </p:txBody>
      </p:sp>
      <p:sp>
        <p:nvSpPr>
          <p:cNvPr id="2" name="Title 1"/>
          <p:cNvSpPr>
            <a:spLocks noGrp="1"/>
          </p:cNvSpPr>
          <p:nvPr>
            <p:ph type="title"/>
          </p:nvPr>
        </p:nvSpPr>
        <p:spPr>
          <a:xfrm>
            <a:off x="4869546" y="1071350"/>
            <a:ext cx="3581371" cy="1242924"/>
          </a:xfrm>
        </p:spPr>
        <p:txBody>
          <a:bodyPr>
            <a:normAutofit/>
          </a:bodyPr>
          <a:lstStyle/>
          <a:p>
            <a:r>
              <a:rPr lang="en-US" sz="3100"/>
              <a:t>Asylum policy changes</a:t>
            </a: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25"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SARS-COVID19 Pandemic</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sz="1400"/>
              <a:t>February 2020 to May 2021</a:t>
            </a:r>
          </a:p>
          <a:p>
            <a:pPr marL="0" indent="0">
              <a:lnSpc>
                <a:spcPct val="90000"/>
              </a:lnSpc>
              <a:buNone/>
            </a:pPr>
            <a:endParaRPr lang="en-US" sz="1400"/>
          </a:p>
          <a:p>
            <a:pPr marL="0" indent="0">
              <a:lnSpc>
                <a:spcPct val="90000"/>
              </a:lnSpc>
              <a:buNone/>
            </a:pPr>
            <a:r>
              <a:rPr lang="en-US" sz="1400"/>
              <a:t>Ethiopia reported its first case of COVID-19 on March 13, 2020. As of April 29, 2021, the country had reported about 250,000 cases and about 3,600 deaths. At the end of April 2021, over 1 million vaccine doses had been administered. </a:t>
            </a:r>
            <a:br>
              <a:rPr lang="en-US" sz="1400"/>
            </a:br>
            <a:br>
              <a:rPr lang="en-US" sz="1400"/>
            </a:br>
            <a:r>
              <a:rPr lang="en-US" sz="1400"/>
              <a:t>Children particularly suffered during the pandemic. 26 million children were unable to attend school, and many of these children relied on the security of regular school meals.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ffe999ae3c35b6180e9a9ba174f97b0">
            <a:extLst>
              <a:ext uri="{FF2B5EF4-FFF2-40B4-BE49-F238E27FC236}">
                <a16:creationId xmlns:a16="http://schemas.microsoft.com/office/drawing/2014/main" id="{C0E30FC9-4A8C-3D47-9A45-AC15F940E329}"/>
              </a:ext>
            </a:extLst>
          </p:cNvPr>
          <p:cNvPicPr>
            <a:picLocks noChangeAspect="1"/>
          </p:cNvPicPr>
          <p:nvPr/>
        </p:nvPicPr>
        <p:blipFill>
          <a:blip r:embed="rId2"/>
          <a:stretch>
            <a:fillRect/>
          </a:stretch>
        </p:blipFill>
        <p:spPr>
          <a:xfrm>
            <a:off x="4054396" y="1717511"/>
            <a:ext cx="4514498" cy="3419731"/>
          </a:xfrm>
          <a:prstGeom prst="rect">
            <a:avLst/>
          </a:prstGeom>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1a133174bc2bfbc0fd90dbff6dd9514">
            <a:extLst>
              <a:ext uri="{FF2B5EF4-FFF2-40B4-BE49-F238E27FC236}">
                <a16:creationId xmlns:a16="http://schemas.microsoft.com/office/drawing/2014/main" id="{63E0BC2F-4443-1E49-B5C3-F5BE6CA573D9}"/>
              </a:ext>
            </a:extLst>
          </p:cNvPr>
          <p:cNvPicPr>
            <a:picLocks noChangeAspect="1"/>
          </p:cNvPicPr>
          <p:nvPr/>
        </p:nvPicPr>
        <p:blipFill rotWithShape="1">
          <a:blip r:embed="rId2"/>
          <a:srcRect l="1932" r="16641" b="-1"/>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Italian War Crimes</a:t>
            </a:r>
          </a:p>
        </p:txBody>
      </p:sp>
      <p:sp>
        <p:nvSpPr>
          <p:cNvPr id="3" name="Content Placeholder 2"/>
          <p:cNvSpPr>
            <a:spLocks noGrp="1"/>
          </p:cNvSpPr>
          <p:nvPr>
            <p:ph idx="1"/>
          </p:nvPr>
        </p:nvSpPr>
        <p:spPr>
          <a:xfrm>
            <a:off x="628650" y="2434201"/>
            <a:ext cx="2866641" cy="3742762"/>
          </a:xfrm>
        </p:spPr>
        <p:txBody>
          <a:bodyPr>
            <a:normAutofit/>
          </a:bodyPr>
          <a:lstStyle/>
          <a:p>
            <a:pPr marL="0" indent="0">
              <a:lnSpc>
                <a:spcPct val="90000"/>
              </a:lnSpc>
              <a:buNone/>
            </a:pPr>
            <a:r>
              <a:rPr lang="en-US" sz="1300"/>
              <a:t>1935 to 1945</a:t>
            </a:r>
          </a:p>
          <a:p>
            <a:pPr marL="0" indent="0">
              <a:lnSpc>
                <a:spcPct val="90000"/>
              </a:lnSpc>
              <a:buNone/>
            </a:pPr>
            <a:endParaRPr lang="en-US" sz="1300"/>
          </a:p>
          <a:p>
            <a:pPr marL="0" indent="0">
              <a:lnSpc>
                <a:spcPct val="90000"/>
              </a:lnSpc>
              <a:buNone/>
            </a:pPr>
            <a:r>
              <a:rPr lang="en-US" sz="1300"/>
              <a:t>The Second Italian invasion of Ethiopia was marked by horrific crimes committed by the Italian fascists against Ethiopian troops and civilians.</a:t>
            </a:r>
            <a:br>
              <a:rPr lang="en-US" sz="1300"/>
            </a:br>
            <a:br>
              <a:rPr lang="en-US" sz="1300"/>
            </a:br>
            <a:r>
              <a:rPr lang="en-US" sz="1300"/>
              <a:t>The Italians allegedly used mustard gas and other chemical weapons on the Ethiopians around 300 times. The Italian air force indiscriminately bombed cities, villages, and fleeing refugees.</a:t>
            </a:r>
            <a:br>
              <a:rPr lang="en-US" sz="1300"/>
            </a:br>
            <a:r>
              <a:rPr lang="en-US" sz="1300"/>
              <a:t> </a:t>
            </a:r>
            <a:br>
              <a:rPr lang="en-US" sz="1300"/>
            </a:br>
            <a:r>
              <a:rPr lang="en-US" sz="1300"/>
              <a:t>The international community only really took notice when the Italians began targeting Red Cross camps and hospitals with poison gas and high explosives.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3600"/>
              <a:t>Law against hate speech </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lnSpc>
                <a:spcPct val="90000"/>
              </a:lnSpc>
              <a:buNone/>
            </a:pPr>
            <a:r>
              <a:rPr dirty="0"/>
              <a:t>Mar</a:t>
            </a:r>
            <a:r>
              <a:rPr lang="en-US" dirty="0"/>
              <a:t>ch</a:t>
            </a:r>
            <a:r>
              <a:rPr dirty="0"/>
              <a:t> 22, 2020</a:t>
            </a:r>
            <a:endParaRPr lang="en-US"/>
          </a:p>
          <a:p>
            <a:pPr marL="0" indent="0">
              <a:lnSpc>
                <a:spcPct val="90000"/>
              </a:lnSpc>
              <a:buNone/>
            </a:pPr>
            <a:endParaRPr lang="en-US"/>
          </a:p>
          <a:p>
            <a:pPr marL="0" indent="0">
              <a:lnSpc>
                <a:spcPct val="90000"/>
              </a:lnSpc>
              <a:buNone/>
            </a:pPr>
            <a:r>
              <a:rPr dirty="0"/>
              <a:t>Under the pandemic's state of emergency, the federal government enacted a new "Hate Speech and Disinformation Prevention and Suppression Proclamation." </a:t>
            </a:r>
            <a:br>
              <a:rPr dirty="0"/>
            </a:br>
            <a:br>
              <a:rPr dirty="0"/>
            </a:br>
            <a:r>
              <a:rPr dirty="0"/>
              <a:t>The proclamation curbs freedom of speech and targets journalists, activists, and social media users. </a:t>
            </a:r>
            <a:endParaRPr lang="en-US"/>
          </a:p>
        </p:txBody>
      </p:sp>
      <p:pic>
        <p:nvPicPr>
          <p:cNvPr id="4" name="Picture 3" descr="f97d609a67325a6ee970818dc02bff5b">
            <a:extLst>
              <a:ext uri="{FF2B5EF4-FFF2-40B4-BE49-F238E27FC236}">
                <a16:creationId xmlns:a16="http://schemas.microsoft.com/office/drawing/2014/main" id="{437ECED2-279C-244F-8808-12AB6FA57A86}"/>
              </a:ext>
            </a:extLst>
          </p:cNvPr>
          <p:cNvPicPr>
            <a:picLocks noChangeAspect="1"/>
          </p:cNvPicPr>
          <p:nvPr/>
        </p:nvPicPr>
        <p:blipFill>
          <a:blip r:embed="rId2"/>
          <a:stretch>
            <a:fillRect/>
          </a:stretch>
        </p:blipFill>
        <p:spPr>
          <a:xfrm>
            <a:off x="3490722" y="2076303"/>
            <a:ext cx="5177790" cy="270539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August Elections Postponed</a:t>
            </a:r>
          </a:p>
        </p:txBody>
      </p:sp>
      <p:pic>
        <p:nvPicPr>
          <p:cNvPr id="4" name="Picture 3" descr="5432f457c8fd201e7c0f41a2c59dd549">
            <a:extLst>
              <a:ext uri="{FF2B5EF4-FFF2-40B4-BE49-F238E27FC236}">
                <a16:creationId xmlns:a16="http://schemas.microsoft.com/office/drawing/2014/main" id="{78016AFF-EC1F-6C45-B16C-536759D40C7F}"/>
              </a:ext>
            </a:extLst>
          </p:cNvPr>
          <p:cNvPicPr>
            <a:picLocks noChangeAspect="1"/>
          </p:cNvPicPr>
          <p:nvPr/>
        </p:nvPicPr>
        <p:blipFill rotWithShape="1">
          <a:blip r:embed="rId2"/>
          <a:srcRect t="23633" b="834"/>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a:bodyPr>
          <a:lstStyle/>
          <a:p>
            <a:pPr marL="0" indent="0">
              <a:lnSpc>
                <a:spcPct val="90000"/>
              </a:lnSpc>
              <a:buNone/>
            </a:pPr>
            <a:r>
              <a:rPr lang="en-US" sz="1500"/>
              <a:t>March 30, 2020</a:t>
            </a:r>
          </a:p>
          <a:p>
            <a:pPr marL="0" indent="0">
              <a:lnSpc>
                <a:spcPct val="90000"/>
              </a:lnSpc>
              <a:buNone/>
            </a:pPr>
            <a:endParaRPr lang="en-US" sz="1500"/>
          </a:p>
          <a:p>
            <a:pPr marL="0" indent="0">
              <a:lnSpc>
                <a:spcPct val="90000"/>
              </a:lnSpc>
              <a:buNone/>
            </a:pPr>
            <a:r>
              <a:rPr lang="en-US" sz="1500"/>
              <a:t>Following the global outbreak of SARS-COVID19, Abiy Ahmed Ali announced that the August parliamentary and presidential elections would be postponed until the end of the pandemic.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e07d6a542b7a469a4fe1bfa01386d71">
            <a:extLst>
              <a:ext uri="{FF2B5EF4-FFF2-40B4-BE49-F238E27FC236}">
                <a16:creationId xmlns:a16="http://schemas.microsoft.com/office/drawing/2014/main" id="{723F766B-702E-1442-B4D8-5A95FEBD8635}"/>
              </a:ext>
            </a:extLst>
          </p:cNvPr>
          <p:cNvPicPr>
            <a:picLocks noChangeAspect="1"/>
          </p:cNvPicPr>
          <p:nvPr/>
        </p:nvPicPr>
        <p:blipFill rotWithShape="1">
          <a:blip r:embed="rId2"/>
          <a:srcRect l="13484" r="20516" b="-1"/>
          <a:stretch/>
        </p:blipFill>
        <p:spPr>
          <a:xfrm>
            <a:off x="20" y="10"/>
            <a:ext cx="9143979"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p:cNvSpPr>
            <a:spLocks noGrp="1"/>
          </p:cNvSpPr>
          <p:nvPr>
            <p:ph type="title"/>
          </p:nvPr>
        </p:nvSpPr>
        <p:spPr>
          <a:xfrm>
            <a:off x="4351281" y="3159719"/>
            <a:ext cx="4164068" cy="1336081"/>
          </a:xfrm>
        </p:spPr>
        <p:txBody>
          <a:bodyPr anchor="b">
            <a:normAutofit/>
          </a:bodyPr>
          <a:lstStyle/>
          <a:p>
            <a:r>
              <a:rPr lang="en-US"/>
              <a:t>Killings in Benishangul Gumuz</a:t>
            </a:r>
          </a:p>
        </p:txBody>
      </p:sp>
      <p:sp>
        <p:nvSpPr>
          <p:cNvPr id="3" name="Content Placeholder 2"/>
          <p:cNvSpPr>
            <a:spLocks noGrp="1"/>
          </p:cNvSpPr>
          <p:nvPr>
            <p:ph idx="1"/>
          </p:nvPr>
        </p:nvSpPr>
        <p:spPr>
          <a:xfrm>
            <a:off x="4351281" y="4572000"/>
            <a:ext cx="4164067" cy="1647825"/>
          </a:xfrm>
        </p:spPr>
        <p:txBody>
          <a:bodyPr>
            <a:normAutofit/>
          </a:bodyPr>
          <a:lstStyle/>
          <a:p>
            <a:pPr marL="0" indent="0">
              <a:lnSpc>
                <a:spcPct val="90000"/>
              </a:lnSpc>
              <a:buNone/>
            </a:pPr>
            <a:r>
              <a:rPr lang="en-US" sz="1400"/>
              <a:t>In March 2020, Benishangul-Gumuz was the center of a number of ethnic divisions and retaliatory killings. On April 9th, 8 civilians were killed by armed men. Reports mentioned that government forces were witnesses to the skirmish but did nothing to stop it. The attack was possibly linked to the Oromo Liberation Front (OLF).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r>
              <a:rPr lang="en-US" sz="4700"/>
              <a:t>Food Insecurity </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buNone/>
            </a:pPr>
            <a:r>
              <a:rPr lang="en-US" sz="1900"/>
              <a:t>April 2020 to May 2021</a:t>
            </a:r>
          </a:p>
          <a:p>
            <a:pPr marL="0" indent="0">
              <a:buNone/>
            </a:pPr>
            <a:endParaRPr lang="en-US" sz="1900"/>
          </a:p>
          <a:p>
            <a:pPr marL="0" indent="0">
              <a:buNone/>
            </a:pPr>
            <a:r>
              <a:rPr lang="en-US" sz="1900"/>
              <a:t>Invasion of desert locusts and increased rainfall caused damage to farmland across Ethiopia but particularity in Oromia and Somali. </a:t>
            </a:r>
          </a:p>
        </p:txBody>
      </p:sp>
      <p:pic>
        <p:nvPicPr>
          <p:cNvPr id="4" name="Picture 3" descr="038c3b2c91940a33eeb7558f9ac0c1cb">
            <a:extLst>
              <a:ext uri="{FF2B5EF4-FFF2-40B4-BE49-F238E27FC236}">
                <a16:creationId xmlns:a16="http://schemas.microsoft.com/office/drawing/2014/main" id="{8465FB30-0DB6-644F-BBDA-3B4955834981}"/>
              </a:ext>
            </a:extLst>
          </p:cNvPr>
          <p:cNvPicPr>
            <a:picLocks noChangeAspect="1"/>
          </p:cNvPicPr>
          <p:nvPr/>
        </p:nvPicPr>
        <p:blipFill>
          <a:blip r:embed="rId2"/>
          <a:stretch>
            <a:fillRect/>
          </a:stretch>
        </p:blipFill>
        <p:spPr>
          <a:xfrm>
            <a:off x="3490722" y="1234912"/>
            <a:ext cx="5177790" cy="438817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0349" y="609600"/>
            <a:ext cx="3105011" cy="1330839"/>
          </a:xfrm>
        </p:spPr>
        <p:txBody>
          <a:bodyPr>
            <a:normAutofit/>
          </a:bodyPr>
          <a:lstStyle/>
          <a:p>
            <a:r>
              <a:rPr lang="en-US" sz="3000"/>
              <a:t>Hachalu Hundessa's Death </a:t>
            </a:r>
          </a:p>
        </p:txBody>
      </p:sp>
      <p:pic>
        <p:nvPicPr>
          <p:cNvPr id="4" name="Picture 3" descr="19a64398fa3cbf4013838f9ff67933d4">
            <a:extLst>
              <a:ext uri="{FF2B5EF4-FFF2-40B4-BE49-F238E27FC236}">
                <a16:creationId xmlns:a16="http://schemas.microsoft.com/office/drawing/2014/main" id="{E2468E41-9CFC-5A44-AD01-9A15F660663C}"/>
              </a:ext>
            </a:extLst>
          </p:cNvPr>
          <p:cNvPicPr>
            <a:picLocks noChangeAspect="1"/>
          </p:cNvPicPr>
          <p:nvPr/>
        </p:nvPicPr>
        <p:blipFill rotWithShape="1">
          <a:blip r:embed="rId2"/>
          <a:srcRect l="22968" r="27216" b="-1"/>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490348" y="2194102"/>
            <a:ext cx="3105010" cy="3908586"/>
          </a:xfrm>
        </p:spPr>
        <p:txBody>
          <a:bodyPr>
            <a:normAutofit/>
          </a:bodyPr>
          <a:lstStyle/>
          <a:p>
            <a:pPr marL="0" indent="0">
              <a:lnSpc>
                <a:spcPct val="90000"/>
              </a:lnSpc>
              <a:buNone/>
            </a:pPr>
            <a:r>
              <a:rPr lang="en-US" sz="1700"/>
              <a:t>On the evening of June 29, 2020, Hundessa was shot and died from his wounds. Earlier in the week, he had given an interview where he mentioned he had received death threats. Several suspects were arrested, but the case was a dead end. </a:t>
            </a:r>
            <a:br>
              <a:rPr lang="en-US" sz="1700"/>
            </a:br>
            <a:br>
              <a:rPr lang="en-US" sz="1700"/>
            </a:br>
            <a:r>
              <a:rPr lang="en-US" sz="1700"/>
              <a:t>Hachalu Hundessa was a popular Ethiopian musician who used his music to tackle the nation's politics. He was Oromo and was seen by many as a representative and voice for the group.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1" y="-1"/>
            <a:ext cx="9144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776" y="609600"/>
            <a:ext cx="2696758" cy="1330839"/>
          </a:xfrm>
        </p:spPr>
        <p:txBody>
          <a:bodyPr>
            <a:normAutofit/>
          </a:bodyPr>
          <a:lstStyle/>
          <a:p>
            <a:r>
              <a:rPr lang="en-US" sz="3000"/>
              <a:t>Hachalu Hundessa Riots </a:t>
            </a:r>
          </a:p>
        </p:txBody>
      </p:sp>
      <p:sp>
        <p:nvSpPr>
          <p:cNvPr id="3" name="Content Placeholder 2"/>
          <p:cNvSpPr>
            <a:spLocks noGrp="1"/>
          </p:cNvSpPr>
          <p:nvPr>
            <p:ph idx="1"/>
          </p:nvPr>
        </p:nvSpPr>
        <p:spPr>
          <a:xfrm>
            <a:off x="852775" y="2194102"/>
            <a:ext cx="2369056" cy="3908586"/>
          </a:xfrm>
        </p:spPr>
        <p:txBody>
          <a:bodyPr>
            <a:normAutofit/>
          </a:bodyPr>
          <a:lstStyle/>
          <a:p>
            <a:pPr marL="0" indent="0">
              <a:lnSpc>
                <a:spcPct val="90000"/>
              </a:lnSpc>
              <a:buNone/>
            </a:pPr>
            <a:r>
              <a:rPr lang="en-US" sz="1300"/>
              <a:t>June 29-July 22, 2020</a:t>
            </a:r>
          </a:p>
          <a:p>
            <a:pPr marL="0" indent="0">
              <a:lnSpc>
                <a:spcPct val="90000"/>
              </a:lnSpc>
              <a:buNone/>
            </a:pPr>
            <a:endParaRPr lang="en-US" sz="1300"/>
          </a:p>
          <a:p>
            <a:pPr marL="0" indent="0">
              <a:lnSpc>
                <a:spcPct val="90000"/>
              </a:lnSpc>
              <a:buNone/>
            </a:pPr>
            <a:r>
              <a:rPr lang="en-US" sz="1300"/>
              <a:t>Hundessa's death was the catalyst for riots throughout the Oromia region. Police gassed protestors and also opened fire. The government briefly disabled the internet. </a:t>
            </a:r>
            <a:br>
              <a:rPr lang="en-US" sz="1300"/>
            </a:br>
            <a:br>
              <a:rPr lang="en-US" sz="1300"/>
            </a:br>
            <a:r>
              <a:rPr lang="en-US" sz="1300"/>
              <a:t>The Ethiopian Human Rights Commission reported in July that protestors were committing crimes against humanity. Minority Rights Group International also released a statement finding that the increasingly violent riots targeted minority groups in Oromia, including Amharas and Gurages. </a:t>
            </a:r>
          </a:p>
        </p:txBody>
      </p:sp>
      <p:pic>
        <p:nvPicPr>
          <p:cNvPr id="4" name="Picture 3" descr="12e2d872137c3bf930806d8aef1fd426">
            <a:extLst>
              <a:ext uri="{FF2B5EF4-FFF2-40B4-BE49-F238E27FC236}">
                <a16:creationId xmlns:a16="http://schemas.microsoft.com/office/drawing/2014/main" id="{B34625CC-869C-8E4B-9974-011DFFD48B92}"/>
              </a:ext>
            </a:extLst>
          </p:cNvPr>
          <p:cNvPicPr>
            <a:picLocks noChangeAspect="1"/>
          </p:cNvPicPr>
          <p:nvPr/>
        </p:nvPicPr>
        <p:blipFill rotWithShape="1">
          <a:blip r:embed="rId2"/>
          <a:srcRect l="17065" r="37383" b="-1"/>
          <a:stretch/>
        </p:blipFill>
        <p:spPr>
          <a:xfrm>
            <a:off x="3711141" y="1"/>
            <a:ext cx="5432859"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Sodo city protests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300"/>
              <a:t>August 9, 2020</a:t>
            </a:r>
          </a:p>
          <a:p>
            <a:pPr marL="0" indent="0">
              <a:lnSpc>
                <a:spcPct val="90000"/>
              </a:lnSpc>
              <a:buNone/>
            </a:pPr>
            <a:endParaRPr lang="en-US" sz="1300"/>
          </a:p>
          <a:p>
            <a:pPr marL="0" indent="0">
              <a:lnSpc>
                <a:spcPct val="90000"/>
              </a:lnSpc>
              <a:buNone/>
            </a:pPr>
            <a:r>
              <a:rPr lang="en-US" sz="1300"/>
              <a:t>In the summer of 2020, the Ethiopian government began to discuss the reorganization of the Southern Nations, Nationalities, and People’s Region into four further regional states. In the Wolaita zone, officials grew frustrated at the government's lack of acknowledgment of their separate appeal for statehood. </a:t>
            </a:r>
            <a:br>
              <a:rPr lang="en-US" sz="1300"/>
            </a:br>
            <a:br>
              <a:rPr lang="en-US" sz="1300"/>
            </a:br>
            <a:r>
              <a:rPr lang="en-US" sz="1300"/>
              <a:t>In Wolaita's Sodo city, protestors gathered to raise awareness of the arrests of a number of Wolaita's leading officials. Police injured or killed at least 18 protestors. Others were detained without cause. </a:t>
            </a:r>
          </a:p>
        </p:txBody>
      </p:sp>
      <p:pic>
        <p:nvPicPr>
          <p:cNvPr id="4" name="Picture 3" descr="eb4f5cdb1ad759b07b11d7de4aa3c390">
            <a:extLst>
              <a:ext uri="{FF2B5EF4-FFF2-40B4-BE49-F238E27FC236}">
                <a16:creationId xmlns:a16="http://schemas.microsoft.com/office/drawing/2014/main" id="{75F69396-6BC5-4948-9026-F9718D090A1F}"/>
              </a:ext>
            </a:extLst>
          </p:cNvPr>
          <p:cNvPicPr>
            <a:picLocks noChangeAspect="1"/>
          </p:cNvPicPr>
          <p:nvPr/>
        </p:nvPicPr>
        <p:blipFill rotWithShape="1">
          <a:blip r:embed="rId2"/>
          <a:srcRect l="20917" r="24166"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3c6397390c3ce020a7561c47d90eb9d">
            <a:extLst>
              <a:ext uri="{FF2B5EF4-FFF2-40B4-BE49-F238E27FC236}">
                <a16:creationId xmlns:a16="http://schemas.microsoft.com/office/drawing/2014/main" id="{F8FDA7AC-FCF1-A24A-B3FD-338F16271760}"/>
              </a:ext>
            </a:extLst>
          </p:cNvPr>
          <p:cNvPicPr>
            <a:picLocks noChangeAspect="1"/>
          </p:cNvPicPr>
          <p:nvPr/>
        </p:nvPicPr>
        <p:blipFill rotWithShape="1">
          <a:blip r:embed="rId2"/>
          <a:srcRect l="20255" r="10481" b="2"/>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Tigray holds regional election </a:t>
            </a:r>
          </a:p>
        </p:txBody>
      </p:sp>
      <p:sp>
        <p:nvSpPr>
          <p:cNvPr id="3" name="Content Placeholder 2"/>
          <p:cNvSpPr>
            <a:spLocks noGrp="1"/>
          </p:cNvSpPr>
          <p:nvPr>
            <p:ph idx="1"/>
          </p:nvPr>
        </p:nvSpPr>
        <p:spPr>
          <a:xfrm>
            <a:off x="628650" y="2434201"/>
            <a:ext cx="2866641" cy="3742762"/>
          </a:xfrm>
        </p:spPr>
        <p:txBody>
          <a:bodyPr>
            <a:normAutofit/>
          </a:bodyPr>
          <a:lstStyle/>
          <a:p>
            <a:pPr marL="0" indent="0">
              <a:lnSpc>
                <a:spcPct val="90000"/>
              </a:lnSpc>
              <a:buNone/>
            </a:pPr>
            <a:r>
              <a:rPr lang="en-US" sz="1700"/>
              <a:t>August 2020</a:t>
            </a:r>
          </a:p>
          <a:p>
            <a:pPr marL="0" indent="0">
              <a:lnSpc>
                <a:spcPct val="90000"/>
              </a:lnSpc>
              <a:buNone/>
            </a:pPr>
            <a:endParaRPr lang="en-US" sz="1700"/>
          </a:p>
          <a:p>
            <a:pPr marL="0" indent="0">
              <a:lnSpc>
                <a:spcPct val="90000"/>
              </a:lnSpc>
              <a:buNone/>
            </a:pPr>
            <a:r>
              <a:rPr lang="en-US" sz="1700"/>
              <a:t>Despite the decree that the 2020 elections would be postponed until the following summer, Tigray continued to hold a 2020 regional election, with voting occurring in mid-September 2020. Tigray People’s Liberation Front (TPLF) won the majority. </a:t>
            </a:r>
            <a:br>
              <a:rPr lang="en-US" sz="1700"/>
            </a:br>
            <a:br>
              <a:rPr lang="en-US" sz="1700"/>
            </a:br>
            <a:r>
              <a:rPr lang="en-US" sz="1700"/>
              <a:t>Abiy Ahmed Ali calls the election unconstitutional and illegal.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3300"/>
              <a:t>Protests agains ethnic violence are banned</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500"/>
              <a:t>October 26, 2020</a:t>
            </a:r>
          </a:p>
          <a:p>
            <a:pPr marL="0" indent="0">
              <a:lnSpc>
                <a:spcPct val="90000"/>
              </a:lnSpc>
              <a:buNone/>
            </a:pPr>
            <a:endParaRPr lang="en-US" sz="1500"/>
          </a:p>
          <a:p>
            <a:pPr marL="0" indent="0">
              <a:lnSpc>
                <a:spcPct val="90000"/>
              </a:lnSpc>
              <a:buNone/>
            </a:pPr>
            <a:r>
              <a:rPr lang="en-US" sz="1500"/>
              <a:t>The National Movement of Amhara (NaMA) planned to stage protests throughout the Amhara region on October 28, 2020, in order to bring attention to the ethnic persecution that the Amhara minority faces in Benishangul, Oromia, and the Southern Nations, Nationalities, and Peoples regional states. </a:t>
            </a:r>
            <a:br>
              <a:rPr lang="en-US" sz="1500"/>
            </a:br>
            <a:br>
              <a:rPr lang="en-US" sz="1500"/>
            </a:br>
            <a:r>
              <a:rPr lang="en-US" sz="1500"/>
              <a:t>The Ethiopian and Amhara Regional governments issued a statement banning the planned protests and branding them illegal. </a:t>
            </a:r>
          </a:p>
        </p:txBody>
      </p:sp>
      <p:pic>
        <p:nvPicPr>
          <p:cNvPr id="4" name="Picture 3" descr="38b49ac7c5d96ab3715dbbeb74be5c99">
            <a:extLst>
              <a:ext uri="{FF2B5EF4-FFF2-40B4-BE49-F238E27FC236}">
                <a16:creationId xmlns:a16="http://schemas.microsoft.com/office/drawing/2014/main" id="{A7C5E9C4-7A31-D74A-8C48-7C5CDB04E785}"/>
              </a:ext>
            </a:extLst>
          </p:cNvPr>
          <p:cNvPicPr>
            <a:picLocks noChangeAspect="1"/>
          </p:cNvPicPr>
          <p:nvPr/>
        </p:nvPicPr>
        <p:blipFill>
          <a:blip r:embed="rId2"/>
          <a:stretch>
            <a:fillRect/>
          </a:stretch>
        </p:blipFill>
        <p:spPr>
          <a:xfrm>
            <a:off x="4574286" y="1376638"/>
            <a:ext cx="4094226" cy="410472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4346" y="638089"/>
            <a:ext cx="3614166" cy="1476801"/>
          </a:xfrm>
        </p:spPr>
        <p:txBody>
          <a:bodyPr anchor="b">
            <a:normAutofit/>
          </a:bodyPr>
          <a:lstStyle/>
          <a:p>
            <a:pPr>
              <a:lnSpc>
                <a:spcPct val="90000"/>
              </a:lnSpc>
            </a:pPr>
            <a:r>
              <a:rPr lang="en-US" sz="3300"/>
              <a:t>Oromo Liberation Army targets Amhara minorities</a:t>
            </a:r>
          </a:p>
        </p:txBody>
      </p:sp>
      <p:pic>
        <p:nvPicPr>
          <p:cNvPr id="4" name="Picture 3" descr="c789f1f824add69c455e8d8060fe76c6">
            <a:extLst>
              <a:ext uri="{FF2B5EF4-FFF2-40B4-BE49-F238E27FC236}">
                <a16:creationId xmlns:a16="http://schemas.microsoft.com/office/drawing/2014/main" id="{D5F543E0-CEDD-AD45-B369-78872594354E}"/>
              </a:ext>
            </a:extLst>
          </p:cNvPr>
          <p:cNvPicPr>
            <a:picLocks noChangeAspect="1"/>
          </p:cNvPicPr>
          <p:nvPr/>
        </p:nvPicPr>
        <p:blipFill>
          <a:blip r:embed="rId2"/>
          <a:stretch>
            <a:fillRect/>
          </a:stretch>
        </p:blipFill>
        <p:spPr>
          <a:xfrm>
            <a:off x="853936" y="640080"/>
            <a:ext cx="3332758" cy="5577840"/>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4346" y="2664886"/>
            <a:ext cx="3614166" cy="3550789"/>
          </a:xfrm>
        </p:spPr>
        <p:txBody>
          <a:bodyPr anchor="t">
            <a:normAutofit/>
          </a:bodyPr>
          <a:lstStyle/>
          <a:p>
            <a:pPr marL="0" indent="0">
              <a:lnSpc>
                <a:spcPct val="90000"/>
              </a:lnSpc>
              <a:buNone/>
            </a:pPr>
            <a:r>
              <a:rPr dirty="0"/>
              <a:t>In late October and early November 2020, Amhara living in the Oromia region remained the targets of attacks from the Oromo Liberation Army. On November 1, 2020, three villages were targeted. Estimates of 30-60 Amhara people were massacred at a school compound before the villages were looted. The attacks followed the withdrawal of federal troops from the region, leaving the area unprotected against potential ethnic violence.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75089"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0060" y="329184"/>
            <a:ext cx="4681176" cy="1783080"/>
          </a:xfrm>
        </p:spPr>
        <p:txBody>
          <a:bodyPr anchor="b">
            <a:normAutofit/>
          </a:bodyPr>
          <a:lstStyle/>
          <a:p>
            <a:r>
              <a:rPr lang="en-US" sz="4700">
                <a:solidFill>
                  <a:srgbClr val="FFFFFF"/>
                </a:solidFill>
              </a:rPr>
              <a:t>Second Italo-Ethiopian War </a:t>
            </a:r>
          </a:p>
        </p:txBody>
      </p:sp>
      <p:sp>
        <p:nvSpPr>
          <p:cNvPr id="36" name="sketch line">
            <a:extLst>
              <a:ext uri="{FF2B5EF4-FFF2-40B4-BE49-F238E27FC236}">
                <a16:creationId xmlns:a16="http://schemas.microsoft.com/office/drawing/2014/main" id="{62677C27-4325-4BE2-B2C9-B721DA9E3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106" y="2362200"/>
            <a:ext cx="3042412" cy="18288"/>
          </a:xfrm>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 name="connsiteX0" fmla="*/ 0 w 3042412"/>
              <a:gd name="connsiteY0" fmla="*/ 0 h 18288"/>
              <a:gd name="connsiteX1" fmla="*/ 547634 w 3042412"/>
              <a:gd name="connsiteY1" fmla="*/ 0 h 18288"/>
              <a:gd name="connsiteX2" fmla="*/ 1064844 w 3042412"/>
              <a:gd name="connsiteY2" fmla="*/ 0 h 18288"/>
              <a:gd name="connsiteX3" fmla="*/ 1612478 w 3042412"/>
              <a:gd name="connsiteY3" fmla="*/ 0 h 18288"/>
              <a:gd name="connsiteX4" fmla="*/ 2220961 w 3042412"/>
              <a:gd name="connsiteY4" fmla="*/ 0 h 18288"/>
              <a:gd name="connsiteX5" fmla="*/ 3042412 w 3042412"/>
              <a:gd name="connsiteY5" fmla="*/ 0 h 18288"/>
              <a:gd name="connsiteX6" fmla="*/ 3042412 w 3042412"/>
              <a:gd name="connsiteY6" fmla="*/ 18288 h 18288"/>
              <a:gd name="connsiteX7" fmla="*/ 2433930 w 3042412"/>
              <a:gd name="connsiteY7" fmla="*/ 18288 h 18288"/>
              <a:gd name="connsiteX8" fmla="*/ 1764599 w 3042412"/>
              <a:gd name="connsiteY8" fmla="*/ 18288 h 18288"/>
              <a:gd name="connsiteX9" fmla="*/ 1247389 w 3042412"/>
              <a:gd name="connsiteY9" fmla="*/ 18288 h 18288"/>
              <a:gd name="connsiteX10" fmla="*/ 578058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1527" y="1934"/>
                  <a:pt x="312357" y="-25541"/>
                  <a:pt x="608482" y="0"/>
                </a:cubicBezTo>
                <a:cubicBezTo>
                  <a:pt x="905825" y="26755"/>
                  <a:pt x="942048" y="23771"/>
                  <a:pt x="1216965" y="0"/>
                </a:cubicBezTo>
                <a:cubicBezTo>
                  <a:pt x="1478453" y="-59231"/>
                  <a:pt x="1664162" y="8588"/>
                  <a:pt x="1825447" y="0"/>
                </a:cubicBezTo>
                <a:cubicBezTo>
                  <a:pt x="1988078" y="-33898"/>
                  <a:pt x="2137561" y="9222"/>
                  <a:pt x="2373081" y="0"/>
                </a:cubicBezTo>
                <a:cubicBezTo>
                  <a:pt x="2586708" y="28336"/>
                  <a:pt x="2815076" y="-64836"/>
                  <a:pt x="3042412" y="0"/>
                </a:cubicBezTo>
                <a:cubicBezTo>
                  <a:pt x="3042378" y="4844"/>
                  <a:pt x="3042002" y="11009"/>
                  <a:pt x="3042412" y="18288"/>
                </a:cubicBezTo>
                <a:cubicBezTo>
                  <a:pt x="2911904" y="16374"/>
                  <a:pt x="2661250" y="-38049"/>
                  <a:pt x="2494778" y="18288"/>
                </a:cubicBezTo>
                <a:cubicBezTo>
                  <a:pt x="2307404" y="32907"/>
                  <a:pt x="2098663" y="30051"/>
                  <a:pt x="1977568" y="18288"/>
                </a:cubicBezTo>
                <a:cubicBezTo>
                  <a:pt x="1870622" y="-9869"/>
                  <a:pt x="1546198" y="30007"/>
                  <a:pt x="1369085" y="18288"/>
                </a:cubicBezTo>
                <a:cubicBezTo>
                  <a:pt x="1212400" y="-20955"/>
                  <a:pt x="1052388" y="6064"/>
                  <a:pt x="821451" y="18288"/>
                </a:cubicBezTo>
                <a:cubicBezTo>
                  <a:pt x="599490" y="17953"/>
                  <a:pt x="163903" y="63790"/>
                  <a:pt x="0" y="18288"/>
                </a:cubicBezTo>
                <a:cubicBezTo>
                  <a:pt x="-649" y="11698"/>
                  <a:pt x="663" y="5413"/>
                  <a:pt x="0" y="0"/>
                </a:cubicBezTo>
                <a:close/>
              </a:path>
              <a:path w="3042412" h="18288" stroke="0" extrusionOk="0">
                <a:moveTo>
                  <a:pt x="0" y="0"/>
                </a:moveTo>
                <a:cubicBezTo>
                  <a:pt x="245586" y="-7794"/>
                  <a:pt x="305354" y="-17085"/>
                  <a:pt x="547634" y="0"/>
                </a:cubicBezTo>
                <a:cubicBezTo>
                  <a:pt x="792151" y="22754"/>
                  <a:pt x="862568" y="-6918"/>
                  <a:pt x="1064844" y="0"/>
                </a:cubicBezTo>
                <a:cubicBezTo>
                  <a:pt x="1287782" y="14358"/>
                  <a:pt x="1408399" y="22587"/>
                  <a:pt x="1612478" y="0"/>
                </a:cubicBezTo>
                <a:cubicBezTo>
                  <a:pt x="1806201" y="-7497"/>
                  <a:pt x="2001135" y="-14315"/>
                  <a:pt x="2220961" y="0"/>
                </a:cubicBezTo>
                <a:cubicBezTo>
                  <a:pt x="2478404" y="56174"/>
                  <a:pt x="2863949" y="-41485"/>
                  <a:pt x="3042412" y="0"/>
                </a:cubicBezTo>
                <a:cubicBezTo>
                  <a:pt x="3041887" y="5049"/>
                  <a:pt x="3042605" y="12044"/>
                  <a:pt x="3042412" y="18288"/>
                </a:cubicBezTo>
                <a:cubicBezTo>
                  <a:pt x="2898261" y="22698"/>
                  <a:pt x="2711835" y="-4312"/>
                  <a:pt x="2433930" y="18288"/>
                </a:cubicBezTo>
                <a:cubicBezTo>
                  <a:pt x="2161458" y="45802"/>
                  <a:pt x="1964714" y="57508"/>
                  <a:pt x="1764599" y="18288"/>
                </a:cubicBezTo>
                <a:cubicBezTo>
                  <a:pt x="1552072" y="-5458"/>
                  <a:pt x="1481649" y="6173"/>
                  <a:pt x="1247389" y="18288"/>
                </a:cubicBezTo>
                <a:cubicBezTo>
                  <a:pt x="1065494" y="13144"/>
                  <a:pt x="864941" y="37672"/>
                  <a:pt x="578058" y="18288"/>
                </a:cubicBezTo>
                <a:cubicBezTo>
                  <a:pt x="292954" y="5041"/>
                  <a:pt x="152988" y="18121"/>
                  <a:pt x="0" y="18288"/>
                </a:cubicBezTo>
                <a:cubicBezTo>
                  <a:pt x="-39" y="12511"/>
                  <a:pt x="-381" y="8039"/>
                  <a:pt x="0" y="0"/>
                </a:cubicBezTo>
                <a:close/>
              </a:path>
              <a:path w="3042412" h="18288" fill="none" stroke="0" extrusionOk="0">
                <a:moveTo>
                  <a:pt x="0" y="0"/>
                </a:moveTo>
                <a:cubicBezTo>
                  <a:pt x="235158" y="5862"/>
                  <a:pt x="308044" y="-31950"/>
                  <a:pt x="608482" y="0"/>
                </a:cubicBezTo>
                <a:cubicBezTo>
                  <a:pt x="902629" y="27860"/>
                  <a:pt x="934292" y="30978"/>
                  <a:pt x="1216965" y="0"/>
                </a:cubicBezTo>
                <a:cubicBezTo>
                  <a:pt x="1510808" y="-36562"/>
                  <a:pt x="1634425" y="34680"/>
                  <a:pt x="1825447" y="0"/>
                </a:cubicBezTo>
                <a:cubicBezTo>
                  <a:pt x="1997408" y="-14401"/>
                  <a:pt x="2165611" y="21191"/>
                  <a:pt x="2373081" y="0"/>
                </a:cubicBezTo>
                <a:cubicBezTo>
                  <a:pt x="2621557" y="-225"/>
                  <a:pt x="2827861" y="-55622"/>
                  <a:pt x="3042412" y="0"/>
                </a:cubicBezTo>
                <a:cubicBezTo>
                  <a:pt x="3042726" y="4158"/>
                  <a:pt x="3041433" y="12539"/>
                  <a:pt x="3042412" y="18288"/>
                </a:cubicBezTo>
                <a:cubicBezTo>
                  <a:pt x="2956012" y="48012"/>
                  <a:pt x="2647692" y="-10464"/>
                  <a:pt x="2494778" y="18288"/>
                </a:cubicBezTo>
                <a:cubicBezTo>
                  <a:pt x="2306192" y="30912"/>
                  <a:pt x="2106948" y="29535"/>
                  <a:pt x="1977568" y="18288"/>
                </a:cubicBezTo>
                <a:cubicBezTo>
                  <a:pt x="1853031" y="-3851"/>
                  <a:pt x="1540302" y="30019"/>
                  <a:pt x="1369085" y="18288"/>
                </a:cubicBezTo>
                <a:cubicBezTo>
                  <a:pt x="1191765" y="-2739"/>
                  <a:pt x="1065499" y="-6890"/>
                  <a:pt x="821451" y="18288"/>
                </a:cubicBezTo>
                <a:cubicBezTo>
                  <a:pt x="599984" y="42417"/>
                  <a:pt x="179854" y="44896"/>
                  <a:pt x="0" y="18288"/>
                </a:cubicBezTo>
                <a:cubicBezTo>
                  <a:pt x="20" y="11469"/>
                  <a:pt x="-29" y="515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7021" y="406"/>
                          <a:pt x="311375" y="-28103"/>
                          <a:pt x="608482" y="0"/>
                        </a:cubicBezTo>
                        <a:cubicBezTo>
                          <a:pt x="905589" y="28103"/>
                          <a:pt x="941513" y="26984"/>
                          <a:pt x="1216965" y="0"/>
                        </a:cubicBezTo>
                        <a:cubicBezTo>
                          <a:pt x="1492417" y="-26984"/>
                          <a:pt x="1661512" y="20769"/>
                          <a:pt x="1825447" y="0"/>
                        </a:cubicBezTo>
                        <a:cubicBezTo>
                          <a:pt x="1989382" y="-20769"/>
                          <a:pt x="2140981" y="8352"/>
                          <a:pt x="2373081" y="0"/>
                        </a:cubicBezTo>
                        <a:cubicBezTo>
                          <a:pt x="2605181" y="-8352"/>
                          <a:pt x="2830372" y="-14633"/>
                          <a:pt x="3042412" y="0"/>
                        </a:cubicBezTo>
                        <a:cubicBezTo>
                          <a:pt x="3042854" y="4516"/>
                          <a:pt x="3041585" y="12266"/>
                          <a:pt x="3042412" y="18288"/>
                        </a:cubicBezTo>
                        <a:cubicBezTo>
                          <a:pt x="2922119" y="39475"/>
                          <a:pt x="2679586" y="-798"/>
                          <a:pt x="2494778" y="18288"/>
                        </a:cubicBezTo>
                        <a:cubicBezTo>
                          <a:pt x="2309970" y="37374"/>
                          <a:pt x="2104493" y="36554"/>
                          <a:pt x="1977568" y="18288"/>
                        </a:cubicBezTo>
                        <a:cubicBezTo>
                          <a:pt x="1850643" y="23"/>
                          <a:pt x="1545734" y="34278"/>
                          <a:pt x="1369085" y="18288"/>
                        </a:cubicBezTo>
                        <a:cubicBezTo>
                          <a:pt x="1192436" y="2298"/>
                          <a:pt x="1048764" y="-2260"/>
                          <a:pt x="821451" y="18288"/>
                        </a:cubicBezTo>
                        <a:cubicBezTo>
                          <a:pt x="594138" y="38836"/>
                          <a:pt x="213550" y="54130"/>
                          <a:pt x="0" y="18288"/>
                        </a:cubicBezTo>
                        <a:cubicBezTo>
                          <a:pt x="-306" y="11477"/>
                          <a:pt x="485" y="4355"/>
                          <a:pt x="0" y="0"/>
                        </a:cubicBezTo>
                        <a:close/>
                      </a:path>
                      <a:path w="3042412" h="18288" stroke="0" extrusionOk="0">
                        <a:moveTo>
                          <a:pt x="0" y="0"/>
                        </a:moveTo>
                        <a:cubicBezTo>
                          <a:pt x="254249" y="43"/>
                          <a:pt x="299528" y="-14916"/>
                          <a:pt x="547634" y="0"/>
                        </a:cubicBezTo>
                        <a:cubicBezTo>
                          <a:pt x="795740" y="14916"/>
                          <a:pt x="855495" y="-10692"/>
                          <a:pt x="1064844" y="0"/>
                        </a:cubicBezTo>
                        <a:cubicBezTo>
                          <a:pt x="1274193" y="10692"/>
                          <a:pt x="1405125" y="19931"/>
                          <a:pt x="1612478" y="0"/>
                        </a:cubicBezTo>
                        <a:cubicBezTo>
                          <a:pt x="1819831" y="-19931"/>
                          <a:pt x="1987615" y="-25056"/>
                          <a:pt x="2220961" y="0"/>
                        </a:cubicBezTo>
                        <a:cubicBezTo>
                          <a:pt x="2454307" y="25056"/>
                          <a:pt x="2867952" y="-30598"/>
                          <a:pt x="3042412" y="0"/>
                        </a:cubicBezTo>
                        <a:cubicBezTo>
                          <a:pt x="3042989" y="4624"/>
                          <a:pt x="3043231" y="11191"/>
                          <a:pt x="3042412" y="18288"/>
                        </a:cubicBezTo>
                        <a:cubicBezTo>
                          <a:pt x="2909174" y="44498"/>
                          <a:pt x="2715419" y="-8999"/>
                          <a:pt x="2433930" y="18288"/>
                        </a:cubicBezTo>
                        <a:cubicBezTo>
                          <a:pt x="2152441" y="45575"/>
                          <a:pt x="1986593" y="28277"/>
                          <a:pt x="1764599" y="18288"/>
                        </a:cubicBezTo>
                        <a:cubicBezTo>
                          <a:pt x="1542605" y="8299"/>
                          <a:pt x="1467397" y="18704"/>
                          <a:pt x="1247389" y="18288"/>
                        </a:cubicBezTo>
                        <a:cubicBezTo>
                          <a:pt x="1027381" y="17873"/>
                          <a:pt x="870240" y="28275"/>
                          <a:pt x="578058" y="18288"/>
                        </a:cubicBezTo>
                        <a:cubicBezTo>
                          <a:pt x="285876" y="8301"/>
                          <a:pt x="157187" y="20360"/>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4681176" cy="3483864"/>
          </a:xfrm>
        </p:spPr>
        <p:txBody>
          <a:bodyPr>
            <a:normAutofit/>
          </a:bodyPr>
          <a:lstStyle/>
          <a:p>
            <a:pPr marL="0" indent="0">
              <a:lnSpc>
                <a:spcPct val="90000"/>
              </a:lnSpc>
              <a:buNone/>
            </a:pPr>
            <a:r>
              <a:rPr lang="en-US" sz="1500" dirty="0">
                <a:solidFill>
                  <a:srgbClr val="FFFFFF"/>
                </a:solidFill>
              </a:rPr>
              <a:t>October 3, 1935 to February 19, 1937</a:t>
            </a:r>
          </a:p>
          <a:p>
            <a:pPr marL="0" indent="0">
              <a:lnSpc>
                <a:spcPct val="90000"/>
              </a:lnSpc>
              <a:buNone/>
            </a:pPr>
            <a:endParaRPr lang="en-US" sz="1500" dirty="0">
              <a:solidFill>
                <a:srgbClr val="FFFFFF"/>
              </a:solidFill>
            </a:endParaRPr>
          </a:p>
          <a:p>
            <a:pPr marL="0" indent="0">
              <a:lnSpc>
                <a:spcPct val="90000"/>
              </a:lnSpc>
              <a:buNone/>
            </a:pPr>
            <a:r>
              <a:rPr lang="en-US" sz="1500" dirty="0">
                <a:solidFill>
                  <a:srgbClr val="FFFFFF"/>
                </a:solidFill>
              </a:rPr>
              <a:t>Under Benito Mussolini, Italy attempted once again to conquer Ethiopia at whatever cost.  In 1935, the Italian Army under the command of Emilio De Bono invaded Abyssinia from Italian-controlled Somalia and Eritrea.</a:t>
            </a:r>
            <a:br>
              <a:rPr lang="en-US" sz="1500" dirty="0">
                <a:solidFill>
                  <a:srgbClr val="FFFFFF"/>
                </a:solidFill>
              </a:rPr>
            </a:br>
            <a:br>
              <a:rPr lang="en-US" sz="1500" dirty="0">
                <a:solidFill>
                  <a:srgbClr val="FFFFFF"/>
                </a:solidFill>
              </a:rPr>
            </a:br>
            <a:r>
              <a:rPr lang="en-US" sz="1500" dirty="0">
                <a:solidFill>
                  <a:srgbClr val="FFFFFF"/>
                </a:solidFill>
              </a:rPr>
              <a:t>Despite a spirited and brave defense by the Ethiopians in the face of invasion, the Italians managed to capture Addis Abba in 1936, and King Haile Selassie fled to exile in London.</a:t>
            </a:r>
            <a:br>
              <a:rPr lang="en-US" sz="1500" dirty="0">
                <a:solidFill>
                  <a:srgbClr val="FFFFFF"/>
                </a:solidFill>
              </a:rPr>
            </a:br>
            <a:br>
              <a:rPr lang="en-US" sz="1500" dirty="0">
                <a:solidFill>
                  <a:srgbClr val="FFFFFF"/>
                </a:solidFill>
              </a:rPr>
            </a:br>
            <a:r>
              <a:rPr lang="en-US" sz="1500" dirty="0">
                <a:solidFill>
                  <a:srgbClr val="FFFFFF"/>
                </a:solidFill>
              </a:rPr>
              <a:t>The Italian Army used chemical weapons, tanks, and aerial attacks against Ethiopian soldiers and civilians alike in violation of the Laws of War.   </a:t>
            </a:r>
          </a:p>
        </p:txBody>
      </p:sp>
      <p:pic>
        <p:nvPicPr>
          <p:cNvPr id="5" name="Picture 4" descr="85ad2683872e3549761e9a7b20299bad">
            <a:extLst>
              <a:ext uri="{FF2B5EF4-FFF2-40B4-BE49-F238E27FC236}">
                <a16:creationId xmlns:a16="http://schemas.microsoft.com/office/drawing/2014/main" id="{4FA11717-5174-D445-8F7B-052B0DA2BCAA}"/>
              </a:ext>
            </a:extLst>
          </p:cNvPr>
          <p:cNvPicPr>
            <a:picLocks noChangeAspect="1"/>
          </p:cNvPicPr>
          <p:nvPr/>
        </p:nvPicPr>
        <p:blipFill>
          <a:blip r:embed="rId2"/>
          <a:stretch>
            <a:fillRect/>
          </a:stretch>
        </p:blipFill>
        <p:spPr>
          <a:xfrm>
            <a:off x="5875728" y="676115"/>
            <a:ext cx="3010662" cy="2167676"/>
          </a:xfrm>
          <a:prstGeom prst="rect">
            <a:avLst/>
          </a:prstGeom>
        </p:spPr>
      </p:pic>
      <p:pic>
        <p:nvPicPr>
          <p:cNvPr id="4" name="Picture 3" descr="92d7a059f886058d6d0b32c63334183b">
            <a:extLst>
              <a:ext uri="{FF2B5EF4-FFF2-40B4-BE49-F238E27FC236}">
                <a16:creationId xmlns:a16="http://schemas.microsoft.com/office/drawing/2014/main" id="{7FC077FF-EACF-3645-8C94-49386ABABF72}"/>
              </a:ext>
            </a:extLst>
          </p:cNvPr>
          <p:cNvPicPr>
            <a:picLocks noChangeAspect="1"/>
          </p:cNvPicPr>
          <p:nvPr/>
        </p:nvPicPr>
        <p:blipFill>
          <a:blip r:embed="rId3"/>
          <a:stretch>
            <a:fillRect/>
          </a:stretch>
        </p:blipFill>
        <p:spPr>
          <a:xfrm>
            <a:off x="5875728" y="3798512"/>
            <a:ext cx="3010662" cy="2122516"/>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c7b0e70745dcc36faf11b3406ec49f7">
            <a:extLst>
              <a:ext uri="{FF2B5EF4-FFF2-40B4-BE49-F238E27FC236}">
                <a16:creationId xmlns:a16="http://schemas.microsoft.com/office/drawing/2014/main" id="{07C7A147-14BB-4D42-BC66-2EDC32C73D24}"/>
              </a:ext>
            </a:extLst>
          </p:cNvPr>
          <p:cNvPicPr>
            <a:picLocks noChangeAspect="1"/>
          </p:cNvPicPr>
          <p:nvPr/>
        </p:nvPicPr>
        <p:blipFill rotWithShape="1">
          <a:blip r:embed="rId2">
            <a:alphaModFix amt="40000"/>
          </a:blip>
          <a:srcRect l="17166" r="9169" b="1"/>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US" sz="4400"/>
              <a:t>Government troops enter Tigray </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lnSpc>
                <a:spcPct val="90000"/>
              </a:lnSpc>
              <a:buNone/>
            </a:pPr>
            <a:r>
              <a:rPr lang="en-US" sz="1400"/>
              <a:t>November 3, 2020</a:t>
            </a:r>
          </a:p>
          <a:p>
            <a:pPr marL="0" indent="0">
              <a:lnSpc>
                <a:spcPct val="90000"/>
              </a:lnSpc>
              <a:buNone/>
            </a:pPr>
            <a:endParaRPr lang="en-US" sz="1400"/>
          </a:p>
          <a:p>
            <a:pPr marL="0" indent="0">
              <a:lnSpc>
                <a:spcPct val="90000"/>
              </a:lnSpc>
              <a:buNone/>
            </a:pPr>
            <a:r>
              <a:rPr lang="en-US" sz="1400"/>
              <a:t>Responding to state repression following what was deemed an illegal September election, the TPLF attacked a federal army camp. Abiy Ahmed Ali swiftly declared a six-month state of emergency in the Tigray region, and federal troops mobilized against the TPLF.  </a:t>
            </a:r>
            <a:br>
              <a:rPr lang="en-US" sz="1400"/>
            </a:br>
            <a:br>
              <a:rPr lang="en-US" sz="1400"/>
            </a:br>
            <a:r>
              <a:rPr lang="en-US" sz="1400"/>
              <a:t>Despite making peace with Eritrea, Abiy Ahmed Ali's term had been marked by a lack of peace in Ethiopia. International news outlets reported on the state of emergency with curiosity. Abiy Ahmed Ali's social media addressed his move, stating that “Our defense forces … have been ordered to carry out their mission to save the country. The final point of the red line has been crossed. Force is being used as the last measure to save the people and the country." </a:t>
            </a:r>
          </a:p>
        </p:txBody>
      </p:sp>
    </p:spTree>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pPr>
              <a:lnSpc>
                <a:spcPct val="90000"/>
              </a:lnSpc>
            </a:pPr>
            <a:r>
              <a:rPr lang="en-US" sz="2800"/>
              <a:t>Attack on passenger bus in Benishangul-Gumuz</a:t>
            </a:r>
          </a:p>
        </p:txBody>
      </p:sp>
      <p:sp>
        <p:nvSpPr>
          <p:cNvPr id="18"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lnSpc>
                <a:spcPct val="90000"/>
              </a:lnSpc>
              <a:buNone/>
            </a:pPr>
            <a:r>
              <a:rPr lang="en-US" sz="1200" dirty="0"/>
              <a:t>On November 15, 2020, dozens were massacred in an attack on a bus in the Benishangul-</a:t>
            </a:r>
            <a:r>
              <a:rPr lang="en-US" sz="1200" dirty="0" err="1"/>
              <a:t>Geumuz</a:t>
            </a:r>
            <a:r>
              <a:rPr lang="en-US" sz="1200" dirty="0"/>
              <a:t> region traveling from </a:t>
            </a:r>
            <a:r>
              <a:rPr lang="en-US" sz="1200" dirty="0" err="1"/>
              <a:t>Wonbera</a:t>
            </a:r>
            <a:r>
              <a:rPr lang="en-US" sz="1200" dirty="0"/>
              <a:t> to </a:t>
            </a:r>
            <a:r>
              <a:rPr lang="en-US" sz="1200" dirty="0" err="1"/>
              <a:t>Chagni</a:t>
            </a:r>
            <a:r>
              <a:rPr lang="en-US" sz="1200" dirty="0"/>
              <a:t>. The perpetrators were not identified to be from a specific group, but the attack followed patterns of violence by ethnic </a:t>
            </a:r>
            <a:r>
              <a:rPr lang="en-US" sz="1200" dirty="0" err="1"/>
              <a:t>Gumuz</a:t>
            </a:r>
            <a:r>
              <a:rPr lang="en-US" sz="1200" dirty="0"/>
              <a:t> militias against ethnic Amhara and </a:t>
            </a:r>
            <a:r>
              <a:rPr lang="en-US" sz="1200" dirty="0" err="1"/>
              <a:t>Agew</a:t>
            </a:r>
            <a:r>
              <a:rPr lang="en-US" sz="1200" dirty="0"/>
              <a:t> minorities. </a:t>
            </a:r>
            <a:br>
              <a:rPr lang="en-US" sz="1200" dirty="0"/>
            </a:br>
            <a:br>
              <a:rPr lang="en-US" sz="1200" dirty="0"/>
            </a:br>
            <a:r>
              <a:rPr lang="en-US" sz="1200" dirty="0"/>
              <a:t>Information on ethnic tension in Benishangul-</a:t>
            </a:r>
            <a:r>
              <a:rPr lang="en-US" sz="1200" dirty="0" err="1"/>
              <a:t>Gumuz</a:t>
            </a:r>
            <a:r>
              <a:rPr lang="en-US" sz="1200" dirty="0"/>
              <a:t> was sparsely provided to international news outlets, although similar attacks were acknowledged to have happened in September and October of 2020. </a:t>
            </a:r>
          </a:p>
        </p:txBody>
      </p:sp>
      <p:pic>
        <p:nvPicPr>
          <p:cNvPr id="4" name="Picture 3" descr="e6297b9119218926b678fc0b9cdc50e7">
            <a:extLst>
              <a:ext uri="{FF2B5EF4-FFF2-40B4-BE49-F238E27FC236}">
                <a16:creationId xmlns:a16="http://schemas.microsoft.com/office/drawing/2014/main" id="{4405443A-97FF-A143-AFAC-CE64B11FDE93}"/>
              </a:ext>
            </a:extLst>
          </p:cNvPr>
          <p:cNvPicPr>
            <a:picLocks noChangeAspect="1"/>
          </p:cNvPicPr>
          <p:nvPr/>
        </p:nvPicPr>
        <p:blipFill>
          <a:blip r:embed="rId2"/>
          <a:stretch>
            <a:fillRect/>
          </a:stretch>
        </p:blipFill>
        <p:spPr>
          <a:xfrm>
            <a:off x="1575699" y="2734056"/>
            <a:ext cx="6058895" cy="348386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64211"/>
            <a:ext cx="3428999" cy="1165002"/>
          </a:xfrm>
        </p:spPr>
        <p:txBody>
          <a:bodyPr anchor="b">
            <a:normAutofit/>
          </a:bodyPr>
          <a:lstStyle/>
          <a:p>
            <a:r>
              <a:rPr lang="en-US" sz="3100"/>
              <a:t>TPLF Targets Eritrea </a:t>
            </a:r>
          </a:p>
        </p:txBody>
      </p:sp>
      <p:sp>
        <p:nvSpPr>
          <p:cNvPr id="3" name="Content Placeholder 2"/>
          <p:cNvSpPr>
            <a:spLocks noGrp="1"/>
          </p:cNvSpPr>
          <p:nvPr>
            <p:ph idx="1"/>
          </p:nvPr>
        </p:nvSpPr>
        <p:spPr>
          <a:xfrm>
            <a:off x="628649" y="2055327"/>
            <a:ext cx="3428999" cy="3776975"/>
          </a:xfrm>
        </p:spPr>
        <p:txBody>
          <a:bodyPr>
            <a:normAutofit/>
          </a:bodyPr>
          <a:lstStyle/>
          <a:p>
            <a:pPr marL="0" indent="0">
              <a:lnSpc>
                <a:spcPct val="90000"/>
              </a:lnSpc>
              <a:buNone/>
            </a:pPr>
            <a:r>
              <a:rPr dirty="0"/>
              <a:t>Nov</a:t>
            </a:r>
            <a:r>
              <a:rPr lang="en-US" dirty="0"/>
              <a:t>ember</a:t>
            </a:r>
            <a:r>
              <a:rPr dirty="0"/>
              <a:t> 14, 2020</a:t>
            </a:r>
            <a:endParaRPr lang="en-US"/>
          </a:p>
          <a:p>
            <a:pPr marL="0" indent="0">
              <a:lnSpc>
                <a:spcPct val="90000"/>
              </a:lnSpc>
              <a:buNone/>
            </a:pPr>
            <a:endParaRPr lang="en-US"/>
          </a:p>
          <a:p>
            <a:pPr marL="0" indent="0">
              <a:lnSpc>
                <a:spcPct val="90000"/>
              </a:lnSpc>
              <a:buNone/>
            </a:pPr>
            <a:r>
              <a:rPr dirty="0"/>
              <a:t>War broke out in Tigray after the deployment of Ethiopian federal troops against the TPLF. TPLF leaders began to not only target its Ethiopian enemy but also neighboring Eritrea. Tigray's president, </a:t>
            </a:r>
            <a:r>
              <a:rPr lang="en-US"/>
              <a:t>Debretsion</a:t>
            </a:r>
            <a:r>
              <a:rPr dirty="0"/>
              <a:t> </a:t>
            </a:r>
            <a:r>
              <a:rPr lang="en-US"/>
              <a:t>Gebremichael</a:t>
            </a:r>
            <a:r>
              <a:rPr dirty="0"/>
              <a:t>, alluded to the presence of Eritrean troops in Ethiopia in the early days of the conflict. </a:t>
            </a:r>
            <a:br>
              <a:rPr dirty="0"/>
            </a:br>
            <a:br>
              <a:rPr dirty="0"/>
            </a:br>
            <a:r>
              <a:rPr dirty="0"/>
              <a:t>Eritrea's capital city of Asmara was targeted by TPLF missiles. Sites of importance to the Eritrean military and government were attacked. </a:t>
            </a:r>
            <a:endParaRPr lang="en-US"/>
          </a:p>
        </p:txBody>
      </p:sp>
      <p:pic>
        <p:nvPicPr>
          <p:cNvPr id="4" name="Picture 3" descr="248f1404445e4e5c2eeb4bc953ecfb9c">
            <a:extLst>
              <a:ext uri="{FF2B5EF4-FFF2-40B4-BE49-F238E27FC236}">
                <a16:creationId xmlns:a16="http://schemas.microsoft.com/office/drawing/2014/main" id="{DC6630E6-4C7B-154F-8DD4-A14DFA2C0126}"/>
              </a:ext>
            </a:extLst>
          </p:cNvPr>
          <p:cNvPicPr>
            <a:picLocks noChangeAspect="1"/>
          </p:cNvPicPr>
          <p:nvPr/>
        </p:nvPicPr>
        <p:blipFill rotWithShape="1">
          <a:blip r:embed="rId2"/>
          <a:srcRect l="28170" r="30855"/>
          <a:stretch/>
        </p:blipFill>
        <p:spPr>
          <a:xfrm>
            <a:off x="4642866" y="566928"/>
            <a:ext cx="3867912" cy="5286197"/>
          </a:xfrm>
          <a:prstGeom prst="rect">
            <a:avLst/>
          </a:prstGeom>
        </p:spPr>
      </p:pic>
      <p:sp>
        <p:nvSpPr>
          <p:cNvPr id="11"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6112341"/>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15718" y="4388904"/>
            <a:ext cx="54864"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Troops take control of Axum </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By November 19, 2020, the combined forces of Ethiopian and Eritrean troops occupied the city of Axum. The occupation was followed by severe, systematic crimes against humanity. </a:t>
            </a:r>
          </a:p>
        </p:txBody>
      </p:sp>
      <p:sp>
        <p:nvSpPr>
          <p:cNvPr id="17"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207ef599fd85bb51821bb560a7fe32e">
            <a:extLst>
              <a:ext uri="{FF2B5EF4-FFF2-40B4-BE49-F238E27FC236}">
                <a16:creationId xmlns:a16="http://schemas.microsoft.com/office/drawing/2014/main" id="{278CB79E-E89A-A445-BEBF-BD9FF3C25A4A}"/>
              </a:ext>
            </a:extLst>
          </p:cNvPr>
          <p:cNvPicPr>
            <a:picLocks noChangeAspect="1"/>
          </p:cNvPicPr>
          <p:nvPr/>
        </p:nvPicPr>
        <p:blipFill>
          <a:blip r:embed="rId2"/>
          <a:stretch>
            <a:fillRect/>
          </a:stretch>
        </p:blipFill>
        <p:spPr>
          <a:xfrm>
            <a:off x="4054396" y="1875518"/>
            <a:ext cx="4514498" cy="3103717"/>
          </a:xfrm>
          <a:prstGeom prst="rect">
            <a:avLst/>
          </a:prstGeom>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628650" y="401221"/>
            <a:ext cx="7886700" cy="1348065"/>
          </a:xfrm>
        </p:spPr>
        <p:txBody>
          <a:bodyPr>
            <a:normAutofit/>
          </a:bodyPr>
          <a:lstStyle/>
          <a:p>
            <a:r>
              <a:rPr lang="en-US" sz="4700">
                <a:solidFill>
                  <a:srgbClr val="FFFFFF"/>
                </a:solidFill>
              </a:rPr>
              <a:t>Massacre at Axum </a:t>
            </a:r>
          </a:p>
        </p:txBody>
      </p:sp>
      <p:sp>
        <p:nvSpPr>
          <p:cNvPr id="3" name="Content Placeholder 2"/>
          <p:cNvSpPr>
            <a:spLocks noGrp="1"/>
          </p:cNvSpPr>
          <p:nvPr>
            <p:ph idx="1"/>
          </p:nvPr>
        </p:nvSpPr>
        <p:spPr>
          <a:xfrm>
            <a:off x="628650" y="2586789"/>
            <a:ext cx="7886700" cy="3590174"/>
          </a:xfrm>
        </p:spPr>
        <p:txBody>
          <a:bodyPr>
            <a:normAutofit/>
          </a:bodyPr>
          <a:lstStyle/>
          <a:p>
            <a:pPr marL="0" indent="0">
              <a:buNone/>
            </a:pPr>
            <a:r>
              <a:rPr lang="en-US" sz="1800"/>
              <a:t>November 27-29, 2020</a:t>
            </a:r>
          </a:p>
          <a:p>
            <a:pPr marL="0" indent="0">
              <a:buNone/>
            </a:pPr>
            <a:endParaRPr lang="en-US" sz="1800"/>
          </a:p>
          <a:p>
            <a:pPr marL="0" indent="0">
              <a:buNone/>
            </a:pPr>
            <a:r>
              <a:rPr lang="en-US" sz="1800"/>
              <a:t>While victory was claimed in Mekele, troops occupying Axum began a systematic massacre of the Tigrayan town. Reports of the massacre did not break until months after the conflict. </a:t>
            </a:r>
            <a:br>
              <a:rPr lang="en-US" sz="1800"/>
            </a:br>
            <a:br>
              <a:rPr lang="en-US" sz="1800"/>
            </a:br>
            <a:r>
              <a:rPr lang="en-US" sz="1800"/>
              <a:t>The majority of the killings were executed on November 28-29th. Civilians were targeted and shot indiscriminately. Homes and businesses were looted. On November 30th, survivors buried the dead in mass graves near two churches. </a:t>
            </a:r>
            <a:br>
              <a:rPr lang="en-US" sz="1800"/>
            </a:br>
            <a:br>
              <a:rPr lang="en-US" sz="1800"/>
            </a:br>
            <a:r>
              <a:rPr lang="en-US" sz="1800"/>
              <a:t>Although survivors stated that the massacre was committed by the Eritrean troops, they noted that federal Ethiopian troops did nothing to stop the violence.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714" y="0"/>
            <a:ext cx="5604286"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p:cNvSpPr>
            <a:spLocks noGrp="1"/>
          </p:cNvSpPr>
          <p:nvPr>
            <p:ph type="title"/>
          </p:nvPr>
        </p:nvSpPr>
        <p:spPr>
          <a:xfrm>
            <a:off x="628650" y="643467"/>
            <a:ext cx="2916395" cy="1800526"/>
          </a:xfrm>
        </p:spPr>
        <p:txBody>
          <a:bodyPr>
            <a:normAutofit/>
          </a:bodyPr>
          <a:lstStyle/>
          <a:p>
            <a:r>
              <a:t>Government troops claim Mekele</a:t>
            </a:r>
          </a:p>
        </p:txBody>
      </p:sp>
      <p:sp>
        <p:nvSpPr>
          <p:cNvPr id="3" name="Content Placeholder 2"/>
          <p:cNvSpPr>
            <a:spLocks noGrp="1"/>
          </p:cNvSpPr>
          <p:nvPr>
            <p:ph idx="1"/>
          </p:nvPr>
        </p:nvSpPr>
        <p:spPr>
          <a:xfrm>
            <a:off x="628650" y="2623381"/>
            <a:ext cx="2916396" cy="3553581"/>
          </a:xfrm>
        </p:spPr>
        <p:txBody>
          <a:bodyPr>
            <a:normAutofit/>
          </a:bodyPr>
          <a:lstStyle/>
          <a:p>
            <a:pPr marL="0" indent="0">
              <a:lnSpc>
                <a:spcPct val="90000"/>
              </a:lnSpc>
              <a:buNone/>
            </a:pPr>
            <a:r>
              <a:rPr lang="en-US" sz="1400"/>
              <a:t>November 27, 2020</a:t>
            </a:r>
          </a:p>
          <a:p>
            <a:pPr marL="0" indent="0">
              <a:lnSpc>
                <a:spcPct val="90000"/>
              </a:lnSpc>
              <a:buNone/>
            </a:pPr>
            <a:endParaRPr lang="en-US" sz="1400"/>
          </a:p>
          <a:p>
            <a:pPr marL="0" indent="0">
              <a:lnSpc>
                <a:spcPct val="90000"/>
              </a:lnSpc>
              <a:buNone/>
            </a:pPr>
            <a:r>
              <a:rPr lang="en-US" sz="1400"/>
              <a:t>Following deadly artillery strikes on Mekele, Abiy Ahmed Ali claimed an end to the conflict in Tigray and victory for the Ethiopian government. </a:t>
            </a:r>
            <a:br>
              <a:rPr lang="en-US" sz="1400"/>
            </a:br>
            <a:br>
              <a:rPr lang="en-US" sz="1400"/>
            </a:br>
            <a:r>
              <a:rPr lang="en-US" sz="1400"/>
              <a:t>Although the government claimed its goodwill, over 40,000 refugees were displaced during the first few weeks of conflict. Tigray remains almost inaccessible to aid groups. </a:t>
            </a:r>
            <a:br>
              <a:rPr lang="en-US" sz="1400"/>
            </a:br>
            <a:br>
              <a:rPr lang="en-US" sz="1400"/>
            </a:br>
            <a:r>
              <a:rPr lang="en-US" sz="1400"/>
              <a:t>Despite losing Mekele, the TPLF stated that the conflict was far from over. </a:t>
            </a:r>
          </a:p>
        </p:txBody>
      </p:sp>
      <p:pic>
        <p:nvPicPr>
          <p:cNvPr id="5" name="Picture 4" descr="ac8c24d9d4e0de6d834d92560538b149">
            <a:extLst>
              <a:ext uri="{FF2B5EF4-FFF2-40B4-BE49-F238E27FC236}">
                <a16:creationId xmlns:a16="http://schemas.microsoft.com/office/drawing/2014/main" id="{8350B427-EDB2-F742-9069-43F84CA633D7}"/>
              </a:ext>
            </a:extLst>
          </p:cNvPr>
          <p:cNvPicPr>
            <a:picLocks noChangeAspect="1"/>
          </p:cNvPicPr>
          <p:nvPr/>
        </p:nvPicPr>
        <p:blipFill>
          <a:blip r:embed="rId2"/>
          <a:stretch>
            <a:fillRect/>
          </a:stretch>
        </p:blipFill>
        <p:spPr>
          <a:xfrm>
            <a:off x="5599146" y="180097"/>
            <a:ext cx="2609734" cy="3701752"/>
          </a:xfrm>
          <a:prstGeom prst="rect">
            <a:avLst/>
          </a:prstGeom>
        </p:spPr>
      </p:pic>
      <p:pic>
        <p:nvPicPr>
          <p:cNvPr id="4" name="Picture 3" descr="1c0e0f616e947f60eb24fd4d1cc7b2d7">
            <a:extLst>
              <a:ext uri="{FF2B5EF4-FFF2-40B4-BE49-F238E27FC236}">
                <a16:creationId xmlns:a16="http://schemas.microsoft.com/office/drawing/2014/main" id="{06FD2683-FDAF-404D-A768-C71E4695723F}"/>
              </a:ext>
            </a:extLst>
          </p:cNvPr>
          <p:cNvPicPr>
            <a:picLocks noChangeAspect="1"/>
          </p:cNvPicPr>
          <p:nvPr/>
        </p:nvPicPr>
        <p:blipFill>
          <a:blip r:embed="rId3"/>
          <a:stretch>
            <a:fillRect/>
          </a:stretch>
        </p:blipFill>
        <p:spPr>
          <a:xfrm>
            <a:off x="4682435" y="4516593"/>
            <a:ext cx="4226669" cy="1278565"/>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502920"/>
            <a:ext cx="2564892" cy="1463040"/>
          </a:xfrm>
        </p:spPr>
        <p:txBody>
          <a:bodyPr anchor="ctr">
            <a:normAutofit/>
          </a:bodyPr>
          <a:lstStyle/>
          <a:p>
            <a:r>
              <a:rPr lang="en-US" sz="4200"/>
              <a:t>Famine in Tigray</a:t>
            </a: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1" y="502920"/>
            <a:ext cx="5170932" cy="1463040"/>
          </a:xfrm>
        </p:spPr>
        <p:txBody>
          <a:bodyPr anchor="ctr">
            <a:normAutofit/>
          </a:bodyPr>
          <a:lstStyle/>
          <a:p>
            <a:pPr marL="0" indent="0">
              <a:lnSpc>
                <a:spcPct val="90000"/>
              </a:lnSpc>
              <a:buNone/>
            </a:pPr>
            <a:r>
              <a:rPr lang="en-US" sz="1800"/>
              <a:t>November 29, 2020 to May 2021</a:t>
            </a:r>
          </a:p>
          <a:p>
            <a:pPr marL="0" indent="0">
              <a:lnSpc>
                <a:spcPct val="90000"/>
              </a:lnSpc>
              <a:buNone/>
            </a:pPr>
            <a:endParaRPr lang="en-US" sz="1800"/>
          </a:p>
          <a:p>
            <a:pPr marL="0" indent="0">
              <a:lnSpc>
                <a:spcPct val="90000"/>
              </a:lnSpc>
              <a:buNone/>
            </a:pPr>
            <a:r>
              <a:rPr lang="en-US" sz="1800"/>
              <a:t>Continued pillaging and war in Tigray resulted in food insecurity and famine, contributing to the humanitarian crisis. </a:t>
            </a:r>
          </a:p>
        </p:txBody>
      </p:sp>
      <p:pic>
        <p:nvPicPr>
          <p:cNvPr id="4" name="Picture 3" descr="40e1f7c138730fa6d5777b789f3d93de">
            <a:extLst>
              <a:ext uri="{FF2B5EF4-FFF2-40B4-BE49-F238E27FC236}">
                <a16:creationId xmlns:a16="http://schemas.microsoft.com/office/drawing/2014/main" id="{1A51140F-9622-7647-BF71-E7A450FF612B}"/>
              </a:ext>
            </a:extLst>
          </p:cNvPr>
          <p:cNvPicPr>
            <a:picLocks noChangeAspect="1"/>
          </p:cNvPicPr>
          <p:nvPr/>
        </p:nvPicPr>
        <p:blipFill>
          <a:blip r:embed="rId2"/>
          <a:stretch>
            <a:fillRect/>
          </a:stretch>
        </p:blipFill>
        <p:spPr>
          <a:xfrm>
            <a:off x="1124512" y="2290936"/>
            <a:ext cx="6885831" cy="3959352"/>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1b8839acc20d66b8daa860cc4ab8799">
            <a:extLst>
              <a:ext uri="{FF2B5EF4-FFF2-40B4-BE49-F238E27FC236}">
                <a16:creationId xmlns:a16="http://schemas.microsoft.com/office/drawing/2014/main" id="{3CF999D7-64D8-7F48-BF74-CF3C4155839D}"/>
              </a:ext>
            </a:extLst>
          </p:cNvPr>
          <p:cNvPicPr>
            <a:picLocks noChangeAspect="1"/>
          </p:cNvPicPr>
          <p:nvPr/>
        </p:nvPicPr>
        <p:blipFill rotWithShape="1">
          <a:blip r:embed="rId2"/>
          <a:srcRect t="12704" r="-1" b="11442"/>
          <a:stretch/>
        </p:blipFill>
        <p:spPr>
          <a:xfrm>
            <a:off x="240030" y="320040"/>
            <a:ext cx="8661654" cy="4303462"/>
          </a:xfrm>
          <a:prstGeom prst="rect">
            <a:avLst/>
          </a:prstGeom>
        </p:spPr>
      </p:pic>
      <p:sp>
        <p:nvSpPr>
          <p:cNvPr id="18" name="Rectangle 17">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pPr>
              <a:lnSpc>
                <a:spcPct val="90000"/>
              </a:lnSpc>
            </a:pPr>
            <a:r>
              <a:rPr lang="en-US" sz="1800">
                <a:solidFill>
                  <a:schemeClr val="bg1"/>
                </a:solidFill>
              </a:rPr>
              <a:t>Abiy Ahmed Ali denies the presence of Eritrean troops in Tigray </a:t>
            </a:r>
          </a:p>
        </p:txBody>
      </p:sp>
      <p:cxnSp>
        <p:nvCxnSpPr>
          <p:cNvPr id="20" name="Straight Connector 19">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a:bodyPr>
          <a:lstStyle/>
          <a:p>
            <a:pPr marL="0" indent="0">
              <a:lnSpc>
                <a:spcPct val="90000"/>
              </a:lnSpc>
              <a:buNone/>
            </a:pPr>
            <a:r>
              <a:rPr lang="en-US" sz="1200">
                <a:solidFill>
                  <a:schemeClr val="bg1"/>
                </a:solidFill>
              </a:rPr>
              <a:t>November 2020</a:t>
            </a:r>
          </a:p>
          <a:p>
            <a:pPr marL="0" indent="0">
              <a:lnSpc>
                <a:spcPct val="90000"/>
              </a:lnSpc>
              <a:buNone/>
            </a:pPr>
            <a:endParaRPr lang="en-US" sz="1200">
              <a:solidFill>
                <a:schemeClr val="bg1"/>
              </a:solidFill>
            </a:endParaRPr>
          </a:p>
          <a:p>
            <a:pPr marL="0" indent="0">
              <a:lnSpc>
                <a:spcPct val="90000"/>
              </a:lnSpc>
              <a:buNone/>
            </a:pPr>
            <a:r>
              <a:rPr lang="en-US" sz="1200">
                <a:solidFill>
                  <a:schemeClr val="bg1"/>
                </a:solidFill>
              </a:rPr>
              <a:t>Fighting in Tigray continued despite the federal government's victory at Mekele. Although multiple news outlets reported the presence of Eritrean troops in Tigray, Abiy Ahmed Ali consistently denied any involvement from Eritrea. His denials followed intense scrutiny from Ethiopian groups and international powers who decried his use of foreign power to quell the internal conflict. </a:t>
            </a:r>
          </a:p>
        </p:txBody>
      </p:sp>
    </p:spTree>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815da4ac732e8b02a9915b7c3d35377">
            <a:extLst>
              <a:ext uri="{FF2B5EF4-FFF2-40B4-BE49-F238E27FC236}">
                <a16:creationId xmlns:a16="http://schemas.microsoft.com/office/drawing/2014/main" id="{4BA3B135-0D24-8440-A895-FCC28BABC3EF}"/>
              </a:ext>
            </a:extLst>
          </p:cNvPr>
          <p:cNvPicPr>
            <a:picLocks noChangeAspect="1"/>
          </p:cNvPicPr>
          <p:nvPr/>
        </p:nvPicPr>
        <p:blipFill rotWithShape="1">
          <a:blip r:embed="rId2"/>
          <a:srcRect t="4829"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328cbd3adb0bce2843ed6ea185df0c92">
            <a:extLst>
              <a:ext uri="{FF2B5EF4-FFF2-40B4-BE49-F238E27FC236}">
                <a16:creationId xmlns:a16="http://schemas.microsoft.com/office/drawing/2014/main" id="{7374C6CB-C21B-7844-AE10-7842FFE510FA}"/>
              </a:ext>
            </a:extLst>
          </p:cNvPr>
          <p:cNvPicPr>
            <a:picLocks noChangeAspect="1"/>
          </p:cNvPicPr>
          <p:nvPr/>
        </p:nvPicPr>
        <p:blipFill rotWithShape="1">
          <a:blip r:embed="rId3"/>
          <a:srcRect r="-2" b="5920"/>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US" sz="3000"/>
              <a:t>Aid in Tigray</a:t>
            </a:r>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a:bodyPr>
          <a:lstStyle/>
          <a:p>
            <a:pPr marL="0" indent="0">
              <a:buNone/>
            </a:pPr>
            <a:r>
              <a:rPr lang="en-US" sz="1700"/>
              <a:t>November 2020 to May 2021</a:t>
            </a:r>
          </a:p>
          <a:p>
            <a:pPr marL="0" indent="0">
              <a:buNone/>
            </a:pPr>
            <a:endParaRPr lang="en-US" sz="1700"/>
          </a:p>
          <a:p>
            <a:pPr marL="0" indent="0">
              <a:buNone/>
            </a:pPr>
            <a:r>
              <a:rPr lang="en-US" sz="1700"/>
              <a:t>Throughout the conflict in Tigray, the region has been kept inaccessible to humanitarian groups and aid workers. </a:t>
            </a:r>
            <a:br>
              <a:rPr lang="en-US" sz="1700"/>
            </a:br>
            <a:br>
              <a:rPr lang="en-US" sz="1700"/>
            </a:br>
            <a:r>
              <a:rPr lang="en-US" sz="1700"/>
              <a:t>In December 2020, it was reported that several aid workers were killed in an Eritrean refugee camp. </a:t>
            </a:r>
            <a:br>
              <a:rPr lang="en-US" sz="1700"/>
            </a:br>
            <a:br>
              <a:rPr lang="en-US" sz="1700"/>
            </a:br>
            <a:r>
              <a:rPr lang="en-US" sz="1700"/>
              <a:t>In May 2021, reports concluded that almost the entirety of Tigray has remained inaccessible to aid.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Ethnic Violence in Benishangul-Gumuz</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5c6918d9c32e13b82c26efb98bb2e6f0">
            <a:extLst>
              <a:ext uri="{FF2B5EF4-FFF2-40B4-BE49-F238E27FC236}">
                <a16:creationId xmlns:a16="http://schemas.microsoft.com/office/drawing/2014/main" id="{FFEA6139-6543-5848-A5F3-75BF81D7ADA6}"/>
              </a:ext>
            </a:extLst>
          </p:cNvPr>
          <p:cNvPicPr>
            <a:picLocks noChangeAspect="1"/>
          </p:cNvPicPr>
          <p:nvPr/>
        </p:nvPicPr>
        <p:blipFill rotWithShape="1">
          <a:blip r:embed="rId2"/>
          <a:srcRect l="5549" r="20632"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buNone/>
            </a:pPr>
            <a:r>
              <a:rPr dirty="0"/>
              <a:t>Dec</a:t>
            </a:r>
            <a:r>
              <a:rPr lang="en-US" dirty="0"/>
              <a:t>ember</a:t>
            </a:r>
            <a:r>
              <a:rPr dirty="0"/>
              <a:t> 22, 2020</a:t>
            </a:r>
          </a:p>
          <a:p>
            <a:pPr marL="0" indent="0">
              <a:buNone/>
            </a:pPr>
            <a:endParaRPr lang="en-US" dirty="0"/>
          </a:p>
          <a:p>
            <a:pPr marL="0" indent="0">
              <a:buNone/>
            </a:pPr>
            <a:r>
              <a:rPr dirty="0"/>
              <a:t>Ahead of the June elections, further ethnic violence occurred in Benishangul-</a:t>
            </a:r>
            <a:r>
              <a:rPr lang="en-US"/>
              <a:t>Gumuz</a:t>
            </a:r>
            <a:r>
              <a:rPr dirty="0"/>
              <a:t>. Armed groups killed 100 people from various ethnic minorities in the region - groups included Oromo, Amhara, and </a:t>
            </a:r>
            <a:r>
              <a:rPr lang="en-US"/>
              <a:t>Shinasha</a:t>
            </a:r>
            <a:r>
              <a:rPr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Italian East Africa</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sz="1900"/>
              <a:t>1936 to 1945</a:t>
            </a:r>
          </a:p>
          <a:p>
            <a:pPr marL="0" indent="0">
              <a:lnSpc>
                <a:spcPct val="90000"/>
              </a:lnSpc>
              <a:buNone/>
            </a:pPr>
            <a:endParaRPr lang="en-US" sz="1900"/>
          </a:p>
          <a:p>
            <a:pPr marL="0" indent="0">
              <a:lnSpc>
                <a:spcPct val="90000"/>
              </a:lnSpc>
              <a:buNone/>
            </a:pPr>
            <a:r>
              <a:rPr lang="en-US" sz="1900"/>
              <a:t>Africa Orientale Italiana comprised of Italian Eritrea, Somalia, and Ethiopia. It was Benito Mussolini's attempt at creating his dream of a fascist Roman Empire. </a:t>
            </a:r>
            <a:br>
              <a:rPr lang="en-US" sz="1900"/>
            </a:br>
            <a:br>
              <a:rPr lang="en-US" sz="1900"/>
            </a:br>
            <a:r>
              <a:rPr lang="en-US" sz="1900"/>
              <a:t>Italian rule in East Africa was oppressive and exploitative to the local populations. The best farming and grazing land was given to Italian settlers.</a:t>
            </a:r>
            <a:br>
              <a:rPr lang="en-US" sz="1900"/>
            </a:br>
            <a:br>
              <a:rPr lang="en-US" sz="1900"/>
            </a:br>
            <a:r>
              <a:rPr lang="en-US" sz="1900"/>
              <a:t>Italians committed brutal reprisals against native resistance and oppressed native culture.</a:t>
            </a:r>
          </a:p>
        </p:txBody>
      </p:sp>
      <p:pic>
        <p:nvPicPr>
          <p:cNvPr id="4" name="Picture 3" descr="23c25ad40eb495ef9c1f4491ca45e859">
            <a:extLst>
              <a:ext uri="{FF2B5EF4-FFF2-40B4-BE49-F238E27FC236}">
                <a16:creationId xmlns:a16="http://schemas.microsoft.com/office/drawing/2014/main" id="{222497E4-B979-A74D-821D-A22EC357C2DB}"/>
              </a:ext>
            </a:extLst>
          </p:cNvPr>
          <p:cNvPicPr>
            <a:picLocks noChangeAspect="1"/>
          </p:cNvPicPr>
          <p:nvPr/>
        </p:nvPicPr>
        <p:blipFill rotWithShape="1">
          <a:blip r:embed="rId2"/>
          <a:srcRect r="2161" b="-3"/>
          <a:stretch/>
        </p:blipFill>
        <p:spPr>
          <a:xfrm>
            <a:off x="5756743" y="2093976"/>
            <a:ext cx="2955798" cy="4096512"/>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6699b6d819e885247b4a462c20a4938">
            <a:extLst>
              <a:ext uri="{FF2B5EF4-FFF2-40B4-BE49-F238E27FC236}">
                <a16:creationId xmlns:a16="http://schemas.microsoft.com/office/drawing/2014/main" id="{E4E99287-4A20-7A48-811A-B628A49F119C}"/>
              </a:ext>
            </a:extLst>
          </p:cNvPr>
          <p:cNvPicPr>
            <a:picLocks noChangeAspect="1"/>
          </p:cNvPicPr>
          <p:nvPr/>
        </p:nvPicPr>
        <p:blipFill rotWithShape="1">
          <a:blip r:embed="rId2"/>
          <a:srcRect l="15927" t="9091" r="30418" b="-1"/>
          <a:stretch/>
        </p:blipFill>
        <p:spPr>
          <a:xfrm>
            <a:off x="2641851" y="10"/>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June parliamentary vote announced</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r>
              <a:rPr lang="en-US" sz="1500"/>
              <a:t>December 24, 2020</a:t>
            </a:r>
          </a:p>
          <a:p>
            <a:pPr marL="0" indent="0">
              <a:buNone/>
            </a:pPr>
            <a:endParaRPr lang="en-US" sz="1500"/>
          </a:p>
          <a:p>
            <a:pPr marL="0" indent="0">
              <a:buNone/>
            </a:pPr>
            <a:r>
              <a:rPr lang="en-US" sz="1500"/>
              <a:t>Ethiopia's National Electoral Board announced that the postponed 2020 elections would be held on June 5, 2021. Unrest continued in all of Ethiopia's regions. </a:t>
            </a:r>
          </a:p>
        </p:txBody>
      </p:sp>
    </p:spTree>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Reports of genocidal processes in Tigray </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lang="en-US" dirty="0"/>
              <a:t>J</a:t>
            </a:r>
            <a:r>
              <a:rPr dirty="0"/>
              <a:t>a</a:t>
            </a:r>
            <a:r>
              <a:rPr lang="en-US" dirty="0"/>
              <a:t>nuary-April</a:t>
            </a:r>
            <a:r>
              <a:rPr dirty="0"/>
              <a:t> 2021</a:t>
            </a:r>
            <a:endParaRPr lang="en-US" dirty="0"/>
          </a:p>
          <a:p>
            <a:pPr marL="0" indent="0">
              <a:buNone/>
            </a:pPr>
            <a:endParaRPr lang="en-US" dirty="0"/>
          </a:p>
          <a:p>
            <a:pPr marL="0" indent="0">
              <a:buNone/>
            </a:pPr>
            <a:r>
              <a:rPr dirty="0"/>
              <a:t>As violence in Tigray continued, multiple news outlets and humanitarian groups released reports of human rights violations in Tigray. These included the use of identification cards for Tigrayan minorities, mass rape, restricting humanitarian aid, and systematic killing. </a:t>
            </a:r>
          </a:p>
        </p:txBody>
      </p:sp>
      <p:pic>
        <p:nvPicPr>
          <p:cNvPr id="4" name="Picture 3" descr="8eb1acf241ec5267cf3a158bed065c21">
            <a:extLst>
              <a:ext uri="{FF2B5EF4-FFF2-40B4-BE49-F238E27FC236}">
                <a16:creationId xmlns:a16="http://schemas.microsoft.com/office/drawing/2014/main" id="{25BA47DA-E59F-124B-A5F2-2A0776CBA8CD}"/>
              </a:ext>
            </a:extLst>
          </p:cNvPr>
          <p:cNvPicPr>
            <a:picLocks noChangeAspect="1"/>
          </p:cNvPicPr>
          <p:nvPr/>
        </p:nvPicPr>
        <p:blipFill rotWithShape="1">
          <a:blip r:embed="rId2"/>
          <a:srcRect l="27372" r="22940"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162" y="1076324"/>
            <a:ext cx="4704588" cy="1535051"/>
          </a:xfrm>
        </p:spPr>
        <p:txBody>
          <a:bodyPr anchor="b">
            <a:normAutofit/>
          </a:bodyPr>
          <a:lstStyle/>
          <a:p>
            <a:pPr>
              <a:lnSpc>
                <a:spcPct val="90000"/>
              </a:lnSpc>
            </a:pPr>
            <a:r>
              <a:rPr lang="en-US" sz="3500"/>
              <a:t>Ethiopia and United Nations joint inquiry agreement</a:t>
            </a:r>
          </a:p>
        </p:txBody>
      </p:sp>
      <p:pic>
        <p:nvPicPr>
          <p:cNvPr id="4" name="Picture 3" descr="fab905b09ad27dd53c5864b4d408dcae">
            <a:extLst>
              <a:ext uri="{FF2B5EF4-FFF2-40B4-BE49-F238E27FC236}">
                <a16:creationId xmlns:a16="http://schemas.microsoft.com/office/drawing/2014/main" id="{43EE4686-94D5-9141-BFA1-282E77AE5448}"/>
              </a:ext>
            </a:extLst>
          </p:cNvPr>
          <p:cNvPicPr>
            <a:picLocks noChangeAspect="1"/>
          </p:cNvPicPr>
          <p:nvPr/>
        </p:nvPicPr>
        <p:blipFill rotWithShape="1">
          <a:blip r:embed="rId2"/>
          <a:srcRect l="13784" r="15577"/>
          <a:stretch/>
        </p:blipFill>
        <p:spPr>
          <a:xfrm>
            <a:off x="20" y="10"/>
            <a:ext cx="3378973"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9326"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444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810162" y="3351276"/>
            <a:ext cx="4704588" cy="2825686"/>
          </a:xfrm>
        </p:spPr>
        <p:txBody>
          <a:bodyPr>
            <a:normAutofit/>
          </a:bodyPr>
          <a:lstStyle/>
          <a:p>
            <a:pPr marL="0" indent="0">
              <a:buNone/>
            </a:pPr>
            <a:r>
              <a:rPr lang="en-US" sz="1900"/>
              <a:t>March 16, 2021</a:t>
            </a:r>
          </a:p>
          <a:p>
            <a:pPr marL="0" indent="0">
              <a:buNone/>
            </a:pPr>
            <a:endParaRPr lang="en-US" sz="1900"/>
          </a:p>
          <a:p>
            <a:pPr marL="0" indent="0">
              <a:buNone/>
            </a:pPr>
            <a:r>
              <a:rPr lang="en-US" sz="1900"/>
              <a:t>Upon a request from the Ethiopian Human Rights Commission (EHRC), the United Nations human rights chief Michelle Bachelet agreed to a joint inquiry into possible war crimes in Tigray.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6bb6e0ec99ce3e911781f0841ee1682b">
            <a:extLst>
              <a:ext uri="{FF2B5EF4-FFF2-40B4-BE49-F238E27FC236}">
                <a16:creationId xmlns:a16="http://schemas.microsoft.com/office/drawing/2014/main" id="{4737BA4C-0192-7E4E-B69F-BAF1C43C1269}"/>
              </a:ext>
            </a:extLst>
          </p:cNvPr>
          <p:cNvPicPr>
            <a:picLocks noChangeAspect="1"/>
          </p:cNvPicPr>
          <p:nvPr/>
        </p:nvPicPr>
        <p:blipFill rotWithShape="1">
          <a:blip r:embed="rId2"/>
          <a:srcRect t="6136" b="2145"/>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pPr>
              <a:lnSpc>
                <a:spcPct val="90000"/>
              </a:lnSpc>
            </a:pPr>
            <a:r>
              <a:rPr lang="en-US" sz="1900">
                <a:solidFill>
                  <a:schemeClr val="bg1"/>
                </a:solidFill>
              </a:rPr>
              <a:t>Abiy Ahmed admits to the presence of Eritrean troops in Tigray</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a:t>March 22, 2021</a:t>
            </a:r>
          </a:p>
          <a:p>
            <a:pPr marL="0" indent="0">
              <a:buNone/>
            </a:pPr>
            <a:endParaRPr lang="en-US" sz="1500"/>
          </a:p>
          <a:p>
            <a:pPr marL="0" indent="0">
              <a:buNone/>
            </a:pPr>
            <a:r>
              <a:rPr lang="en-US" sz="1500"/>
              <a:t>After months of denial, Abiy Ahmed admitted to the presence of Eritrean troops in Tigray.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fd5f22457ad465fd350aca3ef587934">
            <a:extLst>
              <a:ext uri="{FF2B5EF4-FFF2-40B4-BE49-F238E27FC236}">
                <a16:creationId xmlns:a16="http://schemas.microsoft.com/office/drawing/2014/main" id="{F1C52A67-249A-9447-9343-326E80BE8DB9}"/>
              </a:ext>
            </a:extLst>
          </p:cNvPr>
          <p:cNvPicPr>
            <a:picLocks noChangeAspect="1"/>
          </p:cNvPicPr>
          <p:nvPr/>
        </p:nvPicPr>
        <p:blipFill rotWithShape="1">
          <a:blip r:embed="rId2"/>
          <a:srcRect l="11366" r="967"/>
          <a:stretch/>
        </p:blipFill>
        <p:spPr>
          <a:xfrm>
            <a:off x="20" y="10"/>
            <a:ext cx="9143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sz="2800"/>
              <a:t>Eritrean troops recalled</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a:bodyPr>
          <a:lstStyle/>
          <a:p>
            <a:pPr marL="0" indent="0">
              <a:lnSpc>
                <a:spcPct val="90000"/>
              </a:lnSpc>
              <a:buNone/>
            </a:pPr>
            <a:r>
              <a:rPr lang="en-US" dirty="0"/>
              <a:t>March</a:t>
            </a:r>
            <a:r>
              <a:rPr dirty="0"/>
              <a:t> 25, 2021</a:t>
            </a:r>
            <a:endParaRPr lang="en-US" dirty="0"/>
          </a:p>
          <a:p>
            <a:pPr marL="0" indent="0">
              <a:lnSpc>
                <a:spcPct val="90000"/>
              </a:lnSpc>
              <a:buNone/>
            </a:pPr>
            <a:endParaRPr lang="en-US" dirty="0"/>
          </a:p>
          <a:p>
            <a:pPr marL="0" indent="0">
              <a:lnSpc>
                <a:spcPct val="90000"/>
              </a:lnSpc>
              <a:buNone/>
            </a:pPr>
            <a:r>
              <a:rPr dirty="0"/>
              <a:t>Following his acknowledgment of Eritrean troops in Tigray, Abiy Ahmed held talks with President Isaias Afwerki. He announced that Afwerki agreed to withdraw Eritrea's troops.</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0765437ac5eaba587276bd345844a2f">
            <a:extLst>
              <a:ext uri="{FF2B5EF4-FFF2-40B4-BE49-F238E27FC236}">
                <a16:creationId xmlns:a16="http://schemas.microsoft.com/office/drawing/2014/main" id="{25C8F133-74ED-E04F-8E1D-A239B01F44EC}"/>
              </a:ext>
            </a:extLst>
          </p:cNvPr>
          <p:cNvPicPr>
            <a:picLocks noChangeAspect="1"/>
          </p:cNvPicPr>
          <p:nvPr/>
        </p:nvPicPr>
        <p:blipFill rotWithShape="1">
          <a:blip r:embed="rId2">
            <a:alphaModFix amt="40000"/>
          </a:blip>
          <a:srcRect l="14700" r="28967"/>
          <a:stretch/>
        </p:blipFill>
        <p:spPr>
          <a:xfrm>
            <a:off x="20" y="10"/>
            <a:ext cx="9143979" cy="6857990"/>
          </a:xfrm>
          <a:prstGeom prst="rect">
            <a:avLst/>
          </a:prstGeom>
        </p:spPr>
      </p:pic>
      <p:sp>
        <p:nvSpPr>
          <p:cNvPr id="2" name="Title 1"/>
          <p:cNvSpPr>
            <a:spLocks noGrp="1"/>
          </p:cNvSpPr>
          <p:nvPr>
            <p:ph type="title"/>
          </p:nvPr>
        </p:nvSpPr>
        <p:spPr>
          <a:xfrm>
            <a:off x="630936" y="941832"/>
            <a:ext cx="7879842" cy="2057400"/>
          </a:xfrm>
        </p:spPr>
        <p:txBody>
          <a:bodyPr anchor="b">
            <a:normAutofit/>
          </a:bodyPr>
          <a:lstStyle/>
          <a:p>
            <a:r>
              <a:rPr lang="en-US" sz="4400"/>
              <a:t>G7 Leaders issue statement</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502152"/>
            <a:ext cx="7879842" cy="2670048"/>
          </a:xfrm>
        </p:spPr>
        <p:txBody>
          <a:bodyPr>
            <a:normAutofit/>
          </a:bodyPr>
          <a:lstStyle/>
          <a:p>
            <a:pPr marL="0" indent="0">
              <a:buNone/>
            </a:pPr>
            <a:r>
              <a:rPr lang="en-US" sz="1700"/>
              <a:t>April 1, 2021</a:t>
            </a:r>
          </a:p>
          <a:p>
            <a:pPr marL="0" indent="0">
              <a:buNone/>
            </a:pPr>
            <a:endParaRPr lang="en-US" sz="1700"/>
          </a:p>
          <a:p>
            <a:pPr marL="0" indent="0">
              <a:buNone/>
            </a:pPr>
            <a:r>
              <a:rPr lang="en-US" sz="1700"/>
              <a:t>Foreign ministers from Canada, France, Germany, Italy, Japan, the UK, and the USA and the High Representative of the EU officially recognized human rights abuses in Tigray. </a:t>
            </a:r>
            <a:br>
              <a:rPr lang="en-US" sz="1700"/>
            </a:br>
            <a:br>
              <a:rPr lang="en-US" sz="1700"/>
            </a:br>
            <a:r>
              <a:rPr lang="en-US" sz="1700"/>
              <a:t>They called for a transparent UN inquiry, immediate humanitarian access to Tigray, and democratic elections throughout Ethiopia. </a:t>
            </a:r>
          </a:p>
        </p:txBody>
      </p:sp>
    </p:spTree>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9458" y="484632"/>
            <a:ext cx="3142435"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792" y="681037"/>
            <a:ext cx="2804084" cy="1788811"/>
          </a:xfrm>
        </p:spPr>
        <p:txBody>
          <a:bodyPr>
            <a:normAutofit/>
          </a:bodyPr>
          <a:lstStyle/>
          <a:p>
            <a:pPr>
              <a:lnSpc>
                <a:spcPct val="90000"/>
              </a:lnSpc>
            </a:pPr>
            <a:r>
              <a:rPr lang="en-US" sz="3000"/>
              <a:t>Civilian casualties in the Afar and Somali regions</a:t>
            </a:r>
          </a:p>
        </p:txBody>
      </p:sp>
      <p:sp>
        <p:nvSpPr>
          <p:cNvPr id="3" name="Content Placeholder 2"/>
          <p:cNvSpPr>
            <a:spLocks noGrp="1"/>
          </p:cNvSpPr>
          <p:nvPr>
            <p:ph idx="1"/>
          </p:nvPr>
        </p:nvSpPr>
        <p:spPr>
          <a:xfrm>
            <a:off x="532792" y="2630161"/>
            <a:ext cx="2804085" cy="3546801"/>
          </a:xfrm>
        </p:spPr>
        <p:txBody>
          <a:bodyPr>
            <a:normAutofit/>
          </a:bodyPr>
          <a:lstStyle/>
          <a:p>
            <a:pPr marL="0" indent="0">
              <a:buNone/>
            </a:pPr>
            <a:r>
              <a:rPr lang="en-US" sz="1700"/>
              <a:t>April 6, 2021</a:t>
            </a:r>
          </a:p>
          <a:p>
            <a:pPr marL="0" indent="0">
              <a:buNone/>
            </a:pPr>
            <a:endParaRPr lang="en-US" sz="1700"/>
          </a:p>
          <a:p>
            <a:pPr marL="0" indent="0">
              <a:buNone/>
            </a:pPr>
            <a:r>
              <a:rPr lang="en-US" sz="1700"/>
              <a:t>On the border of the Afar and Somali regions, clashes between ethnic groups caused over 100 civilian casualties. The regions' border was moved in 2014, and the regions have been in conflict over three towns that were transferred from Afar to Somali. </a:t>
            </a:r>
          </a:p>
        </p:txBody>
      </p:sp>
      <p:pic>
        <p:nvPicPr>
          <p:cNvPr id="4" name="Picture 3" descr="87b4be4064a3d02058defdb1e0248ef7">
            <a:extLst>
              <a:ext uri="{FF2B5EF4-FFF2-40B4-BE49-F238E27FC236}">
                <a16:creationId xmlns:a16="http://schemas.microsoft.com/office/drawing/2014/main" id="{1365CA63-0B77-9849-86FB-4A9D47B7791A}"/>
              </a:ext>
            </a:extLst>
          </p:cNvPr>
          <p:cNvPicPr>
            <a:picLocks noChangeAspect="1"/>
          </p:cNvPicPr>
          <p:nvPr/>
        </p:nvPicPr>
        <p:blipFill rotWithShape="1">
          <a:blip r:embed="rId2"/>
          <a:srcRect l="18463" r="3836" b="-3"/>
          <a:stretch/>
        </p:blipFill>
        <p:spPr>
          <a:xfrm>
            <a:off x="3877880" y="484633"/>
            <a:ext cx="4906661" cy="5888736"/>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r>
              <a:rPr lang="en-US" sz="2800"/>
              <a:t>Eritrea confirms its presence in Tigray</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buNone/>
            </a:pPr>
            <a:r>
              <a:rPr dirty="0"/>
              <a:t>Apr</a:t>
            </a:r>
            <a:r>
              <a:rPr lang="en-US" dirty="0"/>
              <a:t>il</a:t>
            </a:r>
            <a:r>
              <a:rPr dirty="0"/>
              <a:t> 16, 2021</a:t>
            </a:r>
          </a:p>
          <a:p>
            <a:pPr marL="0" indent="0">
              <a:buNone/>
            </a:pPr>
            <a:endParaRPr lang="en-US" dirty="0"/>
          </a:p>
          <a:p>
            <a:pPr marL="0" indent="0">
              <a:buNone/>
            </a:pPr>
            <a:r>
              <a:rPr dirty="0"/>
              <a:t>Six months after the war in Tigray broke out, Eritrea admitted to the presence of its troops in Tigray. </a:t>
            </a:r>
          </a:p>
        </p:txBody>
      </p:sp>
      <p:pic>
        <p:nvPicPr>
          <p:cNvPr id="4" name="Picture 3" descr="9c119e6a996035c7eaa591decb6a2356">
            <a:extLst>
              <a:ext uri="{FF2B5EF4-FFF2-40B4-BE49-F238E27FC236}">
                <a16:creationId xmlns:a16="http://schemas.microsoft.com/office/drawing/2014/main" id="{9AD474A2-B332-8349-9757-DD7C3809F3B4}"/>
              </a:ext>
            </a:extLst>
          </p:cNvPr>
          <p:cNvPicPr>
            <a:picLocks noChangeAspect="1"/>
          </p:cNvPicPr>
          <p:nvPr/>
        </p:nvPicPr>
        <p:blipFill>
          <a:blip r:embed="rId2"/>
          <a:stretch>
            <a:fillRect/>
          </a:stretch>
        </p:blipFill>
        <p:spPr>
          <a:xfrm>
            <a:off x="1155776" y="2734056"/>
            <a:ext cx="6898741" cy="3483864"/>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40209b099c6cb9d0b63bc4586cd67e3">
            <a:extLst>
              <a:ext uri="{FF2B5EF4-FFF2-40B4-BE49-F238E27FC236}">
                <a16:creationId xmlns:a16="http://schemas.microsoft.com/office/drawing/2014/main" id="{6191167F-75EA-E146-A015-9600CD17C4BF}"/>
              </a:ext>
            </a:extLst>
          </p:cNvPr>
          <p:cNvPicPr>
            <a:picLocks noChangeAspect="1"/>
          </p:cNvPicPr>
          <p:nvPr/>
        </p:nvPicPr>
        <p:blipFill rotWithShape="1">
          <a:blip r:embed="rId2"/>
          <a:srcRect t="9091" r="20000"/>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3915950" cy="1344975"/>
          </a:xfrm>
        </p:spPr>
        <p:txBody>
          <a:bodyPr>
            <a:normAutofit/>
          </a:bodyPr>
          <a:lstStyle/>
          <a:p>
            <a:r>
              <a:rPr lang="en-US" sz="3500"/>
              <a:t>State of Emergency declared in Amhara</a:t>
            </a:r>
          </a:p>
        </p:txBody>
      </p:sp>
      <p:sp>
        <p:nvSpPr>
          <p:cNvPr id="3" name="Content Placeholder 2"/>
          <p:cNvSpPr>
            <a:spLocks noGrp="1"/>
          </p:cNvSpPr>
          <p:nvPr>
            <p:ph idx="1"/>
          </p:nvPr>
        </p:nvSpPr>
        <p:spPr>
          <a:xfrm>
            <a:off x="445582" y="2121763"/>
            <a:ext cx="3926618" cy="3773010"/>
          </a:xfrm>
        </p:spPr>
        <p:txBody>
          <a:bodyPr>
            <a:normAutofit/>
          </a:bodyPr>
          <a:lstStyle/>
          <a:p>
            <a:pPr marL="0" indent="0">
              <a:lnSpc>
                <a:spcPct val="90000"/>
              </a:lnSpc>
              <a:buNone/>
            </a:pPr>
            <a:r>
              <a:rPr lang="en-US"/>
              <a:t>April 18, 2021</a:t>
            </a:r>
          </a:p>
          <a:p>
            <a:pPr marL="0" indent="0">
              <a:lnSpc>
                <a:spcPct val="90000"/>
              </a:lnSpc>
              <a:buNone/>
            </a:pPr>
            <a:endParaRPr lang="en-US"/>
          </a:p>
          <a:p>
            <a:pPr marL="0" indent="0">
              <a:lnSpc>
                <a:spcPct val="90000"/>
              </a:lnSpc>
              <a:buNone/>
            </a:pPr>
            <a:r>
              <a:rPr lang="en-US"/>
              <a:t>Although the Amhara region is comprised of a majority of the Amhara ethnic minority, special zones for the Oromia people experienced the violence of Oromia forces against the Amhara. Following the armed conflict, the Ethiopian government deployed military forces to the region and declared a state of emergency. </a:t>
            </a:r>
            <a:br>
              <a:rPr lang="en-US"/>
            </a:br>
            <a:br>
              <a:rPr lang="en-US"/>
            </a:br>
            <a:r>
              <a:rPr lang="en-US"/>
              <a:t>The situation in Amhara further contributed to tense relationships between Oromo and Amhara representatives in Abiy Ahmed Ali's Prosperity Party.</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Sedal Woreda Seized </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a:t>April 21, 2021</a:t>
            </a:r>
          </a:p>
          <a:p>
            <a:pPr marL="0" indent="0">
              <a:lnSpc>
                <a:spcPct val="90000"/>
              </a:lnSpc>
              <a:buNone/>
            </a:pPr>
            <a:endParaRPr lang="en-US"/>
          </a:p>
          <a:p>
            <a:pPr marL="0" indent="0">
              <a:lnSpc>
                <a:spcPct val="90000"/>
              </a:lnSpc>
              <a:buNone/>
            </a:pPr>
            <a:r>
              <a:rPr lang="en-US"/>
              <a:t>An unidentified armed group seized the Sedal Woreda county in the Benishangul-Gumuz region. About 25,000 people live in the Sedal Woreda area. Refugees told the Ethiopian Human Rights Commission of the burning and looting of property. </a:t>
            </a:r>
            <a:br>
              <a:rPr lang="en-US"/>
            </a:br>
            <a:br>
              <a:rPr lang="en-US"/>
            </a:br>
            <a:r>
              <a:rPr lang="en-US"/>
              <a:t>The attack followed violence leading up to the June elections. </a:t>
            </a:r>
          </a:p>
        </p:txBody>
      </p:sp>
      <p:sp>
        <p:nvSpPr>
          <p:cNvPr id="27"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5bfc0f842d2c9f2a2b75b4e67efd19e">
            <a:extLst>
              <a:ext uri="{FF2B5EF4-FFF2-40B4-BE49-F238E27FC236}">
                <a16:creationId xmlns:a16="http://schemas.microsoft.com/office/drawing/2014/main" id="{61542C14-68FD-C840-87C4-4ACEEC911DD1}"/>
              </a:ext>
            </a:extLst>
          </p:cNvPr>
          <p:cNvPicPr>
            <a:picLocks noChangeAspect="1"/>
          </p:cNvPicPr>
          <p:nvPr/>
        </p:nvPicPr>
        <p:blipFill>
          <a:blip r:embed="rId2"/>
          <a:stretch>
            <a:fillRect/>
          </a:stretch>
        </p:blipFill>
        <p:spPr>
          <a:xfrm>
            <a:off x="4054396" y="1514358"/>
            <a:ext cx="4514498" cy="3826037"/>
          </a:xfrm>
          <a:prstGeom prst="rect">
            <a:avLst/>
          </a:prstGeom>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9458" y="484632"/>
            <a:ext cx="3142435"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792" y="681037"/>
            <a:ext cx="2804084" cy="1788811"/>
          </a:xfrm>
        </p:spPr>
        <p:txBody>
          <a:bodyPr>
            <a:normAutofit/>
          </a:bodyPr>
          <a:lstStyle/>
          <a:p>
            <a:r>
              <a:rPr lang="en-US" sz="3500"/>
              <a:t>Yekatit 12</a:t>
            </a:r>
          </a:p>
        </p:txBody>
      </p:sp>
      <p:sp>
        <p:nvSpPr>
          <p:cNvPr id="3" name="Content Placeholder 2"/>
          <p:cNvSpPr>
            <a:spLocks noGrp="1"/>
          </p:cNvSpPr>
          <p:nvPr>
            <p:ph idx="1"/>
          </p:nvPr>
        </p:nvSpPr>
        <p:spPr>
          <a:xfrm>
            <a:off x="532792" y="2630161"/>
            <a:ext cx="2804085" cy="3546801"/>
          </a:xfrm>
        </p:spPr>
        <p:txBody>
          <a:bodyPr>
            <a:normAutofit/>
          </a:bodyPr>
          <a:lstStyle/>
          <a:p>
            <a:pPr marL="0" indent="0">
              <a:lnSpc>
                <a:spcPct val="90000"/>
              </a:lnSpc>
              <a:buNone/>
            </a:pPr>
            <a:r>
              <a:rPr lang="en-US" sz="1300"/>
              <a:t>February 19-21, 1937</a:t>
            </a:r>
          </a:p>
          <a:p>
            <a:pPr marL="0" indent="0">
              <a:lnSpc>
                <a:spcPct val="90000"/>
              </a:lnSpc>
              <a:buNone/>
            </a:pPr>
            <a:endParaRPr lang="en-US" sz="1300"/>
          </a:p>
          <a:p>
            <a:pPr marL="0" indent="0">
              <a:lnSpc>
                <a:spcPct val="90000"/>
              </a:lnSpc>
              <a:buNone/>
            </a:pPr>
            <a:r>
              <a:rPr lang="en-US" sz="1300"/>
              <a:t>Ethiopian agents attempted to assassinate the Italian Marshal Rodolfo Graziani, the Marquis of Negele and the Viceroy of Italian East Africa. In reprisal, the Italians embarked on a massive campaign of extermination and imprisonment.</a:t>
            </a:r>
            <a:br>
              <a:rPr lang="en-US" sz="1300"/>
            </a:br>
            <a:br>
              <a:rPr lang="en-US" sz="1300"/>
            </a:br>
            <a:r>
              <a:rPr lang="en-US" sz="1300"/>
              <a:t>An estimated 30,000 Ethiopians were murdered by Italian soldiers and civilians. Victims were beheaded and their corpses mutilated. The event is remembered in Ethiopia as Yekatit "February" 12th.</a:t>
            </a:r>
          </a:p>
        </p:txBody>
      </p:sp>
      <p:pic>
        <p:nvPicPr>
          <p:cNvPr id="4" name="Picture 3" descr="effad26620ebc74d0cf2953999d2f917">
            <a:extLst>
              <a:ext uri="{FF2B5EF4-FFF2-40B4-BE49-F238E27FC236}">
                <a16:creationId xmlns:a16="http://schemas.microsoft.com/office/drawing/2014/main" id="{73DA73F3-6B98-834F-A16A-A60D8912B0A1}"/>
              </a:ext>
            </a:extLst>
          </p:cNvPr>
          <p:cNvPicPr>
            <a:picLocks noChangeAspect="1"/>
          </p:cNvPicPr>
          <p:nvPr/>
        </p:nvPicPr>
        <p:blipFill rotWithShape="1">
          <a:blip r:embed="rId2"/>
          <a:srcRect l="23698" r="22350" b="-2"/>
          <a:stretch/>
        </p:blipFill>
        <p:spPr>
          <a:xfrm>
            <a:off x="3877880" y="484633"/>
            <a:ext cx="4906661" cy="5888736"/>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4fca48daddf1a760861c743fb3308467">
            <a:extLst>
              <a:ext uri="{FF2B5EF4-FFF2-40B4-BE49-F238E27FC236}">
                <a16:creationId xmlns:a16="http://schemas.microsoft.com/office/drawing/2014/main" id="{39FA33C9-1A2B-A843-8583-7AD009EC7A87}"/>
              </a:ext>
            </a:extLst>
          </p:cNvPr>
          <p:cNvPicPr>
            <a:picLocks noChangeAspect="1"/>
          </p:cNvPicPr>
          <p:nvPr/>
        </p:nvPicPr>
        <p:blipFill rotWithShape="1">
          <a:blip r:embed="rId2"/>
          <a:srcRect l="14177" r="17490"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June elections delayed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lnSpc>
                <a:spcPct val="90000"/>
              </a:lnSpc>
              <a:buNone/>
            </a:pPr>
            <a:r>
              <a:rPr dirty="0"/>
              <a:t>May 1, 2021</a:t>
            </a:r>
            <a:endParaRPr lang="en-US"/>
          </a:p>
          <a:p>
            <a:pPr marL="0" indent="0">
              <a:lnSpc>
                <a:spcPct val="90000"/>
              </a:lnSpc>
              <a:buNone/>
            </a:pPr>
            <a:endParaRPr lang="en-US"/>
          </a:p>
          <a:p>
            <a:pPr marL="0" indent="0">
              <a:lnSpc>
                <a:spcPct val="90000"/>
              </a:lnSpc>
              <a:buNone/>
            </a:pPr>
            <a:r>
              <a:rPr dirty="0"/>
              <a:t>Elections scheduled for June 5th were delayed until June 21st. The government cited logistics and continued states of emergency in regions including Tigray and Amhara.</a:t>
            </a:r>
            <a:br>
              <a:rPr dirty="0"/>
            </a:br>
            <a:br>
              <a:rPr dirty="0"/>
            </a:br>
            <a:r>
              <a:rPr dirty="0"/>
              <a:t>This second delay has the potential to further ethnic divides and undermine Abiy Ahmed's consolidation of power. </a:t>
            </a: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Summary</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lnSpc>
                <a:spcPct val="90000"/>
              </a:lnSpc>
              <a:buNone/>
            </a:pPr>
            <a:r>
              <a:rPr lang="en-US"/>
              <a:t>May 1, 2021</a:t>
            </a:r>
          </a:p>
          <a:p>
            <a:pPr marL="0" indent="0">
              <a:lnSpc>
                <a:spcPct val="90000"/>
              </a:lnSpc>
              <a:buNone/>
            </a:pPr>
            <a:endParaRPr lang="en-US"/>
          </a:p>
          <a:p>
            <a:pPr>
              <a:lnSpc>
                <a:spcPct val="90000"/>
              </a:lnSpc>
            </a:pPr>
            <a:r>
              <a:rPr lang="en-US"/>
              <a:t>Ethiopia's history of conflict and humanitarian disasters resulted in the loss of countless lives.</a:t>
            </a:r>
          </a:p>
          <a:p>
            <a:pPr>
              <a:lnSpc>
                <a:spcPct val="90000"/>
              </a:lnSpc>
            </a:pPr>
            <a:r>
              <a:rPr lang="en-US"/>
              <a:t>Mengistu's reign dramatically increased the death toll of innocent Ethiopians and exacerbated the effects of one of the world's worst famines in history.</a:t>
            </a:r>
          </a:p>
          <a:p>
            <a:pPr>
              <a:lnSpc>
                <a:spcPct val="90000"/>
              </a:lnSpc>
            </a:pPr>
            <a:r>
              <a:rPr lang="en-US"/>
              <a:t>The fall of Mengistu and the Derg sparked hope for Ethiopians, but the transitional government led to even more genocidal massacres.</a:t>
            </a:r>
          </a:p>
          <a:p>
            <a:pPr>
              <a:lnSpc>
                <a:spcPct val="90000"/>
              </a:lnSpc>
            </a:pPr>
            <a:r>
              <a:rPr lang="en-US"/>
              <a:t>Minority groups in Ethiopia remain targeted by ethnic militias and the federal government. Genocidal processes continue to unfold throughout the country's regions - particularly against the Tigrayan, Amhara, and Oromo groups. </a:t>
            </a:r>
          </a:p>
          <a:p>
            <a:pPr>
              <a:lnSpc>
                <a:spcPct val="90000"/>
              </a:lnSpc>
            </a:pPr>
            <a:r>
              <a:rPr lang="en-US"/>
              <a:t>Abiy Ahmed postponed elections, a tactic considered to benefit his chances in reelection.</a:t>
            </a:r>
          </a:p>
        </p:txBody>
      </p:sp>
      <p:pic>
        <p:nvPicPr>
          <p:cNvPr id="4" name="Picture 3" descr="e36d34d8e69b16053299250ef36d9899">
            <a:extLst>
              <a:ext uri="{FF2B5EF4-FFF2-40B4-BE49-F238E27FC236}">
                <a16:creationId xmlns:a16="http://schemas.microsoft.com/office/drawing/2014/main" id="{F30C54D3-0BFD-BB4E-846D-518AC18EE4E1}"/>
              </a:ext>
            </a:extLst>
          </p:cNvPr>
          <p:cNvPicPr>
            <a:picLocks noChangeAspect="1"/>
          </p:cNvPicPr>
          <p:nvPr/>
        </p:nvPicPr>
        <p:blipFill rotWithShape="1">
          <a:blip r:embed="rId2"/>
          <a:srcRect l="15625" r="36574" b="3"/>
          <a:stretch/>
        </p:blipFill>
        <p:spPr>
          <a:xfrm>
            <a:off x="5756743" y="2093976"/>
            <a:ext cx="2955798" cy="40965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r>
              <a:rPr lang="en-US"/>
              <a:t>Reign of Haile Selassie</a:t>
            </a:r>
          </a:p>
        </p:txBody>
      </p:sp>
      <p:sp>
        <p:nvSpPr>
          <p:cNvPr id="3" name="Content Placeholder 2"/>
          <p:cNvSpPr>
            <a:spLocks noGrp="1"/>
          </p:cNvSpPr>
          <p:nvPr>
            <p:ph idx="1"/>
          </p:nvPr>
        </p:nvSpPr>
        <p:spPr>
          <a:xfrm>
            <a:off x="486697" y="2438400"/>
            <a:ext cx="3708113" cy="3785419"/>
          </a:xfrm>
        </p:spPr>
        <p:txBody>
          <a:bodyPr>
            <a:noAutofit/>
          </a:bodyPr>
          <a:lstStyle/>
          <a:p>
            <a:pPr marL="0" indent="0">
              <a:lnSpc>
                <a:spcPct val="90000"/>
              </a:lnSpc>
              <a:buNone/>
            </a:pPr>
            <a:r>
              <a:rPr lang="en-US" sz="1100" dirty="0"/>
              <a:t>April 2, 1930 to September 12, 1974</a:t>
            </a:r>
          </a:p>
          <a:p>
            <a:pPr marL="0" indent="0">
              <a:lnSpc>
                <a:spcPct val="90000"/>
              </a:lnSpc>
              <a:buNone/>
            </a:pPr>
            <a:endParaRPr lang="en-US" sz="1100" dirty="0"/>
          </a:p>
          <a:p>
            <a:pPr marL="0" indent="0">
              <a:lnSpc>
                <a:spcPct val="90000"/>
              </a:lnSpc>
              <a:buNone/>
            </a:pPr>
            <a:r>
              <a:rPr lang="en-US" sz="1100" dirty="0"/>
              <a:t>After the death of Queen Regent </a:t>
            </a:r>
            <a:r>
              <a:rPr lang="en-US" sz="1100" dirty="0" err="1"/>
              <a:t>Zewditu</a:t>
            </a:r>
            <a:r>
              <a:rPr lang="en-US" sz="1100" dirty="0"/>
              <a:t> in 1930, Ras Tafari Makonnen, more known by his royal title, Haile Selassie, became the emperor of Ethiopia.</a:t>
            </a:r>
            <a:br>
              <a:rPr lang="en-US" sz="1100" dirty="0"/>
            </a:br>
            <a:br>
              <a:rPr lang="en-US" sz="1100" dirty="0"/>
            </a:br>
            <a:r>
              <a:rPr lang="en-US" sz="1100" dirty="0"/>
              <a:t>A landmark figure in Ethiopia's history, Selassie came to the world stage when he addressed the League of Nations in protest over the Italian invasion of Ethiopia.</a:t>
            </a:r>
            <a:br>
              <a:rPr lang="en-US" sz="1100" dirty="0"/>
            </a:br>
            <a:br>
              <a:rPr lang="en-US" sz="1100" dirty="0"/>
            </a:br>
            <a:r>
              <a:rPr lang="en-US" sz="1100" dirty="0"/>
              <a:t>After helping defeat the Axis powers during World War II, Selassie began a widespread modernization campaign of Ethiopia, including abolishing slavery and introducing Ethiopia's first written constitution.</a:t>
            </a:r>
            <a:br>
              <a:rPr lang="en-US" sz="1100" dirty="0"/>
            </a:br>
            <a:r>
              <a:rPr lang="en-US" sz="1100" dirty="0"/>
              <a:t>Selassie also had a major role in establishing the groundwork for the African Union and is even revered as a god incarnate by the Rastafari Movement.</a:t>
            </a:r>
            <a:br>
              <a:rPr lang="en-US" sz="1100" dirty="0"/>
            </a:br>
            <a:br>
              <a:rPr lang="en-US" sz="1100" dirty="0"/>
            </a:br>
            <a:r>
              <a:rPr lang="en-US" sz="1100" dirty="0"/>
              <a:t>Despite his accomplishments in defeating fascism and introducing reforms into Ethiopian society, one could view his rule as autocratic, authoritarian, and oppressive. His favoritism of the Ethiopian Orthodox Church, enforcement of Amharic culture and language, and forceful annexation of Eritrea contributed to his deposal and alleged assassination by the </a:t>
            </a:r>
            <a:r>
              <a:rPr lang="en-US" sz="1100" dirty="0" err="1"/>
              <a:t>Derg</a:t>
            </a:r>
            <a:r>
              <a:rPr lang="en-US" sz="1100" dirty="0"/>
              <a:t> in 1975.</a:t>
            </a:r>
          </a:p>
        </p:txBody>
      </p:sp>
      <p:sp>
        <p:nvSpPr>
          <p:cNvPr id="52" name="Rectangle 5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01b61ced7cca629cf31aca5b633c8652">
            <a:extLst>
              <a:ext uri="{FF2B5EF4-FFF2-40B4-BE49-F238E27FC236}">
                <a16:creationId xmlns:a16="http://schemas.microsoft.com/office/drawing/2014/main" id="{3AB75C68-74BC-4A42-A12D-B9B16EDA1117}"/>
              </a:ext>
            </a:extLst>
          </p:cNvPr>
          <p:cNvPicPr>
            <a:picLocks noChangeAspect="1"/>
          </p:cNvPicPr>
          <p:nvPr/>
        </p:nvPicPr>
        <p:blipFill rotWithShape="1">
          <a:blip r:embed="rId2"/>
          <a:srcRect l="27490" r="28991" b="2"/>
          <a:stretch/>
        </p:blipFill>
        <p:spPr>
          <a:xfrm>
            <a:off x="5178531" y="1258121"/>
            <a:ext cx="3356649" cy="4338511"/>
          </a:xfrm>
          <a:prstGeom prst="rect">
            <a:avLst/>
          </a:prstGeom>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3600"/>
              <a:t>Federation of Ethiopia and Eritrea </a:t>
            </a:r>
          </a:p>
        </p:txBody>
      </p:sp>
      <p:sp>
        <p:nvSpPr>
          <p:cNvPr id="2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lnSpc>
                <a:spcPct val="90000"/>
              </a:lnSpc>
              <a:buNone/>
            </a:pPr>
            <a:r>
              <a:rPr lang="en-US"/>
              <a:t>1952 to 1962</a:t>
            </a:r>
          </a:p>
          <a:p>
            <a:pPr marL="0" indent="0">
              <a:lnSpc>
                <a:spcPct val="90000"/>
              </a:lnSpc>
              <a:buNone/>
            </a:pPr>
            <a:endParaRPr lang="en-US"/>
          </a:p>
          <a:p>
            <a:pPr marL="0" indent="0">
              <a:lnSpc>
                <a:spcPct val="90000"/>
              </a:lnSpc>
              <a:buNone/>
            </a:pPr>
            <a:r>
              <a:rPr lang="en-US"/>
              <a:t>Under the United Nations, what was former Italian Eritrea formally joined the Kingdom of Ethiopia, with Eritrea being given nominal autonomy. Under the federation, the Tigray language was repressed, and Eritrean Muslims were alienated.  Ethiopia would later annex Ethiopia in violation of the treaty.</a:t>
            </a:r>
          </a:p>
        </p:txBody>
      </p:sp>
      <p:pic>
        <p:nvPicPr>
          <p:cNvPr id="4" name="Picture 3" descr="d590237027135df10f2b6091d4e64269">
            <a:extLst>
              <a:ext uri="{FF2B5EF4-FFF2-40B4-BE49-F238E27FC236}">
                <a16:creationId xmlns:a16="http://schemas.microsoft.com/office/drawing/2014/main" id="{A217DE1D-D5C9-EF4B-B4B8-DB444FA4C121}"/>
              </a:ext>
            </a:extLst>
          </p:cNvPr>
          <p:cNvPicPr>
            <a:picLocks noChangeAspect="1"/>
          </p:cNvPicPr>
          <p:nvPr/>
        </p:nvPicPr>
        <p:blipFill>
          <a:blip r:embed="rId2"/>
          <a:stretch>
            <a:fillRect/>
          </a:stretch>
        </p:blipFill>
        <p:spPr>
          <a:xfrm>
            <a:off x="3994899" y="640080"/>
            <a:ext cx="4169435" cy="55778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85260" cy="1434415"/>
          </a:xfrm>
        </p:spPr>
        <p:txBody>
          <a:bodyPr anchor="b">
            <a:normAutofit/>
          </a:bodyPr>
          <a:lstStyle/>
          <a:p>
            <a:r>
              <a:rPr lang="en-US" sz="4700"/>
              <a:t>1960 Ethiopian Coup Attempt</a:t>
            </a:r>
          </a:p>
        </p:txBody>
      </p:sp>
      <p:sp>
        <p:nvSpPr>
          <p:cNvPr id="2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99a0424ee6ba0be538abfe58ecf19b1">
            <a:extLst>
              <a:ext uri="{FF2B5EF4-FFF2-40B4-BE49-F238E27FC236}">
                <a16:creationId xmlns:a16="http://schemas.microsoft.com/office/drawing/2014/main" id="{9D164042-8412-9C46-8E0A-636C2B43DAEE}"/>
              </a:ext>
            </a:extLst>
          </p:cNvPr>
          <p:cNvPicPr>
            <a:picLocks noChangeAspect="1"/>
          </p:cNvPicPr>
          <p:nvPr/>
        </p:nvPicPr>
        <p:blipFill rotWithShape="1">
          <a:blip r:embed="rId2"/>
          <a:srcRect r="-3" b="14771"/>
          <a:stretch/>
        </p:blipFill>
        <p:spPr>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p:cNvSpPr>
            <a:spLocks noGrp="1"/>
          </p:cNvSpPr>
          <p:nvPr>
            <p:ph idx="1"/>
          </p:nvPr>
        </p:nvSpPr>
        <p:spPr>
          <a:xfrm>
            <a:off x="3679466" y="2071316"/>
            <a:ext cx="5035164" cy="4114800"/>
          </a:xfrm>
        </p:spPr>
        <p:txBody>
          <a:bodyPr anchor="t">
            <a:normAutofit/>
          </a:bodyPr>
          <a:lstStyle/>
          <a:p>
            <a:pPr marL="0" indent="0">
              <a:lnSpc>
                <a:spcPct val="90000"/>
              </a:lnSpc>
              <a:buNone/>
            </a:pPr>
            <a:r>
              <a:rPr lang="en-US" dirty="0"/>
              <a:t>December 13-17 1960</a:t>
            </a:r>
          </a:p>
          <a:p>
            <a:pPr marL="0" indent="0">
              <a:lnSpc>
                <a:spcPct val="90000"/>
              </a:lnSpc>
              <a:buNone/>
            </a:pPr>
            <a:endParaRPr lang="en-US" dirty="0"/>
          </a:p>
          <a:p>
            <a:pPr marL="0" indent="0">
              <a:lnSpc>
                <a:spcPct val="90000"/>
              </a:lnSpc>
              <a:buNone/>
            </a:pPr>
            <a:r>
              <a:rPr lang="en-US" dirty="0"/>
              <a:t>Four conspirators, known as the Council of the Revolution, led by commanders from the Ethiopian Imperial Guard, attempted to overthrow Haile Selassie while he was away on a state visit.</a:t>
            </a:r>
            <a:br>
              <a:rPr lang="en-US" dirty="0"/>
            </a:br>
            <a:br>
              <a:rPr lang="en-US" dirty="0"/>
            </a:br>
            <a:r>
              <a:rPr lang="en-US" dirty="0"/>
              <a:t>After securing the imperial palace in Addis Ababa and issuing an 11-point proclamation for a new government, several members of the king's staff were murdered. The rebels attempted to sway public opinion in their favor, yet the population, the army, and the imperial guard remained loyal to the king. </a:t>
            </a:r>
            <a:br>
              <a:rPr lang="en-US" dirty="0"/>
            </a:br>
            <a:br>
              <a:rPr lang="en-US" dirty="0"/>
            </a:br>
            <a:r>
              <a:rPr lang="en-US" dirty="0"/>
              <a:t>In the end, the coup failed and all conspirators were executed or committed suicide.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907030798ff3dcdaf36498c76eaaf77">
            <a:extLst>
              <a:ext uri="{FF2B5EF4-FFF2-40B4-BE49-F238E27FC236}">
                <a16:creationId xmlns:a16="http://schemas.microsoft.com/office/drawing/2014/main" id="{964C6CEE-6CBB-DF46-83C9-458D96E0928B}"/>
              </a:ext>
            </a:extLst>
          </p:cNvPr>
          <p:cNvPicPr>
            <a:picLocks noChangeAspect="1"/>
          </p:cNvPicPr>
          <p:nvPr/>
        </p:nvPicPr>
        <p:blipFill rotWithShape="1">
          <a:blip r:embed="rId2"/>
          <a:srcRect l="2529" r="18953" b="1"/>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Annexation of Eritrea </a:t>
            </a:r>
          </a:p>
        </p:txBody>
      </p:sp>
      <p:sp>
        <p:nvSpPr>
          <p:cNvPr id="3" name="Content Placeholder 2"/>
          <p:cNvSpPr>
            <a:spLocks noGrp="1"/>
          </p:cNvSpPr>
          <p:nvPr>
            <p:ph idx="1"/>
          </p:nvPr>
        </p:nvSpPr>
        <p:spPr>
          <a:xfrm>
            <a:off x="628650" y="2434201"/>
            <a:ext cx="2866641" cy="3742762"/>
          </a:xfrm>
        </p:spPr>
        <p:txBody>
          <a:bodyPr>
            <a:normAutofit/>
          </a:bodyPr>
          <a:lstStyle/>
          <a:p>
            <a:pPr marL="0" indent="0">
              <a:buNone/>
            </a:pPr>
            <a:r>
              <a:rPr lang="en-US" sz="1700"/>
              <a:t>1962</a:t>
            </a:r>
          </a:p>
          <a:p>
            <a:pPr marL="0" indent="0">
              <a:buNone/>
            </a:pPr>
            <a:endParaRPr lang="en-US" sz="1700"/>
          </a:p>
          <a:p>
            <a:pPr marL="0" indent="0">
              <a:buNone/>
            </a:pPr>
            <a:r>
              <a:rPr lang="en-US" sz="1700"/>
              <a:t>Ethiopia, under Haile Selassie, illegally annexed Eritrea in violation of UN Resolution 390(A). Eritrea became part of the Kingdom of Ethiopia.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3600"/>
              <a:t>1967 Ethiopian Offensives</a:t>
            </a:r>
          </a:p>
        </p:txBody>
      </p:sp>
      <p:sp>
        <p:nvSpPr>
          <p:cNvPr id="29"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lnSpc>
                <a:spcPct val="90000"/>
              </a:lnSpc>
              <a:buNone/>
            </a:pPr>
            <a:endParaRPr lang="en-US" sz="1900" dirty="0"/>
          </a:p>
          <a:p>
            <a:pPr marL="0" indent="0">
              <a:lnSpc>
                <a:spcPct val="90000"/>
              </a:lnSpc>
              <a:buNone/>
            </a:pPr>
            <a:r>
              <a:rPr lang="en-US" sz="1900" dirty="0"/>
              <a:t>The Ethiopian military enacted three large-scale offensives against the Eritreans rebels. The Ethiopian Army burned 62 villages and killed over 400 civilians and thousands of cattle. 25,000 Eritreans fled as a result.</a:t>
            </a:r>
          </a:p>
        </p:txBody>
      </p:sp>
      <p:pic>
        <p:nvPicPr>
          <p:cNvPr id="4" name="Picture 3" descr="b5c0e7623c01076a31b5b32e5e66b360">
            <a:extLst>
              <a:ext uri="{FF2B5EF4-FFF2-40B4-BE49-F238E27FC236}">
                <a16:creationId xmlns:a16="http://schemas.microsoft.com/office/drawing/2014/main" id="{474A148A-4E90-1942-AA12-AA7929AF3E02}"/>
              </a:ext>
            </a:extLst>
          </p:cNvPr>
          <p:cNvPicPr>
            <a:picLocks noChangeAspect="1"/>
          </p:cNvPicPr>
          <p:nvPr/>
        </p:nvPicPr>
        <p:blipFill rotWithShape="1">
          <a:blip r:embed="rId2"/>
          <a:srcRect l="3521" r="13951" b="-2"/>
          <a:stretch/>
        </p:blipFill>
        <p:spPr>
          <a:xfrm>
            <a:off x="3921872" y="640080"/>
            <a:ext cx="4315489" cy="55778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81cdb174565fa411b3013d46f8fc9c3">
            <a:extLst>
              <a:ext uri="{FF2B5EF4-FFF2-40B4-BE49-F238E27FC236}">
                <a16:creationId xmlns:a16="http://schemas.microsoft.com/office/drawing/2014/main" id="{9ED8A4CF-2F69-2347-AF13-64F64FA47656}"/>
              </a:ext>
            </a:extLst>
          </p:cNvPr>
          <p:cNvPicPr>
            <a:picLocks noChangeAspect="1"/>
          </p:cNvPicPr>
          <p:nvPr/>
        </p:nvPicPr>
        <p:blipFill rotWithShape="1">
          <a:blip r:embed="rId2"/>
          <a:srcRect l="21447" r="13948" b="1"/>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descr="917a725c49f9aff33ea4f2deca94b9d7">
            <a:extLst>
              <a:ext uri="{FF2B5EF4-FFF2-40B4-BE49-F238E27FC236}">
                <a16:creationId xmlns:a16="http://schemas.microsoft.com/office/drawing/2014/main" id="{133F5AFA-0D28-4B45-8C35-BA7A5B4AEB21}"/>
              </a:ext>
            </a:extLst>
          </p:cNvPr>
          <p:cNvPicPr>
            <a:picLocks noChangeAspect="1"/>
          </p:cNvPicPr>
          <p:nvPr/>
        </p:nvPicPr>
        <p:blipFill rotWithShape="1">
          <a:blip r:embed="rId3"/>
          <a:srcRect l="25465" r="23460"/>
          <a:stretch/>
        </p:blipFill>
        <p:spPr>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descr="b50c2a5f0e11bfa5d18c7b51e1ac194f">
            <a:extLst>
              <a:ext uri="{FF2B5EF4-FFF2-40B4-BE49-F238E27FC236}">
                <a16:creationId xmlns:a16="http://schemas.microsoft.com/office/drawing/2014/main" id="{B5D2A43D-3FA3-5148-A078-13C02BDFE7F3}"/>
              </a:ext>
            </a:extLst>
          </p:cNvPr>
          <p:cNvPicPr>
            <a:picLocks noChangeAspect="1"/>
          </p:cNvPicPr>
          <p:nvPr/>
        </p:nvPicPr>
        <p:blipFill rotWithShape="1">
          <a:blip r:embed="rId4"/>
          <a:srcRect l="7843" r="27113" b="-2"/>
          <a:stretch/>
        </p:blipFill>
        <p:spPr>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p:cNvSpPr>
            <a:spLocks noGrp="1"/>
          </p:cNvSpPr>
          <p:nvPr>
            <p:ph type="title"/>
          </p:nvPr>
        </p:nvSpPr>
        <p:spPr>
          <a:xfrm>
            <a:off x="336042" y="685800"/>
            <a:ext cx="3691753" cy="1325563"/>
          </a:xfrm>
        </p:spPr>
        <p:txBody>
          <a:bodyPr>
            <a:normAutofit/>
          </a:bodyPr>
          <a:lstStyle/>
          <a:p>
            <a:r>
              <a:rPr lang="en-US" sz="3000"/>
              <a:t>Key Findings</a:t>
            </a:r>
          </a:p>
        </p:txBody>
      </p:sp>
      <p:sp>
        <p:nvSpPr>
          <p:cNvPr id="3" name="Content Placeholder 2"/>
          <p:cNvSpPr>
            <a:spLocks noGrp="1"/>
          </p:cNvSpPr>
          <p:nvPr>
            <p:ph idx="1"/>
          </p:nvPr>
        </p:nvSpPr>
        <p:spPr>
          <a:xfrm>
            <a:off x="336042" y="2514600"/>
            <a:ext cx="3691753" cy="3666744"/>
          </a:xfrm>
        </p:spPr>
        <p:txBody>
          <a:bodyPr>
            <a:normAutofit/>
          </a:bodyPr>
          <a:lstStyle/>
          <a:p>
            <a:pPr marL="0" indent="0">
              <a:lnSpc>
                <a:spcPct val="90000"/>
              </a:lnSpc>
              <a:buNone/>
            </a:pPr>
            <a:r>
              <a:rPr lang="en-US" sz="1400"/>
              <a:t>May 2021</a:t>
            </a:r>
          </a:p>
          <a:p>
            <a:pPr marL="0" indent="0">
              <a:lnSpc>
                <a:spcPct val="90000"/>
              </a:lnSpc>
              <a:buNone/>
            </a:pPr>
            <a:endParaRPr lang="en-US" sz="1400"/>
          </a:p>
          <a:p>
            <a:pPr>
              <a:lnSpc>
                <a:spcPct val="90000"/>
              </a:lnSpc>
            </a:pPr>
            <a:r>
              <a:rPr lang="en-US" sz="1400"/>
              <a:t>Ethiopia has experienced continual conflict since 1895, most notably the Red Terror of the 1970s and today's genocide in Tigray.</a:t>
            </a:r>
          </a:p>
          <a:p>
            <a:pPr>
              <a:lnSpc>
                <a:spcPct val="90000"/>
              </a:lnSpc>
            </a:pPr>
            <a:r>
              <a:rPr lang="en-US" sz="1400"/>
              <a:t>Several periods of famine weakened the country during periods of war and internal strife.</a:t>
            </a:r>
          </a:p>
          <a:p>
            <a:pPr>
              <a:lnSpc>
                <a:spcPct val="90000"/>
              </a:lnSpc>
            </a:pPr>
            <a:r>
              <a:rPr lang="en-US" sz="1400"/>
              <a:t>Despite peace-making efforts with Eritrea, Ethiopia's Prime Minister Abiy Ahmed's term has been consistently impacted by protests and ethnic violence. </a:t>
            </a:r>
          </a:p>
          <a:p>
            <a:pPr>
              <a:lnSpc>
                <a:spcPct val="90000"/>
              </a:lnSpc>
            </a:pPr>
            <a:r>
              <a:rPr lang="en-US" sz="1400"/>
              <a:t>War crimes and genocide in Tigray are still occurring, despite claims that Eritrean troops and Ethiopian federal troops would begin to withdraw from the conflict zone. </a:t>
            </a:r>
          </a:p>
        </p:txBody>
      </p:sp>
    </p:spTree>
    <p:extLst>
      <p:ext uri="{BB962C8B-B14F-4D97-AF65-F5344CB8AC3E}">
        <p14:creationId xmlns:p14="http://schemas.microsoft.com/office/powerpoint/2010/main" val="243704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Eritrean People's Liberation Front</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a:t>1970 to 1994</a:t>
            </a:r>
          </a:p>
          <a:p>
            <a:pPr marL="0" indent="0">
              <a:lnSpc>
                <a:spcPct val="90000"/>
              </a:lnSpc>
              <a:buNone/>
            </a:pPr>
            <a:endParaRPr lang="en-US"/>
          </a:p>
          <a:p>
            <a:pPr marL="0" indent="0">
              <a:lnSpc>
                <a:spcPct val="90000"/>
              </a:lnSpc>
              <a:buNone/>
            </a:pPr>
            <a:r>
              <a:rPr lang="en-US"/>
              <a:t>In the 1970s, several disaffected groups split off from the Eritrea Liberation Front and formed the Eritrean People's Liberation Front under the leadership of Isaias Afwerki. The EPLF then became the dominant party in the fight for Eritrean Independence and later became the People's Front for Democracy and Justice, the only political party legally allowed in Eritrea. </a:t>
            </a:r>
          </a:p>
        </p:txBody>
      </p:sp>
      <p:pic>
        <p:nvPicPr>
          <p:cNvPr id="4" name="Picture 3" descr="6a1a00adc434158d4b59f112233d6db9">
            <a:extLst>
              <a:ext uri="{FF2B5EF4-FFF2-40B4-BE49-F238E27FC236}">
                <a16:creationId xmlns:a16="http://schemas.microsoft.com/office/drawing/2014/main" id="{52658F00-B2F2-464D-AEBD-84FE20EDA491}"/>
              </a:ext>
            </a:extLst>
          </p:cNvPr>
          <p:cNvPicPr>
            <a:picLocks noChangeAspect="1"/>
          </p:cNvPicPr>
          <p:nvPr/>
        </p:nvPicPr>
        <p:blipFill rotWithShape="1">
          <a:blip r:embed="rId2"/>
          <a:srcRect l="20917" r="28868"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r>
              <a:rPr lang="en-US"/>
              <a:t>The Wollo Famine</a:t>
            </a:r>
          </a:p>
        </p:txBody>
      </p:sp>
      <p:sp>
        <p:nvSpPr>
          <p:cNvPr id="3" name="Content Placeholder 2"/>
          <p:cNvSpPr>
            <a:spLocks noGrp="1"/>
          </p:cNvSpPr>
          <p:nvPr>
            <p:ph idx="1"/>
          </p:nvPr>
        </p:nvSpPr>
        <p:spPr>
          <a:xfrm>
            <a:off x="486697" y="2438400"/>
            <a:ext cx="3708113" cy="3785419"/>
          </a:xfrm>
        </p:spPr>
        <p:txBody>
          <a:bodyPr>
            <a:normAutofit/>
          </a:bodyPr>
          <a:lstStyle/>
          <a:p>
            <a:pPr marL="0" indent="0">
              <a:buNone/>
            </a:pPr>
            <a:r>
              <a:rPr lang="en-US" sz="2100"/>
              <a:t>1972 to 1973</a:t>
            </a:r>
          </a:p>
          <a:p>
            <a:pPr marL="0" indent="0">
              <a:buNone/>
            </a:pPr>
            <a:endParaRPr lang="en-US" sz="2100"/>
          </a:p>
          <a:p>
            <a:pPr marL="0" indent="0">
              <a:buNone/>
            </a:pPr>
            <a:r>
              <a:rPr lang="en-US" sz="2100"/>
              <a:t>Between 40,000 and 80,000 people died during the famine in Wollo.</a:t>
            </a:r>
            <a:br>
              <a:rPr lang="en-US" sz="2100"/>
            </a:br>
            <a:br>
              <a:rPr lang="en-US" sz="2100"/>
            </a:br>
            <a:r>
              <a:rPr lang="en-US" sz="2100"/>
              <a:t>The famine was blamed on drought, a backward and impoverished social system, and the cover-up attempted by the imperial government.</a:t>
            </a:r>
          </a:p>
        </p:txBody>
      </p:sp>
      <p:sp>
        <p:nvSpPr>
          <p:cNvPr id="26" name="Rectangle 1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f842afb5992e5880be57b5442e5f01a">
            <a:extLst>
              <a:ext uri="{FF2B5EF4-FFF2-40B4-BE49-F238E27FC236}">
                <a16:creationId xmlns:a16="http://schemas.microsoft.com/office/drawing/2014/main" id="{3E18CF9E-C6D2-3C44-B333-666FD4FF7B47}"/>
              </a:ext>
            </a:extLst>
          </p:cNvPr>
          <p:cNvPicPr>
            <a:picLocks noChangeAspect="1"/>
          </p:cNvPicPr>
          <p:nvPr/>
        </p:nvPicPr>
        <p:blipFill>
          <a:blip r:embed="rId2"/>
          <a:stretch>
            <a:fillRect/>
          </a:stretch>
        </p:blipFill>
        <p:spPr>
          <a:xfrm>
            <a:off x="5178531" y="2247091"/>
            <a:ext cx="3356649" cy="2360570"/>
          </a:xfrm>
          <a:prstGeom prst="rect">
            <a:avLst/>
          </a:prstGeom>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US" sz="4700"/>
              <a:t>Eritrean Civil Wars</a:t>
            </a:r>
          </a:p>
        </p:txBody>
      </p:sp>
      <p:sp>
        <p:nvSpPr>
          <p:cNvPr id="2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r>
              <a:rPr lang="en-US" sz="1900" dirty="0"/>
              <a:t>February 1972 to October 13, 1974</a:t>
            </a:r>
          </a:p>
          <a:p>
            <a:pPr marL="0" indent="0">
              <a:buNone/>
            </a:pPr>
            <a:endParaRPr lang="en-US" sz="1900" dirty="0"/>
          </a:p>
          <a:p>
            <a:pPr marL="0" indent="0">
              <a:buNone/>
            </a:pPr>
            <a:r>
              <a:rPr lang="en-US" sz="1900" dirty="0"/>
              <a:t>The two liberation movements fighting for Eritrean Independence, the ELN and the EPLF break out into civil war in the 1970s and 1980s over ideological and political differences. The EPLF eventually wins in 1980 totally defeating and dissolving the ELN.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4346" y="638089"/>
            <a:ext cx="3614166" cy="1476801"/>
          </a:xfrm>
        </p:spPr>
        <p:txBody>
          <a:bodyPr anchor="b">
            <a:normAutofit/>
          </a:bodyPr>
          <a:lstStyle/>
          <a:p>
            <a:pPr>
              <a:lnSpc>
                <a:spcPct val="90000"/>
              </a:lnSpc>
            </a:pPr>
            <a:r>
              <a:rPr lang="en-US" sz="4700"/>
              <a:t>The Ogaden Famine</a:t>
            </a:r>
          </a:p>
        </p:txBody>
      </p:sp>
      <p:pic>
        <p:nvPicPr>
          <p:cNvPr id="4" name="Picture 3" descr="1a3d0d714fc45777a82c311f500c1e32">
            <a:extLst>
              <a:ext uri="{FF2B5EF4-FFF2-40B4-BE49-F238E27FC236}">
                <a16:creationId xmlns:a16="http://schemas.microsoft.com/office/drawing/2014/main" id="{693A2728-72A4-234C-9847-3AB077C2CBCC}"/>
              </a:ext>
            </a:extLst>
          </p:cNvPr>
          <p:cNvPicPr>
            <a:picLocks noChangeAspect="1"/>
          </p:cNvPicPr>
          <p:nvPr/>
        </p:nvPicPr>
        <p:blipFill>
          <a:blip r:embed="rId2"/>
          <a:stretch>
            <a:fillRect/>
          </a:stretch>
        </p:blipFill>
        <p:spPr>
          <a:xfrm>
            <a:off x="473202" y="1678718"/>
            <a:ext cx="4094226" cy="3500564"/>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4346" y="2664886"/>
            <a:ext cx="3614166" cy="3550789"/>
          </a:xfrm>
        </p:spPr>
        <p:txBody>
          <a:bodyPr anchor="t">
            <a:normAutofit/>
          </a:bodyPr>
          <a:lstStyle/>
          <a:p>
            <a:pPr marL="0" indent="0">
              <a:lnSpc>
                <a:spcPct val="90000"/>
              </a:lnSpc>
              <a:buNone/>
            </a:pPr>
            <a:r>
              <a:rPr lang="en-US" sz="1900"/>
              <a:t>1974 to 1975</a:t>
            </a:r>
          </a:p>
          <a:p>
            <a:pPr marL="0" indent="0">
              <a:lnSpc>
                <a:spcPct val="90000"/>
              </a:lnSpc>
              <a:buNone/>
            </a:pPr>
            <a:endParaRPr lang="en-US" sz="1900"/>
          </a:p>
          <a:p>
            <a:pPr marL="0" indent="0">
              <a:lnSpc>
                <a:spcPct val="90000"/>
              </a:lnSpc>
              <a:buNone/>
            </a:pPr>
            <a:r>
              <a:rPr lang="en-US" sz="1900"/>
              <a:t>In 1974, Ogaden was struck by famine following a severe drought. The loss of pastures to immigrant farmers, restrictions on movement, and continued armed clashes all contributed to the famine.</a:t>
            </a:r>
            <a:br>
              <a:rPr lang="en-US" sz="1900"/>
            </a:br>
            <a:br>
              <a:rPr lang="en-US" sz="1900"/>
            </a:br>
            <a:r>
              <a:rPr lang="en-US" sz="1900"/>
              <a:t>An estimated 55,000 people in this region died from famine.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502920"/>
            <a:ext cx="2564892" cy="1463040"/>
          </a:xfrm>
        </p:spPr>
        <p:txBody>
          <a:bodyPr anchor="ctr">
            <a:normAutofit/>
          </a:bodyPr>
          <a:lstStyle/>
          <a:p>
            <a:r>
              <a:rPr lang="en-US" sz="4200"/>
              <a:t>"Bloody Saturday"</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1" y="502920"/>
            <a:ext cx="5170932" cy="1463040"/>
          </a:xfrm>
        </p:spPr>
        <p:txBody>
          <a:bodyPr anchor="ctr">
            <a:normAutofit/>
          </a:bodyPr>
          <a:lstStyle/>
          <a:p>
            <a:pPr marL="0" indent="0">
              <a:lnSpc>
                <a:spcPct val="90000"/>
              </a:lnSpc>
              <a:buNone/>
            </a:pPr>
            <a:r>
              <a:rPr dirty="0"/>
              <a:t>Nov</a:t>
            </a:r>
            <a:r>
              <a:rPr lang="en-US" dirty="0"/>
              <a:t>ember</a:t>
            </a:r>
            <a:r>
              <a:rPr dirty="0"/>
              <a:t> 23, 1974</a:t>
            </a:r>
            <a:endParaRPr lang="en-US" dirty="0"/>
          </a:p>
          <a:p>
            <a:pPr marL="0" indent="0">
              <a:lnSpc>
                <a:spcPct val="90000"/>
              </a:lnSpc>
              <a:buNone/>
            </a:pPr>
            <a:endParaRPr lang="en-US" dirty="0"/>
          </a:p>
          <a:p>
            <a:pPr marL="0" indent="0">
              <a:lnSpc>
                <a:spcPct val="90000"/>
              </a:lnSpc>
              <a:buNone/>
            </a:pPr>
            <a:r>
              <a:rPr dirty="0"/>
              <a:t>In a bloody coup, Mengistu and the </a:t>
            </a:r>
            <a:r>
              <a:rPr lang="en-US" dirty="0" err="1"/>
              <a:t>Derg</a:t>
            </a:r>
            <a:r>
              <a:rPr dirty="0"/>
              <a:t> party overthrew then Emperor Haile Selassie. An estimated 60 officials who had served under Selassie were executed. </a:t>
            </a:r>
            <a:endParaRPr lang="en-US" dirty="0"/>
          </a:p>
        </p:txBody>
      </p:sp>
      <p:pic>
        <p:nvPicPr>
          <p:cNvPr id="4" name="Picture 3" descr="4cd8f9596e627c256f49a76e47dc8aca">
            <a:extLst>
              <a:ext uri="{FF2B5EF4-FFF2-40B4-BE49-F238E27FC236}">
                <a16:creationId xmlns:a16="http://schemas.microsoft.com/office/drawing/2014/main" id="{2073A964-5768-8449-A73A-7E1D68C85C31}"/>
              </a:ext>
            </a:extLst>
          </p:cNvPr>
          <p:cNvPicPr>
            <a:picLocks noChangeAspect="1"/>
          </p:cNvPicPr>
          <p:nvPr/>
        </p:nvPicPr>
        <p:blipFill>
          <a:blip r:embed="rId2"/>
          <a:stretch>
            <a:fillRect/>
          </a:stretch>
        </p:blipFill>
        <p:spPr>
          <a:xfrm>
            <a:off x="473202" y="2452917"/>
            <a:ext cx="8188452" cy="36353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Death of Haile Selassie</a:t>
            </a:r>
          </a:p>
        </p:txBody>
      </p:sp>
      <p:pic>
        <p:nvPicPr>
          <p:cNvPr id="4" name="Picture 3" descr="4aee867001081e3098fde32e00103b2c">
            <a:extLst>
              <a:ext uri="{FF2B5EF4-FFF2-40B4-BE49-F238E27FC236}">
                <a16:creationId xmlns:a16="http://schemas.microsoft.com/office/drawing/2014/main" id="{8EC28841-E89B-874F-A6A9-EFD1EA8201B8}"/>
              </a:ext>
            </a:extLst>
          </p:cNvPr>
          <p:cNvPicPr>
            <a:picLocks noChangeAspect="1"/>
          </p:cNvPicPr>
          <p:nvPr/>
        </p:nvPicPr>
        <p:blipFill rotWithShape="1">
          <a:blip r:embed="rId2"/>
          <a:srcRect t="20235" b="794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500" dirty="0"/>
              <a:t>August 27, 1975</a:t>
            </a:r>
          </a:p>
          <a:p>
            <a:pPr marL="0" indent="0">
              <a:lnSpc>
                <a:spcPct val="90000"/>
              </a:lnSpc>
              <a:buNone/>
            </a:pPr>
            <a:endParaRPr lang="en-US" sz="1500" dirty="0"/>
          </a:p>
          <a:p>
            <a:pPr marL="0" indent="0">
              <a:lnSpc>
                <a:spcPct val="90000"/>
              </a:lnSpc>
              <a:buNone/>
            </a:pPr>
            <a:r>
              <a:rPr lang="en-US" sz="1500" dirty="0"/>
              <a:t>After the </a:t>
            </a:r>
            <a:r>
              <a:rPr lang="en-US" sz="1500" dirty="0" err="1"/>
              <a:t>Derg</a:t>
            </a:r>
            <a:r>
              <a:rPr lang="en-US" sz="1500" dirty="0"/>
              <a:t> seized power in 1975 and imprisoned the 82-year-old king, the state media claimed that Selassie died of complications from a prostate operation. However, several internal </a:t>
            </a:r>
            <a:r>
              <a:rPr lang="en-US" sz="1500" dirty="0" err="1"/>
              <a:t>Derg</a:t>
            </a:r>
            <a:r>
              <a:rPr lang="en-US" sz="1500" dirty="0"/>
              <a:t> documents and eyewitnesses in the 1994 trial claim that Selassie was strangled by </a:t>
            </a:r>
            <a:r>
              <a:rPr lang="en-US" sz="1500" dirty="0" err="1"/>
              <a:t>Derg</a:t>
            </a:r>
            <a:r>
              <a:rPr lang="en-US" sz="1500" dirty="0"/>
              <a:t> officers and his remains buried under a latrine. </a:t>
            </a:r>
            <a:br>
              <a:rPr lang="en-US" sz="1500" dirty="0"/>
            </a:br>
            <a:br>
              <a:rPr lang="en-US" sz="1500" dirty="0"/>
            </a:br>
            <a:r>
              <a:rPr lang="en-US" sz="1500" dirty="0"/>
              <a:t>His remains were eventually found and reburied by the Ethiopian Church. Some of his followers in the Rastafari movement still debate whether he actually died in 1975.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202" y="457200"/>
            <a:ext cx="3257550" cy="1929384"/>
          </a:xfrm>
        </p:spPr>
        <p:txBody>
          <a:bodyPr anchor="ctr">
            <a:normAutofit/>
          </a:bodyPr>
          <a:lstStyle/>
          <a:p>
            <a:r>
              <a:rPr lang="en-US" sz="3900"/>
              <a:t>Eritrean War of Independence</a:t>
            </a:r>
          </a:p>
        </p:txBody>
      </p:sp>
      <p:sp>
        <p:nvSpPr>
          <p:cNvPr id="27"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92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155947" y="457200"/>
            <a:ext cx="4505706" cy="1929384"/>
          </a:xfrm>
        </p:spPr>
        <p:txBody>
          <a:bodyPr anchor="ctr">
            <a:normAutofit/>
          </a:bodyPr>
          <a:lstStyle/>
          <a:p>
            <a:pPr marL="0" indent="0">
              <a:lnSpc>
                <a:spcPct val="90000"/>
              </a:lnSpc>
              <a:buNone/>
            </a:pPr>
            <a:r>
              <a:rPr lang="en-US" sz="1100" dirty="0"/>
              <a:t>September 1, 1961 to May 28, 1991</a:t>
            </a:r>
          </a:p>
          <a:p>
            <a:pPr marL="0" indent="0">
              <a:lnSpc>
                <a:spcPct val="90000"/>
              </a:lnSpc>
              <a:buNone/>
            </a:pPr>
            <a:endParaRPr lang="en-US" sz="1100" dirty="0"/>
          </a:p>
          <a:p>
            <a:pPr marL="0" indent="0">
              <a:lnSpc>
                <a:spcPct val="90000"/>
              </a:lnSpc>
              <a:buNone/>
            </a:pPr>
            <a:r>
              <a:rPr lang="en-US" sz="1100" dirty="0"/>
              <a:t>After being annexed by Ethiopia, several Eritrean dissidents formed the Eritrean Liberation Front to fight for their independence. During a brutal 30-year war, hundreds of thousands of people were killed, starved, displaced, and maimed.</a:t>
            </a:r>
            <a:br>
              <a:rPr lang="en-US" sz="1100" dirty="0"/>
            </a:br>
            <a:br>
              <a:rPr lang="en-US" sz="1100" dirty="0"/>
            </a:br>
            <a:r>
              <a:rPr lang="en-US" sz="1100" dirty="0"/>
              <a:t>Eritrea formally gained its independence in 1991. The Eritrean Liberation Front eventually lost power after it was defeated in a long civil war with the Eritrean People's Liberation Front, lead by Isaias Afewerki.</a:t>
            </a:r>
          </a:p>
        </p:txBody>
      </p:sp>
      <p:pic>
        <p:nvPicPr>
          <p:cNvPr id="4" name="Picture 3" descr="ba59162fd9a605624bb02abc2ed1cc5d">
            <a:extLst>
              <a:ext uri="{FF2B5EF4-FFF2-40B4-BE49-F238E27FC236}">
                <a16:creationId xmlns:a16="http://schemas.microsoft.com/office/drawing/2014/main" id="{D6E23937-62AC-8D4D-BCAC-93C9C0E1C855}"/>
              </a:ext>
            </a:extLst>
          </p:cNvPr>
          <p:cNvPicPr>
            <a:picLocks noChangeAspect="1"/>
          </p:cNvPicPr>
          <p:nvPr/>
        </p:nvPicPr>
        <p:blipFill>
          <a:blip r:embed="rId2"/>
          <a:stretch>
            <a:fillRect/>
          </a:stretch>
        </p:blipFill>
        <p:spPr>
          <a:xfrm>
            <a:off x="349758" y="2727488"/>
            <a:ext cx="4101084" cy="3362888"/>
          </a:xfrm>
          <a:prstGeom prst="rect">
            <a:avLst/>
          </a:prstGeom>
        </p:spPr>
      </p:pic>
      <p:pic>
        <p:nvPicPr>
          <p:cNvPr id="5" name="Picture 4" descr="a7af47db75c3ecf641189479393bf506">
            <a:extLst>
              <a:ext uri="{FF2B5EF4-FFF2-40B4-BE49-F238E27FC236}">
                <a16:creationId xmlns:a16="http://schemas.microsoft.com/office/drawing/2014/main" id="{EB8C4D60-4FEC-F742-B197-F9E218325531}"/>
              </a:ext>
            </a:extLst>
          </p:cNvPr>
          <p:cNvPicPr>
            <a:picLocks noChangeAspect="1"/>
          </p:cNvPicPr>
          <p:nvPr/>
        </p:nvPicPr>
        <p:blipFill>
          <a:blip r:embed="rId3"/>
          <a:stretch>
            <a:fillRect/>
          </a:stretch>
        </p:blipFill>
        <p:spPr>
          <a:xfrm>
            <a:off x="4690872" y="2983805"/>
            <a:ext cx="4101084" cy="28502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700"/>
              <a:t>180 People Executed</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buNone/>
            </a:pPr>
            <a:r>
              <a:rPr lang="en-US" sz="1900" dirty="0"/>
              <a:t>June 1976</a:t>
            </a:r>
          </a:p>
          <a:p>
            <a:pPr marL="0" indent="0">
              <a:buNone/>
            </a:pPr>
            <a:endParaRPr lang="en-US" sz="1900" dirty="0"/>
          </a:p>
          <a:p>
            <a:pPr marL="0" indent="0">
              <a:buNone/>
            </a:pPr>
            <a:r>
              <a:rPr lang="en-US" sz="1900" dirty="0"/>
              <a:t>Following a battle between the </a:t>
            </a:r>
            <a:r>
              <a:rPr lang="en-US" sz="1900" dirty="0" err="1"/>
              <a:t>Derg</a:t>
            </a:r>
            <a:r>
              <a:rPr lang="en-US" sz="1900" dirty="0"/>
              <a:t> and TPLF, the </a:t>
            </a:r>
            <a:r>
              <a:rPr lang="en-US" sz="1900" dirty="0" err="1"/>
              <a:t>Derg</a:t>
            </a:r>
            <a:r>
              <a:rPr lang="en-US" sz="1900" dirty="0"/>
              <a:t> rounded up 180 civilians in the market square and executed them using machine guns.</a:t>
            </a:r>
          </a:p>
        </p:txBody>
      </p:sp>
      <p:pic>
        <p:nvPicPr>
          <p:cNvPr id="4" name="Picture 3" descr="1358357ba8c860190aacfdf692390ed4">
            <a:extLst>
              <a:ext uri="{FF2B5EF4-FFF2-40B4-BE49-F238E27FC236}">
                <a16:creationId xmlns:a16="http://schemas.microsoft.com/office/drawing/2014/main" id="{6A13CE16-A9A2-F44C-AEAE-CB39E3EF1045}"/>
              </a:ext>
            </a:extLst>
          </p:cNvPr>
          <p:cNvPicPr>
            <a:picLocks noChangeAspect="1"/>
          </p:cNvPicPr>
          <p:nvPr/>
        </p:nvPicPr>
        <p:blipFill>
          <a:blip r:embed="rId2"/>
          <a:stretch>
            <a:fillRect/>
          </a:stretch>
        </p:blipFill>
        <p:spPr>
          <a:xfrm>
            <a:off x="4574286" y="1375388"/>
            <a:ext cx="4094226" cy="41072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6495"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5" y="609600"/>
            <a:ext cx="3588597" cy="1330840"/>
          </a:xfrm>
        </p:spPr>
        <p:txBody>
          <a:bodyPr>
            <a:normAutofit/>
          </a:bodyPr>
          <a:lstStyle/>
          <a:p>
            <a:r>
              <a:rPr lang="en-US"/>
              <a:t>21 EPRP Members Executed</a:t>
            </a:r>
          </a:p>
        </p:txBody>
      </p:sp>
      <p:sp>
        <p:nvSpPr>
          <p:cNvPr id="3" name="Content Placeholder 2"/>
          <p:cNvSpPr>
            <a:spLocks noGrp="1"/>
          </p:cNvSpPr>
          <p:nvPr>
            <p:ph idx="1"/>
          </p:nvPr>
        </p:nvSpPr>
        <p:spPr>
          <a:xfrm>
            <a:off x="852775" y="2194102"/>
            <a:ext cx="3328527" cy="3908585"/>
          </a:xfrm>
        </p:spPr>
        <p:txBody>
          <a:bodyPr>
            <a:normAutofit/>
          </a:bodyPr>
          <a:lstStyle/>
          <a:p>
            <a:pPr marL="0" indent="0">
              <a:buNone/>
            </a:pPr>
            <a:r>
              <a:rPr lang="en-US" sz="1700"/>
              <a:t>October 21, 1976</a:t>
            </a:r>
          </a:p>
          <a:p>
            <a:pPr marL="0" indent="0">
              <a:buNone/>
            </a:pPr>
            <a:endParaRPr lang="en-US" sz="1700"/>
          </a:p>
          <a:p>
            <a:pPr marL="0" indent="0">
              <a:buNone/>
            </a:pPr>
            <a:r>
              <a:rPr lang="en-US" sz="1700"/>
              <a:t>Beginning in September 1976, people suspected of being members of EPRP were killed, but exact numbers weren't reported until October.</a:t>
            </a:r>
          </a:p>
        </p:txBody>
      </p:sp>
      <p:pic>
        <p:nvPicPr>
          <p:cNvPr id="4" name="Picture 3" descr="e61dc804fc066f8614bcca176cc0213a">
            <a:extLst>
              <a:ext uri="{FF2B5EF4-FFF2-40B4-BE49-F238E27FC236}">
                <a16:creationId xmlns:a16="http://schemas.microsoft.com/office/drawing/2014/main" id="{079B5891-AD01-F141-AF35-054A2795D8D6}"/>
              </a:ext>
            </a:extLst>
          </p:cNvPr>
          <p:cNvPicPr>
            <a:picLocks noChangeAspect="1"/>
          </p:cNvPicPr>
          <p:nvPr/>
        </p:nvPicPr>
        <p:blipFill>
          <a:blip r:embed="rId2"/>
          <a:stretch>
            <a:fillRect/>
          </a:stretch>
        </p:blipFill>
        <p:spPr>
          <a:xfrm>
            <a:off x="5160457" y="2041020"/>
            <a:ext cx="3553238" cy="27981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7e6f08aaea14176d671701e144f15b4">
            <a:extLst>
              <a:ext uri="{FF2B5EF4-FFF2-40B4-BE49-F238E27FC236}">
                <a16:creationId xmlns:a16="http://schemas.microsoft.com/office/drawing/2014/main" id="{24475EC6-1907-8E43-8758-26FB8178EADC}"/>
              </a:ext>
            </a:extLst>
          </p:cNvPr>
          <p:cNvPicPr>
            <a:picLocks noChangeAspect="1"/>
          </p:cNvPicPr>
          <p:nvPr/>
        </p:nvPicPr>
        <p:blipFill rotWithShape="1">
          <a:blip r:embed="rId2"/>
          <a:srcRect r="16721" b="-2"/>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a:normAutofit/>
          </a:bodyPr>
          <a:lstStyle/>
          <a:p>
            <a:r>
              <a:rPr lang="en-US" sz="3500"/>
              <a:t>EPRP General Teferi Bante Killed</a:t>
            </a:r>
          </a:p>
        </p:txBody>
      </p:sp>
      <p:sp>
        <p:nvSpPr>
          <p:cNvPr id="3" name="Content Placeholder 2"/>
          <p:cNvSpPr>
            <a:spLocks noGrp="1"/>
          </p:cNvSpPr>
          <p:nvPr>
            <p:ph idx="1"/>
          </p:nvPr>
        </p:nvSpPr>
        <p:spPr>
          <a:xfrm>
            <a:off x="628650" y="2434201"/>
            <a:ext cx="2866641" cy="3742762"/>
          </a:xfrm>
        </p:spPr>
        <p:txBody>
          <a:bodyPr>
            <a:normAutofit/>
          </a:bodyPr>
          <a:lstStyle/>
          <a:p>
            <a:pPr marL="0" indent="0">
              <a:buNone/>
            </a:pPr>
            <a:r>
              <a:rPr lang="en-US" sz="1700" dirty="0"/>
              <a:t>February 1977</a:t>
            </a:r>
          </a:p>
          <a:p>
            <a:pPr marL="0" indent="0">
              <a:buNone/>
            </a:pPr>
            <a:endParaRPr lang="en-US" sz="1700" dirty="0"/>
          </a:p>
          <a:p>
            <a:pPr marL="0" indent="0">
              <a:buNone/>
            </a:pPr>
            <a:r>
              <a:rPr lang="en-US" sz="1700" dirty="0"/>
              <a:t>The murder of General </a:t>
            </a:r>
            <a:r>
              <a:rPr lang="en-US" sz="1700" dirty="0" err="1"/>
              <a:t>Teferi</a:t>
            </a:r>
            <a:r>
              <a:rPr lang="en-US" sz="1700" dirty="0"/>
              <a:t> </a:t>
            </a:r>
            <a:r>
              <a:rPr lang="en-US" sz="1700" dirty="0" err="1"/>
              <a:t>Bante</a:t>
            </a:r>
            <a:r>
              <a:rPr lang="en-US" sz="1700" dirty="0"/>
              <a:t> by Mengistu was said to be the official start of the Red Terror in Ethiopia.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r>
              <a:rPr lang="en-US" sz="4300"/>
              <a:t>The Ten Stages of Genocide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lnSpc>
                <a:spcPct val="90000"/>
              </a:lnSpc>
              <a:buNone/>
            </a:pPr>
            <a:r>
              <a:rPr lang="en-US" sz="1500"/>
              <a:t>November 2020</a:t>
            </a:r>
          </a:p>
          <a:p>
            <a:pPr marL="0" indent="0">
              <a:lnSpc>
                <a:spcPct val="90000"/>
              </a:lnSpc>
              <a:buNone/>
            </a:pPr>
            <a:endParaRPr lang="en-US" sz="1500"/>
          </a:p>
          <a:p>
            <a:pPr marL="0" indent="0">
              <a:lnSpc>
                <a:spcPct val="90000"/>
              </a:lnSpc>
              <a:buNone/>
            </a:pPr>
            <a:r>
              <a:rPr lang="en-US" sz="1500"/>
              <a:t>The Ten Stages of Genocide were developed by Dr. Gregory Stanton, Founder of Genocide Watch. </a:t>
            </a:r>
            <a:br>
              <a:rPr lang="en-US" sz="1500"/>
            </a:br>
            <a:br>
              <a:rPr lang="en-US" sz="1500"/>
            </a:br>
            <a:r>
              <a:rPr lang="en-US" sz="1500"/>
              <a:t>Genocide is a process that develops in ten stages that are predictable but not inexorable. At each stage, preventive measures can stop it. The process is not linear. Stages may occur simultaneously.</a:t>
            </a:r>
            <a:br>
              <a:rPr lang="en-US" sz="1500"/>
            </a:br>
            <a:br>
              <a:rPr lang="en-US" sz="1500"/>
            </a:br>
            <a:r>
              <a:rPr lang="en-US" sz="1500"/>
              <a:t>With the continual mass killings of Amharas, Tigrayans, Oromos, and Gedeo peoples, Ethiopia is in Stage 9: Extermination.</a:t>
            </a:r>
          </a:p>
        </p:txBody>
      </p:sp>
      <p:pic>
        <p:nvPicPr>
          <p:cNvPr id="4" name="Picture 3" descr="043e6a38a527e3991eec86eaf25efde1">
            <a:extLst>
              <a:ext uri="{FF2B5EF4-FFF2-40B4-BE49-F238E27FC236}">
                <a16:creationId xmlns:a16="http://schemas.microsoft.com/office/drawing/2014/main" id="{DCD54834-0329-C849-9FB5-8D8F119C0705}"/>
              </a:ext>
            </a:extLst>
          </p:cNvPr>
          <p:cNvPicPr>
            <a:picLocks noChangeAspect="1"/>
          </p:cNvPicPr>
          <p:nvPr/>
        </p:nvPicPr>
        <p:blipFill>
          <a:blip r:embed="rId2"/>
          <a:stretch>
            <a:fillRect/>
          </a:stretch>
        </p:blipFill>
        <p:spPr>
          <a:xfrm>
            <a:off x="4574286" y="2059709"/>
            <a:ext cx="4094226" cy="2738582"/>
          </a:xfrm>
          <a:prstGeom prst="rect">
            <a:avLst/>
          </a:prstGeom>
        </p:spPr>
      </p:pic>
    </p:spTree>
    <p:extLst>
      <p:ext uri="{BB962C8B-B14F-4D97-AF65-F5344CB8AC3E}">
        <p14:creationId xmlns:p14="http://schemas.microsoft.com/office/powerpoint/2010/main" val="159443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Mengistu Takes Power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800" dirty="0"/>
              <a:t>February 3, 1977</a:t>
            </a:r>
          </a:p>
          <a:p>
            <a:pPr marL="0" indent="0">
              <a:buNone/>
            </a:pPr>
            <a:endParaRPr lang="en-US" sz="1800" dirty="0"/>
          </a:p>
          <a:p>
            <a:pPr marL="0" indent="0">
              <a:buNone/>
            </a:pPr>
            <a:r>
              <a:rPr lang="en-US" sz="1800" dirty="0"/>
              <a:t>Despite participating in the bloody coup in 1974, it wasn't until 1977 that Mengistu took power. </a:t>
            </a:r>
            <a:br>
              <a:rPr lang="en-US" sz="1800" dirty="0"/>
            </a:br>
            <a:br>
              <a:rPr lang="en-US" sz="1800" dirty="0"/>
            </a:br>
            <a:r>
              <a:rPr lang="en-US" sz="1800" dirty="0"/>
              <a:t>Mengistu killed all potential opposition in the regime until he was the uncontested leader of the country and the </a:t>
            </a:r>
            <a:r>
              <a:rPr lang="en-US" sz="1800" dirty="0" err="1"/>
              <a:t>Derg</a:t>
            </a:r>
            <a:r>
              <a:rPr lang="en-US" sz="1800" dirty="0"/>
              <a:t>.</a:t>
            </a:r>
          </a:p>
        </p:txBody>
      </p:sp>
      <p:pic>
        <p:nvPicPr>
          <p:cNvPr id="4" name="Picture 3" descr="95569e379d138f944fcb90d8ba6573b6">
            <a:extLst>
              <a:ext uri="{FF2B5EF4-FFF2-40B4-BE49-F238E27FC236}">
                <a16:creationId xmlns:a16="http://schemas.microsoft.com/office/drawing/2014/main" id="{4F4E06AE-3BCE-854A-A738-1F2D33EB2194}"/>
              </a:ext>
            </a:extLst>
          </p:cNvPr>
          <p:cNvPicPr>
            <a:picLocks noChangeAspect="1"/>
          </p:cNvPicPr>
          <p:nvPr/>
        </p:nvPicPr>
        <p:blipFill rotWithShape="1">
          <a:blip r:embed="rId2"/>
          <a:srcRect r="2" b="6286"/>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3600"/>
              <a:t>44 EPRP Members Executed</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buNone/>
            </a:pPr>
            <a:r>
              <a:rPr lang="en-US" sz="1900" dirty="0"/>
              <a:t>February 26, 1977</a:t>
            </a:r>
          </a:p>
          <a:p>
            <a:pPr marL="0" indent="0">
              <a:buNone/>
            </a:pPr>
            <a:endParaRPr lang="en-US" sz="1900" dirty="0"/>
          </a:p>
          <a:p>
            <a:pPr marL="0" indent="0">
              <a:buNone/>
            </a:pPr>
            <a:r>
              <a:rPr lang="en-US" sz="1900" dirty="0"/>
              <a:t>44 EPRP prisoners were taken to a place outside of the capital and executed.</a:t>
            </a:r>
          </a:p>
        </p:txBody>
      </p:sp>
      <p:pic>
        <p:nvPicPr>
          <p:cNvPr id="4" name="Picture 3" descr="767400eb1d94abc3c3fc331bc81f57db">
            <a:extLst>
              <a:ext uri="{FF2B5EF4-FFF2-40B4-BE49-F238E27FC236}">
                <a16:creationId xmlns:a16="http://schemas.microsoft.com/office/drawing/2014/main" id="{4CB1035F-8CEE-3C42-A307-F68D7D727DB9}"/>
              </a:ext>
            </a:extLst>
          </p:cNvPr>
          <p:cNvPicPr>
            <a:picLocks noChangeAspect="1"/>
          </p:cNvPicPr>
          <p:nvPr/>
        </p:nvPicPr>
        <p:blipFill>
          <a:blip r:embed="rId2"/>
          <a:stretch>
            <a:fillRect/>
          </a:stretch>
        </p:blipFill>
        <p:spPr>
          <a:xfrm>
            <a:off x="3490722" y="1749466"/>
            <a:ext cx="5177790" cy="33590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Protestors Shot and Killed</a:t>
            </a:r>
          </a:p>
        </p:txBody>
      </p:sp>
      <p:pic>
        <p:nvPicPr>
          <p:cNvPr id="4" name="Picture 3" descr="504aae9a728a6880b8db0d449f076e63">
            <a:extLst>
              <a:ext uri="{FF2B5EF4-FFF2-40B4-BE49-F238E27FC236}">
                <a16:creationId xmlns:a16="http://schemas.microsoft.com/office/drawing/2014/main" id="{A6A32CA4-0266-4E41-92E3-A6455891EB0D}"/>
              </a:ext>
            </a:extLst>
          </p:cNvPr>
          <p:cNvPicPr>
            <a:picLocks noChangeAspect="1"/>
          </p:cNvPicPr>
          <p:nvPr/>
        </p:nvPicPr>
        <p:blipFill rotWithShape="1">
          <a:blip r:embed="rId2"/>
          <a:srcRect t="24489" b="137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dirty="0"/>
              <a:t>Mar</a:t>
            </a:r>
            <a:r>
              <a:rPr lang="en-US" dirty="0"/>
              <a:t>ch</a:t>
            </a:r>
            <a:r>
              <a:rPr dirty="0"/>
              <a:t> 2, 1977</a:t>
            </a:r>
          </a:p>
          <a:p>
            <a:pPr marL="0" indent="0">
              <a:buNone/>
            </a:pPr>
            <a:endParaRPr lang="en-US" dirty="0"/>
          </a:p>
          <a:p>
            <a:pPr marL="0" indent="0">
              <a:buNone/>
            </a:pPr>
            <a:r>
              <a:rPr dirty="0"/>
              <a:t>Several civilian protestors were killed for distributing EPRP propaganda during a pro-government demonstration.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080"/>
            <a:ext cx="3614166" cy="1481328"/>
          </a:xfrm>
        </p:spPr>
        <p:txBody>
          <a:bodyPr anchor="b">
            <a:normAutofit/>
          </a:bodyPr>
          <a:lstStyle/>
          <a:p>
            <a:pPr>
              <a:lnSpc>
                <a:spcPct val="90000"/>
              </a:lnSpc>
            </a:pPr>
            <a:r>
              <a:rPr lang="en-US" sz="4000"/>
              <a:t>Over 1,000 People Detained</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660904"/>
            <a:ext cx="3614166" cy="3547872"/>
          </a:xfrm>
        </p:spPr>
        <p:txBody>
          <a:bodyPr anchor="t">
            <a:normAutofit/>
          </a:bodyPr>
          <a:lstStyle/>
          <a:p>
            <a:pPr marL="0" indent="0">
              <a:buNone/>
            </a:pPr>
            <a:r>
              <a:rPr lang="en-US" sz="1900" dirty="0"/>
              <a:t>March 23-26 1977</a:t>
            </a:r>
          </a:p>
          <a:p>
            <a:pPr marL="0" indent="0">
              <a:buNone/>
            </a:pPr>
            <a:endParaRPr lang="en-US" sz="1900" dirty="0"/>
          </a:p>
          <a:p>
            <a:pPr marL="0" indent="0">
              <a:buNone/>
            </a:pPr>
            <a:r>
              <a:rPr lang="en-US" sz="1900" dirty="0"/>
              <a:t>Mengistu and the </a:t>
            </a:r>
            <a:r>
              <a:rPr lang="en-US" sz="1900" dirty="0" err="1"/>
              <a:t>Derg</a:t>
            </a:r>
            <a:r>
              <a:rPr lang="en-US" sz="1900" dirty="0"/>
              <a:t> conducted sweeps of every household in Addis Ababa, detaining over 1,000 civilians with alleged ties to the EPRP.</a:t>
            </a:r>
          </a:p>
        </p:txBody>
      </p:sp>
      <p:pic>
        <p:nvPicPr>
          <p:cNvPr id="4" name="Picture 3" descr="57fdf794c569e655cd5fa8aab5417314">
            <a:extLst>
              <a:ext uri="{FF2B5EF4-FFF2-40B4-BE49-F238E27FC236}">
                <a16:creationId xmlns:a16="http://schemas.microsoft.com/office/drawing/2014/main" id="{93F1C128-041F-1445-9361-FD317A0DCBF3}"/>
              </a:ext>
            </a:extLst>
          </p:cNvPr>
          <p:cNvPicPr>
            <a:picLocks noChangeAspect="1"/>
          </p:cNvPicPr>
          <p:nvPr/>
        </p:nvPicPr>
        <p:blipFill>
          <a:blip r:embed="rId2"/>
          <a:stretch>
            <a:fillRect/>
          </a:stretch>
        </p:blipFill>
        <p:spPr>
          <a:xfrm>
            <a:off x="4574286" y="924886"/>
            <a:ext cx="4094226" cy="50082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93c9803b244c6e50c70dc5b037461e7">
            <a:extLst>
              <a:ext uri="{FF2B5EF4-FFF2-40B4-BE49-F238E27FC236}">
                <a16:creationId xmlns:a16="http://schemas.microsoft.com/office/drawing/2014/main" id="{4E2D7E4F-1703-E143-BC72-00754967F8EF}"/>
              </a:ext>
            </a:extLst>
          </p:cNvPr>
          <p:cNvPicPr>
            <a:picLocks noChangeAspect="1"/>
          </p:cNvPicPr>
          <p:nvPr/>
        </p:nvPicPr>
        <p:blipFill rotWithShape="1">
          <a:blip r:embed="rId2"/>
          <a:srcRect r="9666" b="-1"/>
          <a:stretch/>
        </p:blipFill>
        <p:spPr>
          <a:xfrm>
            <a:off x="20" y="10"/>
            <a:ext cx="9143979"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nSpc>
                <a:spcPct val="90000"/>
              </a:lnSpc>
            </a:pPr>
            <a:r>
              <a:rPr lang="en-US" sz="2900"/>
              <a:t>"May Day" Massacres (The Red Terror First Wave)</a:t>
            </a:r>
          </a:p>
        </p:txBody>
      </p:sp>
      <p:cxnSp>
        <p:nvCxnSpPr>
          <p:cNvPr id="14"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buNone/>
            </a:pPr>
            <a:r>
              <a:rPr lang="en-US" dirty="0"/>
              <a:t>April 29-June 1977</a:t>
            </a:r>
          </a:p>
          <a:p>
            <a:pPr marL="0" indent="0">
              <a:buNone/>
            </a:pPr>
            <a:endParaRPr lang="en-US" dirty="0"/>
          </a:p>
          <a:p>
            <a:pPr marL="0" indent="0">
              <a:buNone/>
            </a:pPr>
            <a:r>
              <a:rPr lang="en-US" dirty="0"/>
              <a:t>Beginning April 29, 1977, a series of violent attacks and mass murders started in Ethiopia. This period of intense violence is now known as "May Day." It is estimated that at least 1,000 civilians were killed in the first few days.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Over 1,700 People Executed</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May 1-May 15, 1977</a:t>
            </a:r>
          </a:p>
          <a:p>
            <a:pPr marL="0" indent="0">
              <a:buNone/>
            </a:pPr>
            <a:endParaRPr lang="en-US" sz="1700"/>
          </a:p>
          <a:p>
            <a:pPr marL="0" indent="0">
              <a:buNone/>
            </a:pPr>
            <a:r>
              <a:rPr lang="en-US" sz="1700"/>
              <a:t>1,713 people were executed in the country towns of Gonder, Harerghe, Sidamo, and Bale during the first wave of the Red Terror.</a:t>
            </a:r>
          </a:p>
        </p:txBody>
      </p:sp>
      <p:sp>
        <p:nvSpPr>
          <p:cNvPr id="16"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1ac60e62194d4c795be9e803e6cb4ab">
            <a:extLst>
              <a:ext uri="{FF2B5EF4-FFF2-40B4-BE49-F238E27FC236}">
                <a16:creationId xmlns:a16="http://schemas.microsoft.com/office/drawing/2014/main" id="{8876DC5F-310C-D24B-9F29-2E81F801D0E9}"/>
              </a:ext>
            </a:extLst>
          </p:cNvPr>
          <p:cNvPicPr>
            <a:picLocks noChangeAspect="1"/>
          </p:cNvPicPr>
          <p:nvPr/>
        </p:nvPicPr>
        <p:blipFill>
          <a:blip r:embed="rId2"/>
          <a:stretch>
            <a:fillRect/>
          </a:stretch>
        </p:blipFill>
        <p:spPr>
          <a:xfrm>
            <a:off x="4054396" y="1599005"/>
            <a:ext cx="4514498" cy="3656743"/>
          </a:xfrm>
          <a:prstGeom prst="rect">
            <a:avLst/>
          </a:prstGeom>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609600"/>
            <a:ext cx="2804505" cy="1330839"/>
          </a:xfrm>
        </p:spPr>
        <p:txBody>
          <a:bodyPr>
            <a:normAutofit/>
          </a:bodyPr>
          <a:lstStyle/>
          <a:p>
            <a:r>
              <a:rPr lang="en-US"/>
              <a:t>Curfew and Arrests Issued</a:t>
            </a:r>
          </a:p>
        </p:txBody>
      </p:sp>
      <p:sp>
        <p:nvSpPr>
          <p:cNvPr id="3" name="Content Placeholder 2"/>
          <p:cNvSpPr>
            <a:spLocks noGrp="1"/>
          </p:cNvSpPr>
          <p:nvPr>
            <p:ph idx="1"/>
          </p:nvPr>
        </p:nvSpPr>
        <p:spPr>
          <a:xfrm>
            <a:off x="646774" y="2194102"/>
            <a:ext cx="2570251" cy="3908586"/>
          </a:xfrm>
        </p:spPr>
        <p:txBody>
          <a:bodyPr>
            <a:normAutofit/>
          </a:bodyPr>
          <a:lstStyle/>
          <a:p>
            <a:pPr marL="0" indent="0">
              <a:buNone/>
            </a:pPr>
            <a:r>
              <a:rPr lang="en-US" sz="1700" dirty="0"/>
              <a:t>May 7-8, 1977</a:t>
            </a:r>
          </a:p>
          <a:p>
            <a:pPr marL="0" indent="0">
              <a:buNone/>
            </a:pPr>
            <a:endParaRPr lang="en-US" sz="1700" dirty="0"/>
          </a:p>
          <a:p>
            <a:pPr marL="0" indent="0">
              <a:buNone/>
            </a:pPr>
            <a:r>
              <a:rPr lang="en-US" sz="1700" dirty="0"/>
              <a:t>Beginning May 7, 1977, Mengistu mandated a daytime curfew and directed </a:t>
            </a:r>
            <a:r>
              <a:rPr lang="en-US" sz="1700" dirty="0" err="1"/>
              <a:t>Derg</a:t>
            </a:r>
            <a:r>
              <a:rPr lang="en-US" sz="1700" dirty="0"/>
              <a:t> officers to conduct house-to-house searches. Thousands were detained during the sweep.</a:t>
            </a:r>
          </a:p>
        </p:txBody>
      </p:sp>
      <p:pic>
        <p:nvPicPr>
          <p:cNvPr id="4" name="Picture 3" descr="964e4fc5d82a2ec329abaef1c8c1243e">
            <a:extLst>
              <a:ext uri="{FF2B5EF4-FFF2-40B4-BE49-F238E27FC236}">
                <a16:creationId xmlns:a16="http://schemas.microsoft.com/office/drawing/2014/main" id="{3ADBD52E-3952-8F4A-B3D5-942190EB2A37}"/>
              </a:ext>
            </a:extLst>
          </p:cNvPr>
          <p:cNvPicPr>
            <a:picLocks noChangeAspect="1"/>
          </p:cNvPicPr>
          <p:nvPr/>
        </p:nvPicPr>
        <p:blipFill>
          <a:blip r:embed="rId2"/>
          <a:stretch>
            <a:fillRect/>
          </a:stretch>
        </p:blipFill>
        <p:spPr>
          <a:xfrm>
            <a:off x="4084092" y="1865539"/>
            <a:ext cx="4616356" cy="315066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7a79ce0629a689dd282887fce04c4fe">
            <a:extLst>
              <a:ext uri="{FF2B5EF4-FFF2-40B4-BE49-F238E27FC236}">
                <a16:creationId xmlns:a16="http://schemas.microsoft.com/office/drawing/2014/main" id="{B0D6B56E-8AA4-704D-9B7F-F74907A7359E}"/>
              </a:ext>
            </a:extLst>
          </p:cNvPr>
          <p:cNvPicPr>
            <a:picLocks noChangeAspect="1"/>
          </p:cNvPicPr>
          <p:nvPr/>
        </p:nvPicPr>
        <p:blipFill>
          <a:blip r:embed="rId2"/>
          <a:stretch>
            <a:fillRect/>
          </a:stretch>
        </p:blipFill>
        <p:spPr>
          <a:xfrm>
            <a:off x="573741" y="2165637"/>
            <a:ext cx="2526726" cy="2526726"/>
          </a:xfrm>
          <a:prstGeom prst="rect">
            <a:avLst/>
          </a:prstGeom>
        </p:spPr>
      </p:pic>
      <p:sp>
        <p:nvSpPr>
          <p:cNvPr id="24"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4319515" y="457201"/>
            <a:ext cx="4002953" cy="1835911"/>
          </a:xfrm>
        </p:spPr>
        <p:txBody>
          <a:bodyPr anchor="b">
            <a:normAutofit/>
          </a:bodyPr>
          <a:lstStyle/>
          <a:p>
            <a:pPr>
              <a:lnSpc>
                <a:spcPct val="90000"/>
              </a:lnSpc>
            </a:pPr>
            <a:r>
              <a:rPr lang="en-US" sz="4000">
                <a:solidFill>
                  <a:srgbClr val="FFFFFF"/>
                </a:solidFill>
              </a:rPr>
              <a:t>Reports of Over 1,000 Children Massacred</a:t>
            </a:r>
          </a:p>
        </p:txBody>
      </p:sp>
      <p:sp>
        <p:nvSpPr>
          <p:cNvPr id="22"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 name="connsiteX0" fmla="*/ 0 w 3771900"/>
              <a:gd name="connsiteY0" fmla="*/ 0 h 18288"/>
              <a:gd name="connsiteX1" fmla="*/ 590931 w 3771900"/>
              <a:gd name="connsiteY1" fmla="*/ 0 h 18288"/>
              <a:gd name="connsiteX2" fmla="*/ 1106424 w 3771900"/>
              <a:gd name="connsiteY2" fmla="*/ 0 h 18288"/>
              <a:gd name="connsiteX3" fmla="*/ 1810512 w 3771900"/>
              <a:gd name="connsiteY3" fmla="*/ 0 h 18288"/>
              <a:gd name="connsiteX4" fmla="*/ 2401443 w 3771900"/>
              <a:gd name="connsiteY4" fmla="*/ 0 h 18288"/>
              <a:gd name="connsiteX5" fmla="*/ 2992374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1999107 w 3771900"/>
              <a:gd name="connsiteY10" fmla="*/ 18288 h 18288"/>
              <a:gd name="connsiteX11" fmla="*/ 1370457 w 3771900"/>
              <a:gd name="connsiteY11" fmla="*/ 18288 h 18288"/>
              <a:gd name="connsiteX12" fmla="*/ 779526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609" y="9035"/>
                  <a:pt x="3771801" y="15148"/>
                  <a:pt x="3771900" y="18288"/>
                </a:cubicBezTo>
                <a:cubicBezTo>
                  <a:pt x="3457794" y="19957"/>
                  <a:pt x="3415448" y="-15179"/>
                  <a:pt x="3143250" y="18288"/>
                </a:cubicBezTo>
                <a:cubicBezTo>
                  <a:pt x="2866953" y="44091"/>
                  <a:pt x="2852564" y="22861"/>
                  <a:pt x="2627757" y="18288"/>
                </a:cubicBezTo>
                <a:cubicBezTo>
                  <a:pt x="2412632" y="15061"/>
                  <a:pt x="2228768" y="-1260"/>
                  <a:pt x="2112264" y="18288"/>
                </a:cubicBezTo>
                <a:cubicBezTo>
                  <a:pt x="1975640" y="66897"/>
                  <a:pt x="1635725" y="-13484"/>
                  <a:pt x="1445895" y="18288"/>
                </a:cubicBezTo>
                <a:cubicBezTo>
                  <a:pt x="1247266" y="8685"/>
                  <a:pt x="1124650" y="19647"/>
                  <a:pt x="892683" y="18288"/>
                </a:cubicBezTo>
                <a:cubicBezTo>
                  <a:pt x="637653" y="4646"/>
                  <a:pt x="185278" y="-30427"/>
                  <a:pt x="0" y="18288"/>
                </a:cubicBezTo>
                <a:cubicBezTo>
                  <a:pt x="-470" y="12661"/>
                  <a:pt x="773" y="6041"/>
                  <a:pt x="0" y="0"/>
                </a:cubicBezTo>
                <a:close/>
              </a:path>
              <a:path w="3771900" h="18288"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420" y="6734"/>
                  <a:pt x="3771655" y="13051"/>
                  <a:pt x="3771900" y="18288"/>
                </a:cubicBezTo>
                <a:cubicBezTo>
                  <a:pt x="3462953" y="18781"/>
                  <a:pt x="3361132" y="1005"/>
                  <a:pt x="3143250" y="18288"/>
                </a:cubicBezTo>
                <a:cubicBezTo>
                  <a:pt x="2921481" y="34309"/>
                  <a:pt x="2854045" y="33328"/>
                  <a:pt x="2627757" y="18288"/>
                </a:cubicBezTo>
                <a:cubicBezTo>
                  <a:pt x="2409270" y="9750"/>
                  <a:pt x="2187246" y="-7226"/>
                  <a:pt x="1999107" y="18288"/>
                </a:cubicBezTo>
                <a:cubicBezTo>
                  <a:pt x="1815666" y="58826"/>
                  <a:pt x="1527808" y="-26152"/>
                  <a:pt x="1370457" y="18288"/>
                </a:cubicBezTo>
                <a:cubicBezTo>
                  <a:pt x="1214923" y="5764"/>
                  <a:pt x="1016212" y="-1456"/>
                  <a:pt x="779526" y="18288"/>
                </a:cubicBezTo>
                <a:cubicBezTo>
                  <a:pt x="536663" y="13268"/>
                  <a:pt x="178663" y="4126"/>
                  <a:pt x="0" y="18288"/>
                </a:cubicBezTo>
                <a:cubicBezTo>
                  <a:pt x="675" y="10011"/>
                  <a:pt x="125" y="8388"/>
                  <a:pt x="0" y="0"/>
                </a:cubicBezTo>
                <a:close/>
              </a:path>
              <a:path w="3771900" h="18288"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328" y="8167"/>
                  <a:pt x="3771537" y="15177"/>
                  <a:pt x="3771900" y="18288"/>
                </a:cubicBezTo>
                <a:cubicBezTo>
                  <a:pt x="3464839" y="21068"/>
                  <a:pt x="3426011" y="-5801"/>
                  <a:pt x="3143250" y="18288"/>
                </a:cubicBezTo>
                <a:cubicBezTo>
                  <a:pt x="2863841" y="43255"/>
                  <a:pt x="2853465" y="28308"/>
                  <a:pt x="2627757" y="18288"/>
                </a:cubicBezTo>
                <a:cubicBezTo>
                  <a:pt x="2409491" y="18900"/>
                  <a:pt x="2243209" y="25448"/>
                  <a:pt x="2112264" y="18288"/>
                </a:cubicBezTo>
                <a:cubicBezTo>
                  <a:pt x="1997644" y="61180"/>
                  <a:pt x="1680001" y="64423"/>
                  <a:pt x="1445895" y="18288"/>
                </a:cubicBezTo>
                <a:cubicBezTo>
                  <a:pt x="1252635" y="3548"/>
                  <a:pt x="1127940" y="-648"/>
                  <a:pt x="892683" y="18288"/>
                </a:cubicBezTo>
                <a:cubicBezTo>
                  <a:pt x="631867" y="19114"/>
                  <a:pt x="176899" y="-29012"/>
                  <a:pt x="0" y="18288"/>
                </a:cubicBezTo>
                <a:cubicBezTo>
                  <a:pt x="-201" y="11951"/>
                  <a:pt x="215" y="487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19515" y="2798064"/>
            <a:ext cx="4095821" cy="3417611"/>
          </a:xfrm>
        </p:spPr>
        <p:txBody>
          <a:bodyPr anchor="t">
            <a:normAutofit/>
          </a:bodyPr>
          <a:lstStyle/>
          <a:p>
            <a:pPr marL="0" indent="0">
              <a:buNone/>
            </a:pPr>
            <a:r>
              <a:rPr lang="en-US" sz="1900">
                <a:solidFill>
                  <a:srgbClr val="FFFFFF"/>
                </a:solidFill>
              </a:rPr>
              <a:t>May 17, 1977</a:t>
            </a:r>
          </a:p>
          <a:p>
            <a:pPr marL="0" indent="0">
              <a:buNone/>
            </a:pPr>
            <a:endParaRPr lang="en-US" sz="1900">
              <a:solidFill>
                <a:srgbClr val="FFFFFF"/>
              </a:solidFill>
            </a:endParaRPr>
          </a:p>
          <a:p>
            <a:pPr marL="0" indent="0">
              <a:buNone/>
            </a:pPr>
            <a:r>
              <a:rPr lang="en-US" sz="1900">
                <a:solidFill>
                  <a:srgbClr val="FFFFFF"/>
                </a:solidFill>
              </a:rPr>
              <a:t>On May 17, 1977, the Save the Children Fund reported that "one thousand children have been massacred in Addis Ababa and their bodies, lying in the streets, are ravaged by roving hyenas." </a:t>
            </a:r>
            <a:br>
              <a:rPr lang="en-US" sz="1900">
                <a:solidFill>
                  <a:srgbClr val="FFFFFF"/>
                </a:solidFill>
              </a:rPr>
            </a:br>
            <a:br>
              <a:rPr lang="en-US" sz="1900">
                <a:solidFill>
                  <a:srgbClr val="FFFFFF"/>
                </a:solidFill>
              </a:rPr>
            </a:br>
            <a:r>
              <a:rPr lang="en-US" sz="1900">
                <a:solidFill>
                  <a:srgbClr val="FFFFFF"/>
                </a:solidFill>
              </a:rPr>
              <a:t>Save the Children estimated that 100-150 youth were killed every night.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3202" y="630936"/>
            <a:ext cx="2699766" cy="1463040"/>
          </a:xfrm>
        </p:spPr>
        <p:txBody>
          <a:bodyPr anchor="ctr">
            <a:normAutofit/>
          </a:bodyPr>
          <a:lstStyle/>
          <a:p>
            <a:pPr>
              <a:lnSpc>
                <a:spcPct val="90000"/>
              </a:lnSpc>
            </a:pPr>
            <a:r>
              <a:rPr lang="en-US" sz="3600">
                <a:solidFill>
                  <a:srgbClr val="FFFFFF"/>
                </a:solidFill>
              </a:rPr>
              <a:t>400 Students Killed</a:t>
            </a:r>
          </a:p>
        </p:txBody>
      </p:sp>
      <p:sp>
        <p:nvSpPr>
          <p:cNvPr id="20"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55846" y="630936"/>
            <a:ext cx="5305807" cy="1463040"/>
          </a:xfrm>
        </p:spPr>
        <p:txBody>
          <a:bodyPr anchor="ctr">
            <a:normAutofit/>
          </a:bodyPr>
          <a:lstStyle/>
          <a:p>
            <a:pPr marL="0" indent="0">
              <a:buNone/>
            </a:pPr>
            <a:r>
              <a:rPr lang="en-US" sz="1900">
                <a:solidFill>
                  <a:srgbClr val="FFFFFF"/>
                </a:solidFill>
              </a:rPr>
              <a:t>June 5-6, 1977</a:t>
            </a:r>
          </a:p>
          <a:p>
            <a:pPr marL="0" indent="0">
              <a:buNone/>
            </a:pPr>
            <a:endParaRPr lang="en-US" sz="1900">
              <a:solidFill>
                <a:srgbClr val="FFFFFF"/>
              </a:solidFill>
            </a:endParaRPr>
          </a:p>
          <a:p>
            <a:pPr marL="0" indent="0">
              <a:buNone/>
            </a:pPr>
            <a:r>
              <a:rPr lang="en-US" sz="1900">
                <a:solidFill>
                  <a:srgbClr val="FFFFFF"/>
                </a:solidFill>
              </a:rPr>
              <a:t>Mengistu's Defense Forces executed an estimated 400 students.</a:t>
            </a:r>
          </a:p>
        </p:txBody>
      </p:sp>
      <p:pic>
        <p:nvPicPr>
          <p:cNvPr id="4" name="Picture 3" descr="47b2ea8d98bfd61e83d2ec574dce245c">
            <a:extLst>
              <a:ext uri="{FF2B5EF4-FFF2-40B4-BE49-F238E27FC236}">
                <a16:creationId xmlns:a16="http://schemas.microsoft.com/office/drawing/2014/main" id="{270AEBA7-D270-A04A-8BA2-D7B88A7A19ED}"/>
              </a:ext>
            </a:extLst>
          </p:cNvPr>
          <p:cNvPicPr>
            <a:picLocks noChangeAspect="1"/>
          </p:cNvPicPr>
          <p:nvPr/>
        </p:nvPicPr>
        <p:blipFill>
          <a:blip r:embed="rId2"/>
          <a:stretch>
            <a:fillRect/>
          </a:stretch>
        </p:blipFill>
        <p:spPr>
          <a:xfrm>
            <a:off x="473202" y="3781964"/>
            <a:ext cx="8188452" cy="165815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178 Peasants Killed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a:t>July 1977</a:t>
            </a:r>
          </a:p>
          <a:p>
            <a:pPr marL="0" indent="0">
              <a:buNone/>
            </a:pPr>
            <a:endParaRPr lang="en-US" sz="1900"/>
          </a:p>
          <a:p>
            <a:pPr marL="0" indent="0">
              <a:buNone/>
            </a:pPr>
            <a:r>
              <a:rPr lang="en-US" sz="1900"/>
              <a:t>178 peasants were killed by Derg officials and Mengistu's Defense Force in July 1977 due to the village's alleged support of the TPLF.</a:t>
            </a:r>
          </a:p>
        </p:txBody>
      </p:sp>
      <p:pic>
        <p:nvPicPr>
          <p:cNvPr id="4" name="Picture 3" descr="aca9359f9c068ba7f0ce879ac90531c1">
            <a:extLst>
              <a:ext uri="{FF2B5EF4-FFF2-40B4-BE49-F238E27FC236}">
                <a16:creationId xmlns:a16="http://schemas.microsoft.com/office/drawing/2014/main" id="{79CD84B3-E59F-F54F-B0F9-6C3819BACD59}"/>
              </a:ext>
            </a:extLst>
          </p:cNvPr>
          <p:cNvPicPr>
            <a:picLocks noChangeAspect="1"/>
          </p:cNvPicPr>
          <p:nvPr/>
        </p:nvPicPr>
        <p:blipFill rotWithShape="1">
          <a:blip r:embed="rId2"/>
          <a:srcRect l="33813" r="976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859536"/>
            <a:ext cx="3624602" cy="1170432"/>
          </a:xfrm>
        </p:spPr>
        <p:txBody>
          <a:bodyPr anchor="b">
            <a:normAutofit/>
          </a:bodyPr>
          <a:lstStyle/>
          <a:p>
            <a:r>
              <a:rPr lang="en-US" sz="3000"/>
              <a:t>Ethiopia: Country Profile</a:t>
            </a:r>
          </a:p>
        </p:txBody>
      </p:sp>
      <p:sp>
        <p:nvSpPr>
          <p:cNvPr id="3" name="Content Placeholder 2"/>
          <p:cNvSpPr>
            <a:spLocks noGrp="1"/>
          </p:cNvSpPr>
          <p:nvPr>
            <p:ph idx="1"/>
          </p:nvPr>
        </p:nvSpPr>
        <p:spPr>
          <a:xfrm>
            <a:off x="329184" y="2512611"/>
            <a:ext cx="3624602" cy="3664351"/>
          </a:xfrm>
        </p:spPr>
        <p:txBody>
          <a:bodyPr>
            <a:noAutofit/>
          </a:bodyPr>
          <a:lstStyle/>
          <a:p>
            <a:pPr>
              <a:lnSpc>
                <a:spcPct val="90000"/>
              </a:lnSpc>
            </a:pPr>
            <a:r>
              <a:rPr lang="en-US" sz="1100" dirty="0"/>
              <a:t>Ethiopia is the oldest independent country in Africa and has never been colonized.</a:t>
            </a:r>
          </a:p>
          <a:p>
            <a:pPr>
              <a:lnSpc>
                <a:spcPct val="90000"/>
              </a:lnSpc>
            </a:pPr>
            <a:r>
              <a:rPr lang="en-US" sz="1100" dirty="0"/>
              <a:t>The country faced Italian aggression in the late 1800s and was occupied by Italy from 1936-1941.</a:t>
            </a:r>
          </a:p>
          <a:p>
            <a:pPr>
              <a:lnSpc>
                <a:spcPct val="90000"/>
              </a:lnSpc>
            </a:pPr>
            <a:r>
              <a:rPr lang="en-US" sz="1100" dirty="0"/>
              <a:t>Emperor Haile Selassie ruled Ethiopia from 1930 until he was overthrown in 1974.</a:t>
            </a:r>
          </a:p>
          <a:p>
            <a:pPr>
              <a:lnSpc>
                <a:spcPct val="90000"/>
              </a:lnSpc>
            </a:pPr>
            <a:r>
              <a:rPr lang="en-US" sz="1100" dirty="0"/>
              <a:t>With the assistance of the </a:t>
            </a:r>
            <a:r>
              <a:rPr lang="en-US" sz="1100" dirty="0" err="1"/>
              <a:t>Derg</a:t>
            </a:r>
            <a:r>
              <a:rPr lang="en-US" sz="1100" dirty="0"/>
              <a:t>, a socialist military junta, Mengistu Haile </a:t>
            </a:r>
            <a:r>
              <a:rPr lang="en-US" sz="1100" dirty="0" err="1"/>
              <a:t>Mairam</a:t>
            </a:r>
            <a:r>
              <a:rPr lang="en-US" sz="1100" dirty="0"/>
              <a:t> seized power in 1977. </a:t>
            </a:r>
          </a:p>
          <a:p>
            <a:pPr>
              <a:lnSpc>
                <a:spcPct val="90000"/>
              </a:lnSpc>
            </a:pPr>
            <a:r>
              <a:rPr lang="en-US" sz="1100" dirty="0"/>
              <a:t>Mengistu led a brutal genocidal campaign through 1991 when the Ethiopian People’s Revolutionary Democratic Front (EPPDF) ousted him.</a:t>
            </a:r>
          </a:p>
          <a:p>
            <a:pPr>
              <a:lnSpc>
                <a:spcPct val="90000"/>
              </a:lnSpc>
            </a:pPr>
            <a:r>
              <a:rPr lang="en-US" sz="1100" dirty="0"/>
              <a:t>In 1993, Eritrea became independent following a referendum.</a:t>
            </a:r>
          </a:p>
          <a:p>
            <a:pPr>
              <a:lnSpc>
                <a:spcPct val="90000"/>
              </a:lnSpc>
            </a:pPr>
            <a:r>
              <a:rPr lang="en-US" sz="1100" dirty="0"/>
              <a:t>The 1994 constitution divided Ethiopia into ethnically-based regions.</a:t>
            </a:r>
          </a:p>
          <a:p>
            <a:pPr>
              <a:lnSpc>
                <a:spcPct val="90000"/>
              </a:lnSpc>
            </a:pPr>
            <a:r>
              <a:rPr lang="en-US" sz="1100" dirty="0" err="1"/>
              <a:t>Meles</a:t>
            </a:r>
            <a:r>
              <a:rPr lang="en-US" sz="1100" dirty="0"/>
              <a:t> Zenawi became Prime Minister of Ethiopia in 1995.</a:t>
            </a:r>
          </a:p>
          <a:p>
            <a:pPr>
              <a:lnSpc>
                <a:spcPct val="90000"/>
              </a:lnSpc>
            </a:pPr>
            <a:r>
              <a:rPr lang="en-US" sz="1100" dirty="0"/>
              <a:t>A border war between Ethiopia and Eritrea began in 1999 until reaching resolution in 2018.</a:t>
            </a:r>
          </a:p>
          <a:p>
            <a:pPr>
              <a:lnSpc>
                <a:spcPct val="90000"/>
              </a:lnSpc>
            </a:pPr>
            <a:r>
              <a:rPr lang="en-US" sz="1100" dirty="0"/>
              <a:t>Abiy Ahmed became new Prime Minister of Ethiopia in 2018, and immediately launched political reforms.</a:t>
            </a:r>
          </a:p>
          <a:p>
            <a:pPr>
              <a:lnSpc>
                <a:spcPct val="90000"/>
              </a:lnSpc>
            </a:pPr>
            <a:r>
              <a:rPr lang="en-US" sz="1100" dirty="0"/>
              <a:t>In November 2020, tensions erupted in the Tigray region after a state election was deemed unconstitutional.</a:t>
            </a:r>
          </a:p>
        </p:txBody>
      </p:sp>
      <p:pic>
        <p:nvPicPr>
          <p:cNvPr id="5" name="Picture 4" descr="83f87c3cc66a67a898b5e89e936bf2cb">
            <a:extLst>
              <a:ext uri="{FF2B5EF4-FFF2-40B4-BE49-F238E27FC236}">
                <a16:creationId xmlns:a16="http://schemas.microsoft.com/office/drawing/2014/main" id="{70D652E8-18AC-EA47-85C3-C7D76D568DD9}"/>
              </a:ext>
            </a:extLst>
          </p:cNvPr>
          <p:cNvPicPr>
            <a:picLocks noChangeAspect="1"/>
          </p:cNvPicPr>
          <p:nvPr/>
        </p:nvPicPr>
        <p:blipFill>
          <a:blip r:embed="rId2"/>
          <a:stretch>
            <a:fillRect/>
          </a:stretch>
        </p:blipFill>
        <p:spPr>
          <a:xfrm>
            <a:off x="5198957" y="517600"/>
            <a:ext cx="3386666" cy="2743200"/>
          </a:xfrm>
          <a:prstGeom prst="rect">
            <a:avLst/>
          </a:prstGeom>
        </p:spPr>
      </p:pic>
      <p:pic>
        <p:nvPicPr>
          <p:cNvPr id="4" name="Picture 3" descr="ebdb54fb56e1c635fd1d156b3656e9f7">
            <a:extLst>
              <a:ext uri="{FF2B5EF4-FFF2-40B4-BE49-F238E27FC236}">
                <a16:creationId xmlns:a16="http://schemas.microsoft.com/office/drawing/2014/main" id="{B6357D89-51CC-4949-9790-DE917670F73B}"/>
              </a:ext>
            </a:extLst>
          </p:cNvPr>
          <p:cNvPicPr>
            <a:picLocks noChangeAspect="1"/>
          </p:cNvPicPr>
          <p:nvPr/>
        </p:nvPicPr>
        <p:blipFill>
          <a:blip r:embed="rId3"/>
          <a:stretch>
            <a:fillRect/>
          </a:stretch>
        </p:blipFill>
        <p:spPr>
          <a:xfrm>
            <a:off x="5051216" y="3429000"/>
            <a:ext cx="3682148" cy="2743200"/>
          </a:xfrm>
          <a:prstGeom prst="rect">
            <a:avLst/>
          </a:prstGeom>
        </p:spPr>
      </p:pic>
    </p:spTree>
    <p:extLst>
      <p:ext uri="{BB962C8B-B14F-4D97-AF65-F5344CB8AC3E}">
        <p14:creationId xmlns:p14="http://schemas.microsoft.com/office/powerpoint/2010/main" val="2989476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r>
              <a:rPr lang="en-US" sz="5700"/>
              <a:t>Ogaden War </a:t>
            </a:r>
          </a:p>
        </p:txBody>
      </p:sp>
      <p:sp>
        <p:nvSpPr>
          <p:cNvPr id="12"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p:spPr>
        <p:txBody>
          <a:bodyPr>
            <a:normAutofit/>
          </a:bodyPr>
          <a:lstStyle/>
          <a:p>
            <a:pPr marL="0" indent="0">
              <a:lnSpc>
                <a:spcPct val="90000"/>
              </a:lnSpc>
              <a:buNone/>
            </a:pPr>
            <a:r>
              <a:rPr lang="en-US" sz="1300"/>
              <a:t>July 13, 1977 to March 23, 1978</a:t>
            </a:r>
          </a:p>
          <a:p>
            <a:pPr marL="0" indent="0">
              <a:lnSpc>
                <a:spcPct val="90000"/>
              </a:lnSpc>
              <a:buNone/>
            </a:pPr>
            <a:endParaRPr lang="en-US" sz="1300"/>
          </a:p>
          <a:p>
            <a:pPr marL="0" indent="0">
              <a:lnSpc>
                <a:spcPct val="90000"/>
              </a:lnSpc>
              <a:buNone/>
            </a:pPr>
            <a:r>
              <a:rPr lang="en-US" sz="1300"/>
              <a:t>Somalia, under the authoritarian rule of Siad Barre, invaded the Somali region of Ethiopia with the intention of creating a greater Somalia. </a:t>
            </a:r>
            <a:br>
              <a:rPr lang="en-US" sz="1300"/>
            </a:br>
            <a:br>
              <a:rPr lang="en-US" sz="1300"/>
            </a:br>
            <a:r>
              <a:rPr lang="en-US" sz="1300"/>
              <a:t>Assisted by the Western Somali Liberation Front, the Somali national army initially made deep advances into Ethiopian territory. However, the Soviet Union and Cubans sided with the Ethiopian Derg government and provided the Ethiopians with troops and weapons that allowed them to push the Somalis all the way back. </a:t>
            </a:r>
            <a:br>
              <a:rPr lang="en-US" sz="1300"/>
            </a:br>
            <a:br>
              <a:rPr lang="en-US" sz="1300"/>
            </a:br>
            <a:r>
              <a:rPr lang="en-US" sz="1300"/>
              <a:t>The war killed and displaced hundreds of thousands in the Somali region.</a:t>
            </a:r>
            <a:br>
              <a:rPr lang="en-US" sz="1300"/>
            </a:br>
            <a:br>
              <a:rPr lang="en-US" sz="1300"/>
            </a:br>
            <a:r>
              <a:rPr lang="en-US" sz="1300"/>
              <a:t>The Ogaden War had a drastic effect on Siad Barre's regime and was a contributing factor to the collapse of the Somali state in 1991 and the subsequent civil war.</a:t>
            </a:r>
          </a:p>
        </p:txBody>
      </p:sp>
      <p:pic>
        <p:nvPicPr>
          <p:cNvPr id="5" name="Picture 4" descr="667cd64bdfe5dd93ba0f8630ba6fc79e">
            <a:extLst>
              <a:ext uri="{FF2B5EF4-FFF2-40B4-BE49-F238E27FC236}">
                <a16:creationId xmlns:a16="http://schemas.microsoft.com/office/drawing/2014/main" id="{32A0ED70-45A2-7C46-86AA-074F87C0209D}"/>
              </a:ext>
            </a:extLst>
          </p:cNvPr>
          <p:cNvPicPr>
            <a:picLocks noChangeAspect="1"/>
          </p:cNvPicPr>
          <p:nvPr/>
        </p:nvPicPr>
        <p:blipFill rotWithShape="1">
          <a:blip r:embed="rId2"/>
          <a:srcRect r="7734"/>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4" name="Picture 3" descr="327389ec5084e91bfa51f491f1da80df">
            <a:extLst>
              <a:ext uri="{FF2B5EF4-FFF2-40B4-BE49-F238E27FC236}">
                <a16:creationId xmlns:a16="http://schemas.microsoft.com/office/drawing/2014/main" id="{AC21E2C3-B4C4-134B-BE6F-8726D7C54F98}"/>
              </a:ext>
            </a:extLst>
          </p:cNvPr>
          <p:cNvPicPr>
            <a:picLocks noChangeAspect="1"/>
          </p:cNvPicPr>
          <p:nvPr/>
        </p:nvPicPr>
        <p:blipFill rotWithShape="1">
          <a:blip r:embed="rId3"/>
          <a:srcRect t="14883" r="-3" b="6598"/>
          <a:stretch/>
        </p:blipFill>
        <p:spPr>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0349" y="609600"/>
            <a:ext cx="3105011" cy="1330839"/>
          </a:xfrm>
        </p:spPr>
        <p:txBody>
          <a:bodyPr>
            <a:normAutofit/>
          </a:bodyPr>
          <a:lstStyle/>
          <a:p>
            <a:r>
              <a:rPr lang="en-US" sz="3000"/>
              <a:t>Haile Fida of MEISON Detained</a:t>
            </a:r>
          </a:p>
        </p:txBody>
      </p:sp>
      <p:pic>
        <p:nvPicPr>
          <p:cNvPr id="4" name="Picture 3" descr="2a3da104d02290bf5166b7f246fb58a5">
            <a:extLst>
              <a:ext uri="{FF2B5EF4-FFF2-40B4-BE49-F238E27FC236}">
                <a16:creationId xmlns:a16="http://schemas.microsoft.com/office/drawing/2014/main" id="{C4F0DE90-367A-8C4A-A3D0-85956D3CEA59}"/>
              </a:ext>
            </a:extLst>
          </p:cNvPr>
          <p:cNvPicPr>
            <a:picLocks noChangeAspect="1"/>
          </p:cNvPicPr>
          <p:nvPr/>
        </p:nvPicPr>
        <p:blipFill rotWithShape="1">
          <a:blip r:embed="rId2"/>
          <a:srcRect b="1295"/>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5490348" y="2194102"/>
            <a:ext cx="3105010" cy="3908586"/>
          </a:xfrm>
        </p:spPr>
        <p:txBody>
          <a:bodyPr>
            <a:normAutofit/>
          </a:bodyPr>
          <a:lstStyle/>
          <a:p>
            <a:pPr marL="0" indent="0">
              <a:buNone/>
            </a:pPr>
            <a:r>
              <a:rPr lang="en-US" sz="1700"/>
              <a:t>August 1977</a:t>
            </a:r>
          </a:p>
          <a:p>
            <a:pPr marL="0" indent="0">
              <a:buNone/>
            </a:pPr>
            <a:endParaRPr lang="en-US" sz="1700"/>
          </a:p>
          <a:p>
            <a:pPr marL="0" indent="0">
              <a:buNone/>
            </a:pPr>
            <a:r>
              <a:rPr lang="en-US" sz="1700"/>
              <a:t>Haile Fida, leader of the All-Ethiopia Socialist Movement (MEISON), was detained by the Derg for alleged counter-revolutionary ties. </a:t>
            </a:r>
            <a:br>
              <a:rPr lang="en-US" sz="1700"/>
            </a:br>
            <a:br>
              <a:rPr lang="en-US" sz="1700"/>
            </a:br>
            <a:r>
              <a:rPr lang="en-US" sz="1700"/>
              <a:t>After several months in prison, he disappeared. Many other MEISON cadres were arrested shortly afterward.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4346" y="638089"/>
            <a:ext cx="3614166" cy="1476801"/>
          </a:xfrm>
        </p:spPr>
        <p:txBody>
          <a:bodyPr anchor="b">
            <a:normAutofit/>
          </a:bodyPr>
          <a:lstStyle/>
          <a:p>
            <a:pPr>
              <a:lnSpc>
                <a:spcPct val="90000"/>
              </a:lnSpc>
            </a:pPr>
            <a:r>
              <a:rPr lang="en-US" sz="3300"/>
              <a:t>The Red Terror Second Wave Begins</a:t>
            </a:r>
          </a:p>
        </p:txBody>
      </p:sp>
      <p:pic>
        <p:nvPicPr>
          <p:cNvPr id="4" name="Picture 3" descr="678f9978260154914fa07098bc705908">
            <a:extLst>
              <a:ext uri="{FF2B5EF4-FFF2-40B4-BE49-F238E27FC236}">
                <a16:creationId xmlns:a16="http://schemas.microsoft.com/office/drawing/2014/main" id="{E640D8B2-1EE6-5645-AC0F-5E2474E0636A}"/>
              </a:ext>
            </a:extLst>
          </p:cNvPr>
          <p:cNvPicPr>
            <a:picLocks noChangeAspect="1"/>
          </p:cNvPicPr>
          <p:nvPr/>
        </p:nvPicPr>
        <p:blipFill>
          <a:blip r:embed="rId2"/>
          <a:stretch>
            <a:fillRect/>
          </a:stretch>
        </p:blipFill>
        <p:spPr>
          <a:xfrm>
            <a:off x="473202" y="784130"/>
            <a:ext cx="4094226" cy="5289739"/>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4346" y="2664886"/>
            <a:ext cx="3614166" cy="3550789"/>
          </a:xfrm>
        </p:spPr>
        <p:txBody>
          <a:bodyPr anchor="t">
            <a:normAutofit/>
          </a:bodyPr>
          <a:lstStyle/>
          <a:p>
            <a:pPr marL="0" indent="0">
              <a:lnSpc>
                <a:spcPct val="90000"/>
              </a:lnSpc>
              <a:buNone/>
            </a:pPr>
            <a:r>
              <a:rPr lang="en-US" sz="1300"/>
              <a:t>October 1977</a:t>
            </a:r>
          </a:p>
          <a:p>
            <a:pPr marL="0" indent="0">
              <a:lnSpc>
                <a:spcPct val="90000"/>
              </a:lnSpc>
              <a:buNone/>
            </a:pPr>
            <a:endParaRPr lang="en-US" sz="1300"/>
          </a:p>
          <a:p>
            <a:pPr marL="0" indent="0">
              <a:lnSpc>
                <a:spcPct val="90000"/>
              </a:lnSpc>
              <a:buNone/>
            </a:pPr>
            <a:r>
              <a:rPr lang="en-US" sz="1300"/>
              <a:t>Much of the killing in October 1977 occurred during a civil war between MEISON and the remaining members of the EPRP. </a:t>
            </a:r>
            <a:br>
              <a:rPr lang="en-US" sz="1300"/>
            </a:br>
            <a:br>
              <a:rPr lang="en-US" sz="1300"/>
            </a:br>
            <a:r>
              <a:rPr lang="en-US" sz="1300"/>
              <a:t>Both groups had been infiltrated by security agents who were able to assassinate cadres of the opposing organization while blaming the government for not acting.</a:t>
            </a:r>
            <a:br>
              <a:rPr lang="en-US" sz="1300"/>
            </a:br>
            <a:br>
              <a:rPr lang="en-US" sz="1300"/>
            </a:br>
            <a:r>
              <a:rPr lang="en-US" sz="1300"/>
              <a:t>The continued killings by members of the EPRP also created a justification for the Derg's continuing repression. </a:t>
            </a:r>
            <a:br>
              <a:rPr lang="en-US" sz="1300"/>
            </a:br>
            <a:br>
              <a:rPr lang="en-US" sz="1300"/>
            </a:br>
            <a:r>
              <a:rPr lang="en-US" sz="1300"/>
              <a:t>An estimated 3,000-4,000 people were killed in the month of October.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r>
              <a:rPr lang="en-US" sz="4300"/>
              <a:t>54 People Executed</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buNone/>
            </a:pPr>
            <a:r>
              <a:rPr lang="en-US" sz="1900"/>
              <a:t>November 1977</a:t>
            </a:r>
          </a:p>
          <a:p>
            <a:pPr marL="0" indent="0">
              <a:buNone/>
            </a:pPr>
            <a:endParaRPr lang="en-US" sz="1900"/>
          </a:p>
          <a:p>
            <a:pPr marL="0" indent="0">
              <a:buNone/>
            </a:pPr>
            <a:r>
              <a:rPr lang="en-US" sz="1900"/>
              <a:t>54 killed when security forces opened fire on an EPRP demonstration.</a:t>
            </a:r>
          </a:p>
        </p:txBody>
      </p:sp>
      <p:pic>
        <p:nvPicPr>
          <p:cNvPr id="5" name="Picture 4" descr="ac92c6b836be83c11c84239f6b7a35e7">
            <a:extLst>
              <a:ext uri="{FF2B5EF4-FFF2-40B4-BE49-F238E27FC236}">
                <a16:creationId xmlns:a16="http://schemas.microsoft.com/office/drawing/2014/main" id="{CF5A9771-0C98-DF47-8CB4-F4CA5CE7D319}"/>
              </a:ext>
            </a:extLst>
          </p:cNvPr>
          <p:cNvPicPr>
            <a:picLocks noChangeAspect="1"/>
          </p:cNvPicPr>
          <p:nvPr/>
        </p:nvPicPr>
        <p:blipFill>
          <a:blip r:embed="rId2"/>
          <a:stretch>
            <a:fillRect/>
          </a:stretch>
        </p:blipFill>
        <p:spPr>
          <a:xfrm>
            <a:off x="4238930" y="640080"/>
            <a:ext cx="3681374" cy="557784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4346" y="638089"/>
            <a:ext cx="3614166" cy="1476801"/>
          </a:xfrm>
        </p:spPr>
        <p:txBody>
          <a:bodyPr anchor="b">
            <a:normAutofit/>
          </a:bodyPr>
          <a:lstStyle/>
          <a:p>
            <a:pPr>
              <a:lnSpc>
                <a:spcPct val="90000"/>
              </a:lnSpc>
            </a:pPr>
            <a:r>
              <a:rPr lang="en-US" sz="3300"/>
              <a:t>Over 200 Executed in Countrywide Campaign</a:t>
            </a:r>
          </a:p>
        </p:txBody>
      </p:sp>
      <p:pic>
        <p:nvPicPr>
          <p:cNvPr id="4" name="Picture 3" descr="b5c0e7623c01076a31b5b32e5e66b360">
            <a:extLst>
              <a:ext uri="{FF2B5EF4-FFF2-40B4-BE49-F238E27FC236}">
                <a16:creationId xmlns:a16="http://schemas.microsoft.com/office/drawing/2014/main" id="{DB1831E2-684C-9144-A650-4EDAD5C54D9C}"/>
              </a:ext>
            </a:extLst>
          </p:cNvPr>
          <p:cNvPicPr>
            <a:picLocks noChangeAspect="1"/>
          </p:cNvPicPr>
          <p:nvPr/>
        </p:nvPicPr>
        <p:blipFill>
          <a:blip r:embed="rId2"/>
          <a:stretch>
            <a:fillRect/>
          </a:stretch>
        </p:blipFill>
        <p:spPr>
          <a:xfrm>
            <a:off x="473202" y="1245413"/>
            <a:ext cx="4094226" cy="4367174"/>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54346" y="2664886"/>
            <a:ext cx="3614166" cy="3550789"/>
          </a:xfrm>
        </p:spPr>
        <p:txBody>
          <a:bodyPr anchor="t">
            <a:normAutofit/>
          </a:bodyPr>
          <a:lstStyle/>
          <a:p>
            <a:pPr marL="0" indent="0">
              <a:buNone/>
            </a:pPr>
            <a:r>
              <a:rPr lang="en-US" sz="1900"/>
              <a:t>December 1977</a:t>
            </a:r>
          </a:p>
          <a:p>
            <a:pPr marL="0" indent="0">
              <a:buNone/>
            </a:pPr>
            <a:endParaRPr lang="en-US" sz="1900"/>
          </a:p>
          <a:p>
            <a:pPr marL="0" indent="0">
              <a:buNone/>
            </a:pPr>
            <a:r>
              <a:rPr lang="en-US" sz="1900"/>
              <a:t>A recorded 56 prisoners were killed in Tigray, 74 in Wollo, 32 in Chebo and</a:t>
            </a:r>
            <a:br>
              <a:rPr lang="en-US" sz="1900"/>
            </a:br>
            <a:r>
              <a:rPr lang="en-US" sz="1900"/>
              <a:t>Gurage (Shewa), and 56 in Gonder.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502920"/>
            <a:ext cx="2564892" cy="1463040"/>
          </a:xfrm>
        </p:spPr>
        <p:txBody>
          <a:bodyPr anchor="ctr">
            <a:normAutofit/>
          </a:bodyPr>
          <a:lstStyle/>
          <a:p>
            <a:pPr>
              <a:lnSpc>
                <a:spcPct val="90000"/>
              </a:lnSpc>
            </a:pPr>
            <a:r>
              <a:rPr lang="en-US" sz="3300"/>
              <a:t>The Red Terror Third Wave Begins</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1" y="502920"/>
            <a:ext cx="5170932" cy="1463040"/>
          </a:xfrm>
        </p:spPr>
        <p:txBody>
          <a:bodyPr anchor="ctr">
            <a:normAutofit/>
          </a:bodyPr>
          <a:lstStyle/>
          <a:p>
            <a:pPr marL="0" indent="0">
              <a:lnSpc>
                <a:spcPct val="90000"/>
              </a:lnSpc>
              <a:buNone/>
            </a:pPr>
            <a:r>
              <a:rPr lang="en-US" sz="1300" dirty="0"/>
              <a:t>December 16, 1977</a:t>
            </a:r>
          </a:p>
          <a:p>
            <a:pPr marL="0" indent="0">
              <a:lnSpc>
                <a:spcPct val="90000"/>
              </a:lnSpc>
              <a:buNone/>
            </a:pPr>
            <a:endParaRPr lang="en-US" sz="1300" dirty="0"/>
          </a:p>
          <a:p>
            <a:pPr marL="0" indent="0">
              <a:lnSpc>
                <a:spcPct val="90000"/>
              </a:lnSpc>
              <a:buNone/>
            </a:pPr>
            <a:r>
              <a:rPr lang="en-US" sz="1300" dirty="0"/>
              <a:t>According to Human Rights Watch interviews and reports, the third wave of the Red Terror took place between December 1977 and February 1978. </a:t>
            </a:r>
            <a:br>
              <a:rPr lang="en-US" sz="1300" dirty="0"/>
            </a:br>
            <a:br>
              <a:rPr lang="en-US" sz="1300" dirty="0"/>
            </a:br>
            <a:r>
              <a:rPr lang="en-US" sz="1300" dirty="0"/>
              <a:t>An estimated 300 people were executed on December 16th alone.</a:t>
            </a:r>
          </a:p>
        </p:txBody>
      </p:sp>
      <p:pic>
        <p:nvPicPr>
          <p:cNvPr id="4" name="Picture 3" descr="88a45011372038d86bddb03d3beace4f">
            <a:extLst>
              <a:ext uri="{FF2B5EF4-FFF2-40B4-BE49-F238E27FC236}">
                <a16:creationId xmlns:a16="http://schemas.microsoft.com/office/drawing/2014/main" id="{3B5CE815-E966-8F4C-A779-F6916BB01804}"/>
              </a:ext>
            </a:extLst>
          </p:cNvPr>
          <p:cNvPicPr>
            <a:picLocks noChangeAspect="1"/>
          </p:cNvPicPr>
          <p:nvPr/>
        </p:nvPicPr>
        <p:blipFill>
          <a:blip r:embed="rId2"/>
          <a:stretch>
            <a:fillRect/>
          </a:stretch>
        </p:blipFill>
        <p:spPr>
          <a:xfrm>
            <a:off x="473202" y="3206113"/>
            <a:ext cx="8188452" cy="212899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000"/>
              <a:t>Seven People Murdered While Sleeping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a:t>On January 29, 1978, the Derg killed seven people in their homes with no explanation. The bodies were left outside the houses as a warning. Anyone caught mourning those killed was put in prison. </a:t>
            </a:r>
          </a:p>
        </p:txBody>
      </p:sp>
      <p:pic>
        <p:nvPicPr>
          <p:cNvPr id="4" name="Picture 3" descr="abbfea9e3370c9a061b387bddcc94fbe">
            <a:extLst>
              <a:ext uri="{FF2B5EF4-FFF2-40B4-BE49-F238E27FC236}">
                <a16:creationId xmlns:a16="http://schemas.microsoft.com/office/drawing/2014/main" id="{44030A8D-01CA-0A42-93CA-E72A1DEF76CB}"/>
              </a:ext>
            </a:extLst>
          </p:cNvPr>
          <p:cNvPicPr>
            <a:picLocks noChangeAspect="1"/>
          </p:cNvPicPr>
          <p:nvPr/>
        </p:nvPicPr>
        <p:blipFill rotWithShape="1">
          <a:blip r:embed="rId2"/>
          <a:srcRect l="27856" r="1572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pPr>
              <a:lnSpc>
                <a:spcPct val="90000"/>
              </a:lnSpc>
            </a:pPr>
            <a:r>
              <a:rPr lang="en-US" sz="2900"/>
              <a:t>The Red Terror Campaign Concludes</a:t>
            </a:r>
          </a:p>
        </p:txBody>
      </p:sp>
      <p:pic>
        <p:nvPicPr>
          <p:cNvPr id="4" name="Picture 3" descr="d18608f64a5adf1eef5e129191335f86">
            <a:extLst>
              <a:ext uri="{FF2B5EF4-FFF2-40B4-BE49-F238E27FC236}">
                <a16:creationId xmlns:a16="http://schemas.microsoft.com/office/drawing/2014/main" id="{2C988F82-73FA-E844-B4ED-14BD239F73F6}"/>
              </a:ext>
            </a:extLst>
          </p:cNvPr>
          <p:cNvPicPr>
            <a:picLocks noChangeAspect="1"/>
          </p:cNvPicPr>
          <p:nvPr/>
        </p:nvPicPr>
        <p:blipFill rotWithShape="1">
          <a:blip r:embed="rId2"/>
          <a:srcRect t="9052" b="16264"/>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a:bodyPr>
          <a:lstStyle/>
          <a:p>
            <a:pPr marL="0" indent="0">
              <a:lnSpc>
                <a:spcPct val="90000"/>
              </a:lnSpc>
              <a:buNone/>
            </a:pPr>
            <a:r>
              <a:rPr lang="en-US" sz="1200"/>
              <a:t>March 1978</a:t>
            </a:r>
          </a:p>
          <a:p>
            <a:pPr marL="0" indent="0">
              <a:lnSpc>
                <a:spcPct val="90000"/>
              </a:lnSpc>
              <a:buNone/>
            </a:pPr>
            <a:endParaRPr lang="en-US" sz="1200"/>
          </a:p>
          <a:p>
            <a:pPr marL="0" indent="0">
              <a:lnSpc>
                <a:spcPct val="90000"/>
              </a:lnSpc>
              <a:buNone/>
            </a:pPr>
            <a:r>
              <a:rPr lang="en-US" sz="1200"/>
              <a:t>According to most accounts, the Red Terror concluded in Addis Ababa by March 1978. However, some lower levels of violence and detentions continued through the year.</a:t>
            </a:r>
            <a:br>
              <a:rPr lang="en-US" sz="1200"/>
            </a:br>
            <a:br>
              <a:rPr lang="en-US" sz="1200"/>
            </a:br>
            <a:r>
              <a:rPr lang="en-US" sz="1200"/>
              <a:t>An estimated 10,000-20,000 people were killed during this campaign.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2900"/>
              <a:t>Melka Oda Refugee Resettlement Opened</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buNone/>
            </a:pPr>
            <a:r>
              <a:rPr lang="en-US" sz="1900"/>
              <a:t>1979</a:t>
            </a:r>
          </a:p>
          <a:p>
            <a:pPr marL="0" indent="0">
              <a:buNone/>
            </a:pPr>
            <a:endParaRPr lang="en-US" sz="1900"/>
          </a:p>
          <a:p>
            <a:pPr marL="0" indent="0">
              <a:buNone/>
            </a:pPr>
            <a:r>
              <a:rPr lang="en-US" sz="1900"/>
              <a:t>The first of two resettlement camps opened in the Bale region for those affected by the drought and famine.</a:t>
            </a:r>
          </a:p>
        </p:txBody>
      </p:sp>
      <p:pic>
        <p:nvPicPr>
          <p:cNvPr id="4" name="Picture 3" descr="c8fa52cb43e09c0af44a45cd6f267fc8">
            <a:extLst>
              <a:ext uri="{FF2B5EF4-FFF2-40B4-BE49-F238E27FC236}">
                <a16:creationId xmlns:a16="http://schemas.microsoft.com/office/drawing/2014/main" id="{64148D94-C614-9641-A49E-00BD801286BB}"/>
              </a:ext>
            </a:extLst>
          </p:cNvPr>
          <p:cNvPicPr>
            <a:picLocks noChangeAspect="1"/>
          </p:cNvPicPr>
          <p:nvPr/>
        </p:nvPicPr>
        <p:blipFill>
          <a:blip r:embed="rId2"/>
          <a:stretch>
            <a:fillRect/>
          </a:stretch>
        </p:blipFill>
        <p:spPr>
          <a:xfrm>
            <a:off x="3490722" y="1662079"/>
            <a:ext cx="5177790" cy="353384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Harawa Refugee Resettlement Opened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a:t>1979</a:t>
            </a:r>
          </a:p>
          <a:p>
            <a:pPr marL="0" indent="0">
              <a:buNone/>
            </a:pPr>
            <a:endParaRPr lang="en-US" sz="1900"/>
          </a:p>
          <a:p>
            <a:pPr marL="0" indent="0">
              <a:buNone/>
            </a:pPr>
            <a:r>
              <a:rPr lang="en-US" sz="1900"/>
              <a:t>The second of two resettlement camps opened in the Bale region for those affected by the drought and famine.</a:t>
            </a:r>
            <a:br>
              <a:rPr lang="en-US" sz="1900"/>
            </a:br>
            <a:br>
              <a:rPr lang="en-US" sz="1900"/>
            </a:br>
            <a:r>
              <a:rPr lang="en-US" sz="1900"/>
              <a:t>The Harawa settlement hosted over 7,000 families.</a:t>
            </a:r>
          </a:p>
        </p:txBody>
      </p:sp>
      <p:pic>
        <p:nvPicPr>
          <p:cNvPr id="4" name="Picture 3" descr="1279e81465642fd1fb9b040a7b243a18">
            <a:extLst>
              <a:ext uri="{FF2B5EF4-FFF2-40B4-BE49-F238E27FC236}">
                <a16:creationId xmlns:a16="http://schemas.microsoft.com/office/drawing/2014/main" id="{95038C32-403C-6A40-A85E-3CF2CE563859}"/>
              </a:ext>
            </a:extLst>
          </p:cNvPr>
          <p:cNvPicPr>
            <a:picLocks noChangeAspect="1"/>
          </p:cNvPicPr>
          <p:nvPr/>
        </p:nvPicPr>
        <p:blipFill rotWithShape="1">
          <a:blip r:embed="rId2"/>
          <a:srcRect l="34740" r="2"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9240" y="991443"/>
            <a:ext cx="3452251" cy="1087819"/>
          </a:xfrm>
        </p:spPr>
        <p:txBody>
          <a:bodyPr anchor="b">
            <a:normAutofit/>
          </a:bodyPr>
          <a:lstStyle/>
          <a:p>
            <a:r>
              <a:rPr lang="en-US" sz="3000"/>
              <a:t>Eritrea: Country Profile</a:t>
            </a:r>
          </a:p>
        </p:txBody>
      </p:sp>
      <p:pic>
        <p:nvPicPr>
          <p:cNvPr id="4" name="Picture 3" descr="0041d760936c7975229d5552ad84405c">
            <a:extLst>
              <a:ext uri="{FF2B5EF4-FFF2-40B4-BE49-F238E27FC236}">
                <a16:creationId xmlns:a16="http://schemas.microsoft.com/office/drawing/2014/main" id="{800792E0-1DFF-6240-9DD9-72DD41A20A35}"/>
              </a:ext>
            </a:extLst>
          </p:cNvPr>
          <p:cNvPicPr>
            <a:picLocks noChangeAspect="1"/>
          </p:cNvPicPr>
          <p:nvPr/>
        </p:nvPicPr>
        <p:blipFill>
          <a:blip r:embed="rId2"/>
          <a:stretch>
            <a:fillRect/>
          </a:stretch>
        </p:blipFill>
        <p:spPr>
          <a:xfrm>
            <a:off x="332508" y="934193"/>
            <a:ext cx="4687548" cy="4934260"/>
          </a:xfrm>
          <a:prstGeom prst="rect">
            <a:avLst/>
          </a:prstGeom>
        </p:spPr>
      </p:pic>
      <p:sp>
        <p:nvSpPr>
          <p:cNvPr id="3" name="Content Placeholder 2"/>
          <p:cNvSpPr>
            <a:spLocks noGrp="1"/>
          </p:cNvSpPr>
          <p:nvPr>
            <p:ph idx="1"/>
          </p:nvPr>
        </p:nvSpPr>
        <p:spPr>
          <a:xfrm>
            <a:off x="5352564" y="2510108"/>
            <a:ext cx="3452251" cy="3492868"/>
          </a:xfrm>
        </p:spPr>
        <p:txBody>
          <a:bodyPr>
            <a:noAutofit/>
          </a:bodyPr>
          <a:lstStyle/>
          <a:p>
            <a:pPr>
              <a:lnSpc>
                <a:spcPct val="90000"/>
              </a:lnSpc>
            </a:pPr>
            <a:r>
              <a:rPr lang="en-US" sz="1100" dirty="0"/>
              <a:t>Eritrea was a province of the Ottoman Empire during the 16th century but came under Italy’s control in the late 1800s.</a:t>
            </a:r>
          </a:p>
          <a:p>
            <a:pPr>
              <a:lnSpc>
                <a:spcPct val="90000"/>
              </a:lnSpc>
            </a:pPr>
            <a:r>
              <a:rPr lang="en-US" sz="1100" dirty="0"/>
              <a:t>The British army conquered Eritrea in 1941, but Italian control was not relinquished until 1947.</a:t>
            </a:r>
          </a:p>
          <a:p>
            <a:pPr>
              <a:lnSpc>
                <a:spcPct val="90000"/>
              </a:lnSpc>
            </a:pPr>
            <a:r>
              <a:rPr lang="en-US" sz="1100" dirty="0"/>
              <a:t>Ethiopia annexed Eritrea in 1952.</a:t>
            </a:r>
          </a:p>
          <a:p>
            <a:pPr>
              <a:lnSpc>
                <a:spcPct val="90000"/>
              </a:lnSpc>
            </a:pPr>
            <a:r>
              <a:rPr lang="en-US" sz="1100" dirty="0"/>
              <a:t>Eritrea gained independence from Ethiopia in 1993.</a:t>
            </a:r>
          </a:p>
          <a:p>
            <a:pPr>
              <a:lnSpc>
                <a:spcPct val="90000"/>
              </a:lnSpc>
            </a:pPr>
            <a:r>
              <a:rPr lang="en-US" sz="1100" dirty="0"/>
              <a:t>Eritrean-Ethiopian border clashes between 1998-2001 turned into a full-scale war, killing roughly 70,000 people.</a:t>
            </a:r>
          </a:p>
          <a:p>
            <a:pPr>
              <a:lnSpc>
                <a:spcPct val="90000"/>
              </a:lnSpc>
            </a:pPr>
            <a:r>
              <a:rPr lang="en-US" sz="1100" dirty="0"/>
              <a:t>The UN sanctioned Eritrea in December 2009 for "its alleged support" for Islamist insurgents in Somalia.</a:t>
            </a:r>
          </a:p>
          <a:p>
            <a:pPr>
              <a:lnSpc>
                <a:spcPct val="90000"/>
              </a:lnSpc>
            </a:pPr>
            <a:r>
              <a:rPr lang="en-US" sz="1100" dirty="0"/>
              <a:t>In 2014, the UNHRC issued a report that estimated about six percent of Eritrea's population fled the country over repression and poverty.</a:t>
            </a:r>
          </a:p>
          <a:p>
            <a:pPr>
              <a:lnSpc>
                <a:spcPct val="90000"/>
              </a:lnSpc>
            </a:pPr>
            <a:r>
              <a:rPr lang="en-US" sz="1100" dirty="0"/>
              <a:t>Two years later, the UNHRC asked the African Union "to investigate Eritrean leaders for alleged crimes against humanity."</a:t>
            </a:r>
          </a:p>
          <a:p>
            <a:pPr>
              <a:lnSpc>
                <a:spcPct val="90000"/>
              </a:lnSpc>
            </a:pPr>
            <a:r>
              <a:rPr lang="en-US" sz="1100" dirty="0"/>
              <a:t>July 2018, Ethiopia and Eritrea finally end their war.</a:t>
            </a:r>
          </a:p>
          <a:p>
            <a:pPr>
              <a:lnSpc>
                <a:spcPct val="90000"/>
              </a:lnSpc>
            </a:pPr>
            <a:r>
              <a:rPr lang="en-US" sz="1100" dirty="0"/>
              <a:t>Considered a militarized one-party state run by the People’s Front for Democracy and Justice (PFDJ) president Isaias Afewerki.</a:t>
            </a:r>
          </a:p>
        </p:txBody>
      </p:sp>
    </p:spTree>
    <p:extLst>
      <p:ext uri="{BB962C8B-B14F-4D97-AF65-F5344CB8AC3E}">
        <p14:creationId xmlns:p14="http://schemas.microsoft.com/office/powerpoint/2010/main" val="1673311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UN Recommends Humanitarian Aid</a:t>
            </a:r>
          </a:p>
        </p:txBody>
      </p:sp>
      <p:pic>
        <p:nvPicPr>
          <p:cNvPr id="4" name="Picture 3" descr="01d0fd3c747c1bda62a87570568a39f7">
            <a:extLst>
              <a:ext uri="{FF2B5EF4-FFF2-40B4-BE49-F238E27FC236}">
                <a16:creationId xmlns:a16="http://schemas.microsoft.com/office/drawing/2014/main" id="{8FB151DA-236D-3848-83CC-CCB4F402FA5C}"/>
              </a:ext>
            </a:extLst>
          </p:cNvPr>
          <p:cNvPicPr>
            <a:picLocks noChangeAspect="1"/>
          </p:cNvPicPr>
          <p:nvPr/>
        </p:nvPicPr>
        <p:blipFill rotWithShape="1">
          <a:blip r:embed="rId2"/>
          <a:srcRect t="1032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dirty="0"/>
              <a:t>May</a:t>
            </a:r>
            <a:r>
              <a:rPr lang="en-US" dirty="0"/>
              <a:t>-</a:t>
            </a:r>
            <a:r>
              <a:rPr dirty="0"/>
              <a:t>Jun</a:t>
            </a:r>
            <a:r>
              <a:rPr lang="en-US" dirty="0"/>
              <a:t>e</a:t>
            </a:r>
            <a:r>
              <a:rPr dirty="0"/>
              <a:t> 1980</a:t>
            </a:r>
          </a:p>
          <a:p>
            <a:pPr marL="0" indent="0">
              <a:buNone/>
            </a:pPr>
            <a:endParaRPr lang="en-US" dirty="0"/>
          </a:p>
          <a:p>
            <a:pPr marL="0" indent="0">
              <a:buNone/>
            </a:pPr>
            <a:r>
              <a:rPr dirty="0"/>
              <a:t>A UN team visited Ethiopia to record the impact of the drought and urgent requests for aid. The team recommended "the government's resettlement [i.e. villagization]</a:t>
            </a:r>
            <a:r>
              <a:rPr lang="en-US" dirty="0"/>
              <a:t> </a:t>
            </a:r>
            <a:r>
              <a:rPr dirty="0"/>
              <a:t>should be given all possible support." </a:t>
            </a:r>
            <a:br>
              <a:rPr dirty="0"/>
            </a:br>
            <a:endParaRPr lang="en-US" dirty="0"/>
          </a:p>
          <a:p>
            <a:pPr marL="0" indent="0">
              <a:buNone/>
            </a:pPr>
            <a:r>
              <a:rPr dirty="0"/>
              <a:t>The team also recommended the delivery of 158,000 metric </a:t>
            </a:r>
            <a:r>
              <a:rPr lang="en-US"/>
              <a:t>tonnes</a:t>
            </a:r>
            <a:r>
              <a:rPr dirty="0"/>
              <a:t> of food and $8.1 million from UNHCR.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4669978"/>
            <a:ext cx="3293268" cy="1173700"/>
          </a:xfrm>
        </p:spPr>
        <p:txBody>
          <a:bodyPr anchor="t">
            <a:normAutofit/>
          </a:bodyPr>
          <a:lstStyle/>
          <a:p>
            <a:r>
              <a:rPr lang="en-US" sz="3500">
                <a:solidFill>
                  <a:schemeClr val="bg1"/>
                </a:solidFill>
              </a:rPr>
              <a:t>The Great Famine</a:t>
            </a:r>
          </a:p>
        </p:txBody>
      </p:sp>
      <p:pic>
        <p:nvPicPr>
          <p:cNvPr id="4" name="Picture 3" descr="9f3f3cc289d8e3545ab6606b02363c09">
            <a:extLst>
              <a:ext uri="{FF2B5EF4-FFF2-40B4-BE49-F238E27FC236}">
                <a16:creationId xmlns:a16="http://schemas.microsoft.com/office/drawing/2014/main" id="{00C9D3CE-6D79-EE4E-9B76-9C4D8886CECA}"/>
              </a:ext>
            </a:extLst>
          </p:cNvPr>
          <p:cNvPicPr>
            <a:picLocks noChangeAspect="1"/>
          </p:cNvPicPr>
          <p:nvPr/>
        </p:nvPicPr>
        <p:blipFill rotWithShape="1">
          <a:blip r:embed="rId2"/>
          <a:srcRect t="17444" b="17268"/>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2" name="Freeform: Shape 1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4248150" y="4669978"/>
            <a:ext cx="4269581" cy="1173700"/>
          </a:xfrm>
        </p:spPr>
        <p:txBody>
          <a:bodyPr>
            <a:normAutofit/>
          </a:bodyPr>
          <a:lstStyle/>
          <a:p>
            <a:pPr marL="0" indent="0">
              <a:lnSpc>
                <a:spcPct val="90000"/>
              </a:lnSpc>
              <a:buNone/>
            </a:pPr>
            <a:r>
              <a:rPr lang="en-US" sz="1000">
                <a:solidFill>
                  <a:schemeClr val="bg1">
                    <a:alpha val="80000"/>
                  </a:schemeClr>
                </a:solidFill>
              </a:rPr>
              <a:t>1983 to 1985</a:t>
            </a:r>
          </a:p>
          <a:p>
            <a:pPr marL="0" indent="0">
              <a:lnSpc>
                <a:spcPct val="90000"/>
              </a:lnSpc>
              <a:buNone/>
            </a:pPr>
            <a:endParaRPr lang="en-US" sz="1000">
              <a:solidFill>
                <a:schemeClr val="bg1">
                  <a:alpha val="80000"/>
                </a:schemeClr>
              </a:solidFill>
            </a:endParaRPr>
          </a:p>
          <a:p>
            <a:pPr marL="0" indent="0">
              <a:lnSpc>
                <a:spcPct val="90000"/>
              </a:lnSpc>
              <a:buNone/>
            </a:pPr>
            <a:r>
              <a:rPr lang="en-US" sz="1000">
                <a:solidFill>
                  <a:schemeClr val="bg1">
                    <a:alpha val="80000"/>
                  </a:schemeClr>
                </a:solidFill>
              </a:rPr>
              <a:t>The Great Famine began in 1983 and lasted for two years. The most affected region was northern Ethiopia, where over 400,000 people were killed.</a:t>
            </a:r>
            <a:br>
              <a:rPr lang="en-US" sz="1000">
                <a:solidFill>
                  <a:schemeClr val="bg1">
                    <a:alpha val="80000"/>
                  </a:schemeClr>
                </a:solidFill>
              </a:rPr>
            </a:br>
            <a:br>
              <a:rPr lang="en-US" sz="1000">
                <a:solidFill>
                  <a:schemeClr val="bg1">
                    <a:alpha val="80000"/>
                  </a:schemeClr>
                </a:solidFill>
              </a:rPr>
            </a:br>
            <a:r>
              <a:rPr lang="en-US" sz="1000">
                <a:solidFill>
                  <a:schemeClr val="bg1">
                    <a:alpha val="80000"/>
                  </a:schemeClr>
                </a:solidFill>
              </a:rPr>
              <a:t>Over half of the 400,000 deaths were attributed to human rights abuses that caused the famine to come earlier and hit harder.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pPr>
              <a:lnSpc>
                <a:spcPct val="90000"/>
              </a:lnSpc>
            </a:pPr>
            <a:r>
              <a:rPr lang="en-US" sz="3100"/>
              <a:t>Operation Moses, Solomon, Joshua, and Dove Wing</a:t>
            </a:r>
          </a:p>
        </p:txBody>
      </p:sp>
      <p:pic>
        <p:nvPicPr>
          <p:cNvPr id="4" name="Picture 3" descr="b10ae15ea5093c6a2ebf28e49efaf2ef">
            <a:extLst>
              <a:ext uri="{FF2B5EF4-FFF2-40B4-BE49-F238E27FC236}">
                <a16:creationId xmlns:a16="http://schemas.microsoft.com/office/drawing/2014/main" id="{2B435EE9-1969-1040-9348-5D6255876314}"/>
              </a:ext>
            </a:extLst>
          </p:cNvPr>
          <p:cNvPicPr>
            <a:picLocks noChangeAspect="1"/>
          </p:cNvPicPr>
          <p:nvPr/>
        </p:nvPicPr>
        <p:blipFill rotWithShape="1">
          <a:blip r:embed="rId2"/>
          <a:srcRect t="17339" b="1052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100"/>
              <a:t>1984 to 2010</a:t>
            </a:r>
          </a:p>
          <a:p>
            <a:pPr marL="0" indent="0">
              <a:lnSpc>
                <a:spcPct val="90000"/>
              </a:lnSpc>
              <a:buNone/>
            </a:pPr>
            <a:endParaRPr lang="en-US" sz="1100"/>
          </a:p>
          <a:p>
            <a:pPr marL="0" indent="0">
              <a:lnSpc>
                <a:spcPct val="90000"/>
              </a:lnSpc>
              <a:buNone/>
            </a:pPr>
            <a:r>
              <a:rPr lang="en-US" sz="1100"/>
              <a:t>Ethiopian Jews, also known as Beta Israel, had long been a marginalized community in Ethiopian society. During the civil war, the majority of the Ethiopian Jewish community fled to Sudan and was left starving in refugee camps.</a:t>
            </a:r>
            <a:br>
              <a:rPr lang="en-US" sz="1100"/>
            </a:br>
            <a:br>
              <a:rPr lang="en-US" sz="1100"/>
            </a:br>
            <a:r>
              <a:rPr lang="en-US" sz="1100"/>
              <a:t>After a long debate, the Israeli government allowed the Ethiopian Jews to immigrate to Israel. With the United States, European and Sudanese assistance, Israeli Mossad agents flew thousands of Ethiopian Jews to Israel. Large bribes were paid to the Derg government to allow the Jews to leave.</a:t>
            </a:r>
            <a:br>
              <a:rPr lang="en-US" sz="1100"/>
            </a:br>
            <a:br>
              <a:rPr lang="en-US" sz="1100"/>
            </a:br>
            <a:r>
              <a:rPr lang="en-US" sz="1100"/>
              <a:t>Another community, now known as Falash Mura, who are Ethiopian Jews who converted to Christianity, was allowed to immigrate to Israel in 2010 under Operation Dove Wing. A debate in the Israeli government as to whether this community is actually "Jewish" is still ongoing.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3202" y="630936"/>
            <a:ext cx="2699766" cy="1463040"/>
          </a:xfrm>
        </p:spPr>
        <p:txBody>
          <a:bodyPr anchor="ctr">
            <a:normAutofit/>
          </a:bodyPr>
          <a:lstStyle/>
          <a:p>
            <a:pPr>
              <a:lnSpc>
                <a:spcPct val="90000"/>
              </a:lnSpc>
            </a:pPr>
            <a:r>
              <a:rPr lang="en-US" sz="2600">
                <a:solidFill>
                  <a:srgbClr val="FFFFFF"/>
                </a:solidFill>
              </a:rPr>
              <a:t>Over 100,000 Recorded Deaths in One Year</a:t>
            </a:r>
          </a:p>
        </p:txBody>
      </p:sp>
      <p:sp>
        <p:nvSpPr>
          <p:cNvPr id="13"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55846" y="630936"/>
            <a:ext cx="5305807" cy="1463040"/>
          </a:xfrm>
        </p:spPr>
        <p:txBody>
          <a:bodyPr anchor="ctr">
            <a:normAutofit/>
          </a:bodyPr>
          <a:lstStyle/>
          <a:p>
            <a:pPr marL="0" indent="0">
              <a:buNone/>
            </a:pPr>
            <a:r>
              <a:rPr lang="en-US" sz="1900">
                <a:solidFill>
                  <a:srgbClr val="FFFFFF"/>
                </a:solidFill>
              </a:rPr>
              <a:t>Between August 1984 and August 1985, between 100,000-150,000 people died for the whole famine zone for the whole period.</a:t>
            </a:r>
          </a:p>
        </p:txBody>
      </p:sp>
      <p:pic>
        <p:nvPicPr>
          <p:cNvPr id="4" name="Picture 3" descr="e965367b7c669118eb78ce768ee35758">
            <a:extLst>
              <a:ext uri="{FF2B5EF4-FFF2-40B4-BE49-F238E27FC236}">
                <a16:creationId xmlns:a16="http://schemas.microsoft.com/office/drawing/2014/main" id="{91F7621C-D8C6-C24B-A85F-7CC1AC2EBD84}"/>
              </a:ext>
            </a:extLst>
          </p:cNvPr>
          <p:cNvPicPr>
            <a:picLocks noChangeAspect="1"/>
          </p:cNvPicPr>
          <p:nvPr/>
        </p:nvPicPr>
        <p:blipFill>
          <a:blip r:embed="rId2"/>
          <a:stretch>
            <a:fillRect/>
          </a:stretch>
        </p:blipFill>
        <p:spPr>
          <a:xfrm>
            <a:off x="473202" y="3925261"/>
            <a:ext cx="8188452" cy="137156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3467"/>
            <a:ext cx="2880360" cy="5571066"/>
          </a:xfrm>
        </p:spPr>
        <p:txBody>
          <a:bodyPr anchor="ctr">
            <a:normAutofit/>
          </a:bodyPr>
          <a:lstStyle/>
          <a:p>
            <a:r>
              <a:rPr lang="en-US" sz="3600"/>
              <a:t>Famine Resettlement</a:t>
            </a:r>
          </a:p>
        </p:txBody>
      </p:sp>
      <p:sp>
        <p:nvSpPr>
          <p:cNvPr id="10"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9764" y="0"/>
            <a:ext cx="5364236"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176522" y="643467"/>
            <a:ext cx="4341114" cy="5571066"/>
          </a:xfrm>
        </p:spPr>
        <p:txBody>
          <a:bodyPr anchor="ctr">
            <a:normAutofit/>
          </a:bodyPr>
          <a:lstStyle/>
          <a:p>
            <a:pPr marL="0" indent="0">
              <a:buNone/>
            </a:pPr>
            <a:r>
              <a:rPr lang="en-US" sz="1900">
                <a:solidFill>
                  <a:srgbClr val="FFFFFF"/>
                </a:solidFill>
              </a:rPr>
              <a:t>1985</a:t>
            </a:r>
          </a:p>
          <a:p>
            <a:pPr marL="0" indent="0">
              <a:buNone/>
            </a:pPr>
            <a:endParaRPr lang="en-US" sz="1900">
              <a:solidFill>
                <a:srgbClr val="FFFFFF"/>
              </a:solidFill>
            </a:endParaRPr>
          </a:p>
          <a:p>
            <a:pPr marL="0" indent="0">
              <a:buNone/>
            </a:pPr>
            <a:r>
              <a:rPr lang="en-US" sz="1900">
                <a:solidFill>
                  <a:srgbClr val="FFFFFF"/>
                </a:solidFill>
              </a:rPr>
              <a:t>Mengistu and the Derg responded to the famine by forcing the resettlement of civilians. This involved numerous abuses of human rights, including the violent and arbitrary manner in which resettlers were taken, appalling conditions in transit and on arrival, the displacement of indigenous people in the resettlement areas, and violence against resettlers who attempted to escape.</a:t>
            </a:r>
            <a:br>
              <a:rPr lang="en-US" sz="1900">
                <a:solidFill>
                  <a:srgbClr val="FFFFFF"/>
                </a:solidFill>
              </a:rPr>
            </a:br>
            <a:br>
              <a:rPr lang="en-US" sz="1900">
                <a:solidFill>
                  <a:srgbClr val="FFFFFF"/>
                </a:solidFill>
              </a:rPr>
            </a:br>
            <a:r>
              <a:rPr lang="en-US" sz="1900">
                <a:solidFill>
                  <a:srgbClr val="FFFFFF"/>
                </a:solidFill>
              </a:rPr>
              <a:t>The resettlement program is estimated to have killed at least 50,000 people.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Kelbessa Negewo Flees to U.S.</a:t>
            </a:r>
          </a:p>
        </p:txBody>
      </p:sp>
      <p:sp>
        <p:nvSpPr>
          <p:cNvPr id="26" name="Rectangle 2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64903a87ccdcf7b380b5f60a0e3f15b">
            <a:extLst>
              <a:ext uri="{FF2B5EF4-FFF2-40B4-BE49-F238E27FC236}">
                <a16:creationId xmlns:a16="http://schemas.microsoft.com/office/drawing/2014/main" id="{C1F4535F-9B23-4349-8251-DDE53B2D11C8}"/>
              </a:ext>
            </a:extLst>
          </p:cNvPr>
          <p:cNvPicPr>
            <a:picLocks noChangeAspect="1"/>
          </p:cNvPicPr>
          <p:nvPr/>
        </p:nvPicPr>
        <p:blipFill rotWithShape="1">
          <a:blip r:embed="rId2"/>
          <a:srcRect l="9872" r="9855" b="-1"/>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rmAutofit/>
          </a:bodyPr>
          <a:lstStyle/>
          <a:p>
            <a:pPr marL="0" indent="0">
              <a:lnSpc>
                <a:spcPct val="90000"/>
              </a:lnSpc>
              <a:buNone/>
            </a:pPr>
            <a:r>
              <a:rPr lang="en-US" sz="1500"/>
              <a:t>August 3, 1987</a:t>
            </a:r>
          </a:p>
          <a:p>
            <a:pPr marL="0" indent="0">
              <a:lnSpc>
                <a:spcPct val="90000"/>
              </a:lnSpc>
              <a:buNone/>
            </a:pPr>
            <a:endParaRPr lang="en-US" sz="1500"/>
          </a:p>
          <a:p>
            <a:pPr marL="0" indent="0">
              <a:lnSpc>
                <a:spcPct val="90000"/>
              </a:lnSpc>
              <a:buNone/>
            </a:pPr>
            <a:r>
              <a:rPr lang="en-US" sz="1500"/>
              <a:t>Kelbessa Negewo, a former Derg official under Mengistu's regime,  allegedly oversaw massacres and the torture of hundreds of political opponents. Negewo allegedly recruited people to execute and torture university students involved in anti-government protests.</a:t>
            </a:r>
            <a:br>
              <a:rPr lang="en-US" sz="1500"/>
            </a:br>
            <a:br>
              <a:rPr lang="en-US" sz="1500"/>
            </a:br>
            <a:r>
              <a:rPr lang="en-US" sz="1500"/>
              <a:t>A few years before the fall of Mengistu's regime, Negewo fled Ethiopia to the United States. He received asylum under false pretenses.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ae12507ba28f435aa2f8fa60a6fc740">
            <a:extLst>
              <a:ext uri="{FF2B5EF4-FFF2-40B4-BE49-F238E27FC236}">
                <a16:creationId xmlns:a16="http://schemas.microsoft.com/office/drawing/2014/main" id="{AD00FEF5-380C-3F4B-AF32-735DBDAC0C94}"/>
              </a:ext>
            </a:extLst>
          </p:cNvPr>
          <p:cNvPicPr>
            <a:picLocks noChangeAspect="1"/>
          </p:cNvPicPr>
          <p:nvPr/>
        </p:nvPicPr>
        <p:blipFill rotWithShape="1">
          <a:blip r:embed="rId2"/>
          <a:srcRect r="-1" b="29786"/>
          <a:stretch/>
        </p:blipFill>
        <p:spPr>
          <a:xfrm>
            <a:off x="20" y="10"/>
            <a:ext cx="725221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a:normAutofit/>
          </a:bodyPr>
          <a:lstStyle/>
          <a:p>
            <a:r>
              <a:rPr lang="en-US" sz="3500"/>
              <a:t>Carter Led Peace Talks</a:t>
            </a:r>
          </a:p>
        </p:txBody>
      </p:sp>
      <p:sp>
        <p:nvSpPr>
          <p:cNvPr id="3" name="Content Placeholder 2"/>
          <p:cNvSpPr>
            <a:spLocks noGrp="1"/>
          </p:cNvSpPr>
          <p:nvPr>
            <p:ph idx="1"/>
          </p:nvPr>
        </p:nvSpPr>
        <p:spPr>
          <a:xfrm>
            <a:off x="5648707" y="2434201"/>
            <a:ext cx="2866642" cy="3742762"/>
          </a:xfrm>
        </p:spPr>
        <p:txBody>
          <a:bodyPr>
            <a:normAutofit/>
          </a:bodyPr>
          <a:lstStyle/>
          <a:p>
            <a:pPr marL="0" indent="0">
              <a:buNone/>
            </a:pPr>
            <a:r>
              <a:rPr lang="en-US" sz="1700"/>
              <a:t>1989 to 1991</a:t>
            </a:r>
          </a:p>
          <a:p>
            <a:pPr marL="0" indent="0">
              <a:buNone/>
            </a:pPr>
            <a:endParaRPr lang="en-US" sz="1700"/>
          </a:p>
          <a:p>
            <a:pPr marL="0" indent="0">
              <a:buNone/>
            </a:pPr>
            <a:r>
              <a:rPr lang="en-US" sz="1700"/>
              <a:t>Former President Jimmy Carter formally open peace talks between the Eritrean Rebels and the Ethiopian Government after a stalemate had been reached in the fighting.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Arrest by Transitional Government 1991-1995</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buNone/>
            </a:pPr>
            <a:r>
              <a:rPr lang="en-US" sz="1900"/>
              <a:t>1991 to 1995</a:t>
            </a:r>
          </a:p>
          <a:p>
            <a:pPr marL="0" indent="0">
              <a:buNone/>
            </a:pPr>
            <a:endParaRPr lang="en-US" sz="1900"/>
          </a:p>
          <a:p>
            <a:pPr marL="0" indent="0">
              <a:buNone/>
            </a:pPr>
            <a:r>
              <a:rPr lang="en-US" sz="1900"/>
              <a:t>After the fall Derg Regime, the transitional government under the Ethiopian People's Revolutionary Democratic Front, chaired by Meles Zenawi, drastically improved the human rights situation in Ethiopia, yet still committed its own atrocities against rival political groups.</a:t>
            </a:r>
            <a:br>
              <a:rPr lang="en-US" sz="1900"/>
            </a:br>
            <a:br>
              <a:rPr lang="en-US" sz="1900"/>
            </a:br>
            <a:r>
              <a:rPr lang="en-US" sz="1900"/>
              <a:t>An estimated 100,000 members of the old Derg regime and rival parties of Zenawi were imprisoned without cause or trial. Several prisoners were summarily executed in prison</a:t>
            </a:r>
          </a:p>
        </p:txBody>
      </p:sp>
      <p:pic>
        <p:nvPicPr>
          <p:cNvPr id="4" name="Picture 3" descr="9a6f5b45260f5772cf36c5b5b4f7401a">
            <a:extLst>
              <a:ext uri="{FF2B5EF4-FFF2-40B4-BE49-F238E27FC236}">
                <a16:creationId xmlns:a16="http://schemas.microsoft.com/office/drawing/2014/main" id="{5D9412F0-08EA-AD41-9A98-00B203897AD4}"/>
              </a:ext>
            </a:extLst>
          </p:cNvPr>
          <p:cNvPicPr>
            <a:picLocks noChangeAspect="1"/>
          </p:cNvPicPr>
          <p:nvPr/>
        </p:nvPicPr>
        <p:blipFill rotWithShape="1">
          <a:blip r:embed="rId2"/>
          <a:srcRect l="2710" r="7189" b="1"/>
          <a:stretch/>
        </p:blipFill>
        <p:spPr>
          <a:xfrm>
            <a:off x="5756743" y="2093976"/>
            <a:ext cx="2955798" cy="409651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r>
              <a:rPr dirty="0"/>
              <a:t>Transitional Charter of Zenawi Government</a:t>
            </a:r>
          </a:p>
        </p:txBody>
      </p:sp>
      <p:sp>
        <p:nvSpPr>
          <p:cNvPr id="3" name="Content Placeholder 2"/>
          <p:cNvSpPr>
            <a:spLocks noGrp="1"/>
          </p:cNvSpPr>
          <p:nvPr>
            <p:ph idx="1"/>
          </p:nvPr>
        </p:nvSpPr>
        <p:spPr>
          <a:xfrm>
            <a:off x="486697" y="2438400"/>
            <a:ext cx="3708113" cy="3785419"/>
          </a:xfrm>
        </p:spPr>
        <p:txBody>
          <a:bodyPr>
            <a:normAutofit/>
          </a:bodyPr>
          <a:lstStyle/>
          <a:p>
            <a:pPr marL="0" indent="0">
              <a:lnSpc>
                <a:spcPct val="90000"/>
              </a:lnSpc>
              <a:buNone/>
            </a:pPr>
            <a:r>
              <a:rPr lang="en-US" dirty="0"/>
              <a:t>1991</a:t>
            </a:r>
            <a:endParaRPr lang="en-US"/>
          </a:p>
          <a:p>
            <a:pPr marL="0" indent="0">
              <a:lnSpc>
                <a:spcPct val="90000"/>
              </a:lnSpc>
              <a:buNone/>
            </a:pPr>
            <a:endParaRPr lang="en-US"/>
          </a:p>
          <a:p>
            <a:pPr marL="0" indent="0">
              <a:lnSpc>
                <a:spcPct val="90000"/>
              </a:lnSpc>
              <a:buNone/>
            </a:pPr>
            <a:r>
              <a:rPr dirty="0"/>
              <a:t>The Transitional Charter set up Ethiopia's system of government set up by Zenawi and the EPRDF that still exist today. </a:t>
            </a:r>
            <a:br>
              <a:rPr dirty="0"/>
            </a:br>
            <a:br>
              <a:rPr dirty="0"/>
            </a:br>
            <a:r>
              <a:rPr dirty="0"/>
              <a:t>The charter lays out the transition of Ethiopia's government from a military dictatorship to a multi-federal democracy.  This document established the current legislative body, the Council of Representatives.  It also established the current form of ethnic federalism that exists today.</a:t>
            </a:r>
            <a:endParaRPr lang="en-US"/>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6315c14476e042ac35344620d791abb">
            <a:extLst>
              <a:ext uri="{FF2B5EF4-FFF2-40B4-BE49-F238E27FC236}">
                <a16:creationId xmlns:a16="http://schemas.microsoft.com/office/drawing/2014/main" id="{193DCC9A-BA55-2345-BF86-EEB376DE3535}"/>
              </a:ext>
            </a:extLst>
          </p:cNvPr>
          <p:cNvPicPr>
            <a:picLocks noChangeAspect="1"/>
          </p:cNvPicPr>
          <p:nvPr/>
        </p:nvPicPr>
        <p:blipFill>
          <a:blip r:embed="rId2"/>
          <a:stretch>
            <a:fillRect/>
          </a:stretch>
        </p:blipFill>
        <p:spPr>
          <a:xfrm>
            <a:off x="5178531" y="1749052"/>
            <a:ext cx="3356649" cy="3356649"/>
          </a:xfrm>
          <a:prstGeom prst="rect">
            <a:avLst/>
          </a:prstGeom>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628650" y="643467"/>
            <a:ext cx="2916395" cy="1800526"/>
          </a:xfrm>
        </p:spPr>
        <p:txBody>
          <a:bodyPr>
            <a:normAutofit/>
          </a:bodyPr>
          <a:lstStyle/>
          <a:p>
            <a:r>
              <a:rPr lang="en-US"/>
              <a:t>Ethnic Federalism in Ethiopia</a:t>
            </a:r>
          </a:p>
        </p:txBody>
      </p:sp>
      <p:sp>
        <p:nvSpPr>
          <p:cNvPr id="3" name="Content Placeholder 2"/>
          <p:cNvSpPr>
            <a:spLocks noGrp="1"/>
          </p:cNvSpPr>
          <p:nvPr>
            <p:ph idx="1"/>
          </p:nvPr>
        </p:nvSpPr>
        <p:spPr>
          <a:xfrm>
            <a:off x="317423" y="2554089"/>
            <a:ext cx="3538847" cy="3553581"/>
          </a:xfrm>
        </p:spPr>
        <p:txBody>
          <a:bodyPr>
            <a:noAutofit/>
          </a:bodyPr>
          <a:lstStyle/>
          <a:p>
            <a:pPr marL="0" indent="0">
              <a:lnSpc>
                <a:spcPct val="90000"/>
              </a:lnSpc>
              <a:buNone/>
            </a:pPr>
            <a:r>
              <a:rPr lang="en-US" sz="1100" dirty="0"/>
              <a:t>1991</a:t>
            </a:r>
          </a:p>
          <a:p>
            <a:pPr marL="0" indent="0">
              <a:lnSpc>
                <a:spcPct val="90000"/>
              </a:lnSpc>
              <a:buNone/>
            </a:pPr>
            <a:endParaRPr lang="en-US" sz="1100" dirty="0"/>
          </a:p>
          <a:p>
            <a:pPr marL="0" indent="0">
              <a:lnSpc>
                <a:spcPct val="90000"/>
              </a:lnSpc>
              <a:buNone/>
            </a:pPr>
            <a:r>
              <a:rPr lang="en-US" sz="1100" dirty="0"/>
              <a:t>Under Mele Zenawi's Transitional Government, Ethiopia was divided up into distinct ethnic regions with some degree of autonomy. </a:t>
            </a:r>
            <a:br>
              <a:rPr lang="en-US" sz="1100" dirty="0"/>
            </a:br>
            <a:br>
              <a:rPr lang="en-US" sz="1100" dirty="0"/>
            </a:br>
            <a:r>
              <a:rPr lang="en-US" sz="1100" dirty="0"/>
              <a:t>In theory, each region had the right to succeed from the federation if it desired. The system was an attempt to prevent the traditional domination of the Amhara ethnic group and reduce conflict, yet some argue that it has only done more to divide Ethiopians.</a:t>
            </a:r>
            <a:br>
              <a:rPr lang="en-US" sz="1100" dirty="0"/>
            </a:br>
            <a:br>
              <a:rPr lang="en-US" sz="1100" dirty="0"/>
            </a:br>
            <a:r>
              <a:rPr lang="en-US" sz="1100" dirty="0"/>
              <a:t> The Ethnic Regions are:</a:t>
            </a:r>
          </a:p>
          <a:p>
            <a:pPr marL="0" indent="0">
              <a:lnSpc>
                <a:spcPct val="90000"/>
              </a:lnSpc>
              <a:buNone/>
            </a:pPr>
            <a:br>
              <a:rPr lang="en-US" sz="1100" dirty="0"/>
            </a:br>
            <a:r>
              <a:rPr lang="en-US" sz="1100" dirty="0"/>
              <a:t>1. Addis Ababa</a:t>
            </a:r>
            <a:br>
              <a:rPr lang="en-US" sz="1100" dirty="0"/>
            </a:br>
            <a:r>
              <a:rPr lang="en-US" sz="1100" dirty="0"/>
              <a:t>2. Afar</a:t>
            </a:r>
            <a:br>
              <a:rPr lang="en-US" sz="1100" dirty="0"/>
            </a:br>
            <a:r>
              <a:rPr lang="en-US" sz="1100" dirty="0"/>
              <a:t>3. Amhara</a:t>
            </a:r>
            <a:br>
              <a:rPr lang="en-US" sz="1100" dirty="0"/>
            </a:br>
            <a:r>
              <a:rPr lang="en-US" sz="1100" dirty="0"/>
              <a:t>4. Benishangul-</a:t>
            </a:r>
            <a:r>
              <a:rPr lang="en-US" sz="1100" dirty="0" err="1"/>
              <a:t>Gumuz</a:t>
            </a:r>
            <a:br>
              <a:rPr lang="en-US" sz="1100" dirty="0"/>
            </a:br>
            <a:r>
              <a:rPr lang="en-US" sz="1100" dirty="0"/>
              <a:t>5.  Dire </a:t>
            </a:r>
            <a:r>
              <a:rPr lang="en-US" sz="1100" dirty="0" err="1"/>
              <a:t>Dawa</a:t>
            </a:r>
            <a:br>
              <a:rPr lang="en-US" sz="1100" dirty="0"/>
            </a:br>
            <a:r>
              <a:rPr lang="en-US" sz="1100" dirty="0"/>
              <a:t>6.  </a:t>
            </a:r>
            <a:r>
              <a:rPr lang="en-US" sz="1100" dirty="0" err="1"/>
              <a:t>Gambela</a:t>
            </a:r>
            <a:r>
              <a:rPr lang="en-US" sz="1100" dirty="0"/>
              <a:t> </a:t>
            </a:r>
            <a:br>
              <a:rPr lang="en-US" sz="1100" dirty="0"/>
            </a:br>
            <a:r>
              <a:rPr lang="en-US" sz="1100" dirty="0"/>
              <a:t>7.  Harari</a:t>
            </a:r>
            <a:br>
              <a:rPr lang="en-US" sz="1100" dirty="0"/>
            </a:br>
            <a:r>
              <a:rPr lang="en-US" sz="1100" dirty="0"/>
              <a:t>8.  Oromia</a:t>
            </a:r>
            <a:br>
              <a:rPr lang="en-US" sz="1100" dirty="0"/>
            </a:br>
            <a:r>
              <a:rPr lang="en-US" sz="1100" dirty="0"/>
              <a:t>9.  Somali</a:t>
            </a:r>
            <a:br>
              <a:rPr lang="en-US" sz="1100" dirty="0"/>
            </a:br>
            <a:r>
              <a:rPr lang="en-US" sz="1100" dirty="0"/>
              <a:t>10. Tigray</a:t>
            </a:r>
            <a:br>
              <a:rPr lang="en-US" sz="1100" dirty="0"/>
            </a:br>
            <a:r>
              <a:rPr lang="en-US" sz="1100" dirty="0"/>
              <a:t>11. Southern Nations Nationalities and People (SNNPR)</a:t>
            </a:r>
          </a:p>
        </p:txBody>
      </p:sp>
      <p:pic>
        <p:nvPicPr>
          <p:cNvPr id="4" name="Picture 3" descr="4f6e3d59975f56f43a99034987b94e09">
            <a:extLst>
              <a:ext uri="{FF2B5EF4-FFF2-40B4-BE49-F238E27FC236}">
                <a16:creationId xmlns:a16="http://schemas.microsoft.com/office/drawing/2014/main" id="{DB3E49E7-6F5C-3C46-9D14-1331B0BA9913}"/>
              </a:ext>
            </a:extLst>
          </p:cNvPr>
          <p:cNvPicPr>
            <a:picLocks noChangeAspect="1"/>
          </p:cNvPicPr>
          <p:nvPr/>
        </p:nvPicPr>
        <p:blipFill>
          <a:blip r:embed="rId2"/>
          <a:stretch>
            <a:fillRect/>
          </a:stretch>
        </p:blipFill>
        <p:spPr>
          <a:xfrm>
            <a:off x="5100739" y="2112375"/>
            <a:ext cx="3560660" cy="26615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Italian Eritrea</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000" dirty="0"/>
              <a:t>January 1, 1882 to December 31, 1936 </a:t>
            </a:r>
          </a:p>
          <a:p>
            <a:pPr>
              <a:lnSpc>
                <a:spcPct val="90000"/>
              </a:lnSpc>
            </a:pPr>
            <a:endParaRPr lang="en-US" sz="1000" dirty="0"/>
          </a:p>
          <a:p>
            <a:pPr marL="0" indent="0">
              <a:lnSpc>
                <a:spcPct val="90000"/>
              </a:lnSpc>
              <a:buNone/>
            </a:pPr>
            <a:r>
              <a:rPr lang="en-US" sz="1000" dirty="0"/>
              <a:t>Eritrea was Italy's first and longest-held colonial territory.  During the 1870s and 1880s, Italians were campaigning for a colonial empire of their own. After Italian companies purchased the Red Sea port of </a:t>
            </a:r>
            <a:r>
              <a:rPr lang="en-US" sz="1000" dirty="0" err="1"/>
              <a:t>Assab</a:t>
            </a:r>
            <a:r>
              <a:rPr lang="en-US" sz="1000" dirty="0"/>
              <a:t>, the Kingdom of Italy began expanding from the coast and came into increasing conflict with </a:t>
            </a:r>
            <a:r>
              <a:rPr lang="en-US" sz="1000" dirty="0" err="1"/>
              <a:t>Abbisyina</a:t>
            </a:r>
            <a:r>
              <a:rPr lang="en-US" sz="1000" dirty="0"/>
              <a:t>. </a:t>
            </a:r>
            <a:r>
              <a:rPr lang="en-US" sz="1000" dirty="0" err="1"/>
              <a:t>Abbisyina</a:t>
            </a:r>
            <a:r>
              <a:rPr lang="en-US" sz="1000" dirty="0"/>
              <a:t> had managed to remain independent during the Scramble for Africa.</a:t>
            </a:r>
            <a:br>
              <a:rPr lang="en-US" sz="1000" dirty="0"/>
            </a:br>
            <a:br>
              <a:rPr lang="en-US" sz="1000" dirty="0"/>
            </a:br>
            <a:r>
              <a:rPr lang="en-US" sz="1000" dirty="0"/>
              <a:t>Italy and Ethiopia fought a war from 1887-1889 over control of Eritrea. The Italians won and annexed what is the modern-day borders of Eritrea.</a:t>
            </a:r>
            <a:br>
              <a:rPr lang="en-US" sz="1000" dirty="0"/>
            </a:br>
            <a:br>
              <a:rPr lang="en-US" sz="1000" dirty="0"/>
            </a:br>
            <a:r>
              <a:rPr lang="en-US" sz="1000" dirty="0"/>
              <a:t>Like every other colonial government in Africa, Italian rule in Eritrea was oppressive, exploitative, and violent. Italian settlers were given the best land, which was forcibly taken from local Eritreans. Eritrean women were taken as "madams" for colonial officers into sexual slavery.</a:t>
            </a:r>
            <a:br>
              <a:rPr lang="en-US" sz="1000" dirty="0"/>
            </a:br>
            <a:br>
              <a:rPr lang="en-US" sz="1000" dirty="0"/>
            </a:br>
            <a:r>
              <a:rPr lang="en-US" sz="1000" dirty="0"/>
              <a:t>During fascist rule, the Eritrean landscape was rebuilt in Mussolini's utopian vision, with hundreds of Italian buildings still standing today.</a:t>
            </a:r>
          </a:p>
        </p:txBody>
      </p:sp>
      <p:pic>
        <p:nvPicPr>
          <p:cNvPr id="4" name="Picture 3" descr="f307300bbe801548f0397978ea649cac">
            <a:extLst>
              <a:ext uri="{FF2B5EF4-FFF2-40B4-BE49-F238E27FC236}">
                <a16:creationId xmlns:a16="http://schemas.microsoft.com/office/drawing/2014/main" id="{EA642658-5CE8-2E43-B0D8-BFA2BC0A4646}"/>
              </a:ext>
            </a:extLst>
          </p:cNvPr>
          <p:cNvPicPr>
            <a:picLocks noChangeAspect="1"/>
          </p:cNvPicPr>
          <p:nvPr/>
        </p:nvPicPr>
        <p:blipFill rotWithShape="1">
          <a:blip r:embed="rId2"/>
          <a:srcRect l="9733" r="16733"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014253cc0dc15b1330a253402cfaecd">
            <a:extLst>
              <a:ext uri="{FF2B5EF4-FFF2-40B4-BE49-F238E27FC236}">
                <a16:creationId xmlns:a16="http://schemas.microsoft.com/office/drawing/2014/main" id="{E3CD7EE6-D4C2-574D-9C96-51B352BA2338}"/>
              </a:ext>
            </a:extLst>
          </p:cNvPr>
          <p:cNvPicPr>
            <a:picLocks noChangeAspect="1"/>
          </p:cNvPicPr>
          <p:nvPr/>
        </p:nvPicPr>
        <p:blipFill rotWithShape="1">
          <a:blip r:embed="rId2"/>
          <a:srcRect l="20705" r="627" b="-1"/>
          <a:stretch/>
        </p:blipFill>
        <p:spPr>
          <a:xfrm>
            <a:off x="20" y="10"/>
            <a:ext cx="9143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p:cNvSpPr>
            <a:spLocks noGrp="1"/>
          </p:cNvSpPr>
          <p:nvPr>
            <p:ph type="title"/>
          </p:nvPr>
        </p:nvSpPr>
        <p:spPr>
          <a:xfrm>
            <a:off x="4351281" y="3159719"/>
            <a:ext cx="4164068" cy="1336081"/>
          </a:xfrm>
        </p:spPr>
        <p:txBody>
          <a:bodyPr anchor="b">
            <a:normAutofit/>
          </a:bodyPr>
          <a:lstStyle/>
          <a:p>
            <a:r>
              <a:t>Mengistu Resigns and Flees Ethiopia</a:t>
            </a:r>
          </a:p>
        </p:txBody>
      </p:sp>
      <p:sp>
        <p:nvSpPr>
          <p:cNvPr id="3" name="Content Placeholder 2"/>
          <p:cNvSpPr>
            <a:spLocks noGrp="1"/>
          </p:cNvSpPr>
          <p:nvPr>
            <p:ph idx="1"/>
          </p:nvPr>
        </p:nvSpPr>
        <p:spPr>
          <a:xfrm>
            <a:off x="4351281" y="4572000"/>
            <a:ext cx="4164067" cy="1647825"/>
          </a:xfrm>
        </p:spPr>
        <p:txBody>
          <a:bodyPr>
            <a:normAutofit/>
          </a:bodyPr>
          <a:lstStyle/>
          <a:p>
            <a:pPr marL="0" indent="0">
              <a:lnSpc>
                <a:spcPct val="90000"/>
              </a:lnSpc>
              <a:buNone/>
            </a:pPr>
            <a:r>
              <a:rPr lang="en-US" sz="1300"/>
              <a:t>May 22, 1991</a:t>
            </a:r>
          </a:p>
          <a:p>
            <a:pPr marL="0" indent="0">
              <a:lnSpc>
                <a:spcPct val="90000"/>
              </a:lnSpc>
              <a:buNone/>
            </a:pPr>
            <a:endParaRPr lang="en-US" sz="1300"/>
          </a:p>
          <a:p>
            <a:pPr marL="0" indent="0">
              <a:lnSpc>
                <a:spcPct val="90000"/>
              </a:lnSpc>
              <a:buNone/>
            </a:pPr>
            <a:r>
              <a:rPr lang="en-US" sz="1300"/>
              <a:t>After 14 years of his brutal dictatorship in Ethiopia, Mengistu resigned and fled to Zimbabwe. </a:t>
            </a:r>
            <a:br>
              <a:rPr lang="en-US" sz="1300"/>
            </a:br>
            <a:br>
              <a:rPr lang="en-US" sz="1300"/>
            </a:br>
            <a:r>
              <a:rPr lang="en-US" sz="1300"/>
              <a:t>Mengistu fled just two days after rebel troops captured two strategic towns in the country, cutting off any supplies from reaching the capital where Mengistu presided.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t>The Derg Collapse</a:t>
            </a:r>
          </a:p>
        </p:txBody>
      </p:sp>
      <p:pic>
        <p:nvPicPr>
          <p:cNvPr id="4" name="Picture 3" descr="ac93109b86d728434b6a582008d077e3">
            <a:extLst>
              <a:ext uri="{FF2B5EF4-FFF2-40B4-BE49-F238E27FC236}">
                <a16:creationId xmlns:a16="http://schemas.microsoft.com/office/drawing/2014/main" id="{64B58E78-8D55-C444-BD03-3232CED29B1D}"/>
              </a:ext>
            </a:extLst>
          </p:cNvPr>
          <p:cNvPicPr>
            <a:picLocks noChangeAspect="1"/>
          </p:cNvPicPr>
          <p:nvPr/>
        </p:nvPicPr>
        <p:blipFill rotWithShape="1">
          <a:blip r:embed="rId2"/>
          <a:srcRect l="16990" r="16119"/>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85341" y="2333297"/>
            <a:ext cx="3630007" cy="3843666"/>
          </a:xfrm>
        </p:spPr>
        <p:txBody>
          <a:bodyPr>
            <a:normAutofit/>
          </a:bodyPr>
          <a:lstStyle/>
          <a:p>
            <a:pPr marL="0" indent="0">
              <a:buNone/>
            </a:pPr>
            <a:r>
              <a:rPr lang="en-US" sz="1700"/>
              <a:t>June 1991</a:t>
            </a:r>
          </a:p>
          <a:p>
            <a:pPr marL="0" indent="0">
              <a:buNone/>
            </a:pPr>
            <a:endParaRPr lang="en-US" sz="1700"/>
          </a:p>
          <a:p>
            <a:pPr marL="0" indent="0">
              <a:buNone/>
            </a:pPr>
            <a:r>
              <a:rPr lang="en-US" sz="1700"/>
              <a:t>Shortly after the fall of Mengistu in May 1991, the Ethiopian People’s Revolutionary Democratic Front seized power from the Derg.</a:t>
            </a:r>
            <a:br>
              <a:rPr lang="en-US" sz="1700"/>
            </a:br>
            <a:br>
              <a:rPr lang="en-US" sz="1700"/>
            </a:br>
            <a:r>
              <a:rPr lang="en-US" sz="1700"/>
              <a:t>The EPRDF wanted to bring members of the Mengistu regime to justice. A Special Prosecutor's Office was created with the support of several Western countries in order to investigate and prosecute former Derg officials.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1993 Eritrean independence referendum</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April 23-25, 1993</a:t>
            </a:r>
          </a:p>
          <a:p>
            <a:pPr marL="0" indent="0">
              <a:buNone/>
            </a:pPr>
            <a:endParaRPr lang="en-US" sz="1700"/>
          </a:p>
          <a:p>
            <a:pPr marL="0" indent="0">
              <a:buNone/>
            </a:pPr>
            <a:r>
              <a:rPr lang="en-US" sz="1700"/>
              <a:t>A vote was held in Eritrea on whether or not to be independent of Ethiopia. 99.83% voted in favor, with a 98.5% turnout.</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2e8820b80ba66a8a82b41e04412085c">
            <a:extLst>
              <a:ext uri="{FF2B5EF4-FFF2-40B4-BE49-F238E27FC236}">
                <a16:creationId xmlns:a16="http://schemas.microsoft.com/office/drawing/2014/main" id="{529A9B52-9BA1-6D49-96C0-275F067B15AD}"/>
              </a:ext>
            </a:extLst>
          </p:cNvPr>
          <p:cNvPicPr>
            <a:picLocks noChangeAspect="1"/>
          </p:cNvPicPr>
          <p:nvPr/>
        </p:nvPicPr>
        <p:blipFill>
          <a:blip r:embed="rId2"/>
          <a:stretch>
            <a:fillRect/>
          </a:stretch>
        </p:blipFill>
        <p:spPr>
          <a:xfrm>
            <a:off x="4054396" y="1443247"/>
            <a:ext cx="4514498" cy="3968259"/>
          </a:xfrm>
          <a:prstGeom prst="rect">
            <a:avLst/>
          </a:prstGeom>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1" y="-1"/>
            <a:ext cx="9144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776" y="609600"/>
            <a:ext cx="2696758" cy="1330839"/>
          </a:xfrm>
        </p:spPr>
        <p:txBody>
          <a:bodyPr>
            <a:normAutofit/>
          </a:bodyPr>
          <a:lstStyle/>
          <a:p>
            <a:pPr>
              <a:lnSpc>
                <a:spcPct val="90000"/>
              </a:lnSpc>
            </a:pPr>
            <a:r>
              <a:rPr lang="en-US" sz="2500"/>
              <a:t>Isaias Afwerki Becomes President of Eritrea</a:t>
            </a:r>
          </a:p>
        </p:txBody>
      </p:sp>
      <p:sp>
        <p:nvSpPr>
          <p:cNvPr id="3" name="Content Placeholder 2"/>
          <p:cNvSpPr>
            <a:spLocks noGrp="1"/>
          </p:cNvSpPr>
          <p:nvPr>
            <p:ph idx="1"/>
          </p:nvPr>
        </p:nvSpPr>
        <p:spPr>
          <a:xfrm>
            <a:off x="852775" y="2194102"/>
            <a:ext cx="2369056" cy="3908586"/>
          </a:xfrm>
        </p:spPr>
        <p:txBody>
          <a:bodyPr>
            <a:normAutofit/>
          </a:bodyPr>
          <a:lstStyle/>
          <a:p>
            <a:pPr marL="0" indent="0">
              <a:buNone/>
            </a:pPr>
            <a:r>
              <a:rPr lang="en-US" sz="1700"/>
              <a:t>May 19, 1993 to Present</a:t>
            </a:r>
          </a:p>
          <a:p>
            <a:pPr marL="0" indent="0">
              <a:buNone/>
            </a:pPr>
            <a:endParaRPr lang="en-US" sz="1700"/>
          </a:p>
          <a:p>
            <a:pPr marL="0" indent="0">
              <a:buNone/>
            </a:pPr>
            <a:r>
              <a:rPr lang="en-US" sz="1700"/>
              <a:t>The leader of the Eritrean People's Liberation Front Isais Afwerki becomes president of the new republic of Eritrea. Isais continues to rule the country as a one-party totalitarian state to this day.</a:t>
            </a:r>
          </a:p>
        </p:txBody>
      </p:sp>
      <p:pic>
        <p:nvPicPr>
          <p:cNvPr id="4" name="Picture 3" descr="b509c7aff1b905962d50ca6097030a40">
            <a:extLst>
              <a:ext uri="{FF2B5EF4-FFF2-40B4-BE49-F238E27FC236}">
                <a16:creationId xmlns:a16="http://schemas.microsoft.com/office/drawing/2014/main" id="{6AD2DA86-4D27-5542-8479-EDB64BF6592F}"/>
              </a:ext>
            </a:extLst>
          </p:cNvPr>
          <p:cNvPicPr>
            <a:picLocks noChangeAspect="1"/>
          </p:cNvPicPr>
          <p:nvPr/>
        </p:nvPicPr>
        <p:blipFill rotWithShape="1">
          <a:blip r:embed="rId2"/>
          <a:srcRect l="35053" r="18801" b="-2"/>
          <a:stretch/>
        </p:blipFill>
        <p:spPr>
          <a:xfrm>
            <a:off x="3711141" y="1"/>
            <a:ext cx="5432859"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5" y="978619"/>
            <a:ext cx="2558034" cy="1106424"/>
          </a:xfrm>
        </p:spPr>
        <p:txBody>
          <a:bodyPr>
            <a:normAutofit/>
          </a:bodyPr>
          <a:lstStyle/>
          <a:p>
            <a:pPr>
              <a:lnSpc>
                <a:spcPct val="90000"/>
              </a:lnSpc>
            </a:pPr>
            <a:r>
              <a:rPr lang="en-US" sz="2400"/>
              <a:t>Eritrea Admitted to the United Nations</a:t>
            </a:r>
          </a:p>
        </p:txBody>
      </p:sp>
      <p:sp>
        <p:nvSpPr>
          <p:cNvPr id="1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5" y="2359152"/>
            <a:ext cx="2558034" cy="3425043"/>
          </a:xfrm>
        </p:spPr>
        <p:txBody>
          <a:bodyPr>
            <a:normAutofit/>
          </a:bodyPr>
          <a:lstStyle/>
          <a:p>
            <a:pPr marL="0" indent="0">
              <a:buNone/>
            </a:pPr>
            <a:r>
              <a:rPr lang="en-US" sz="1500"/>
              <a:t>July 16, 1993</a:t>
            </a:r>
          </a:p>
          <a:p>
            <a:pPr marL="0" indent="0">
              <a:buNone/>
            </a:pPr>
            <a:endParaRPr lang="en-US" sz="1500"/>
          </a:p>
          <a:p>
            <a:pPr marL="0" indent="0">
              <a:buNone/>
            </a:pPr>
            <a:r>
              <a:rPr lang="en-US" sz="1500"/>
              <a:t>Eritrea was formally admitted into the United Nations after 30 years of war for independence.</a:t>
            </a:r>
          </a:p>
        </p:txBody>
      </p:sp>
      <p:pic>
        <p:nvPicPr>
          <p:cNvPr id="4" name="Picture 3" descr="0893a7b00b53ccacbc5ef335ebefc588">
            <a:extLst>
              <a:ext uri="{FF2B5EF4-FFF2-40B4-BE49-F238E27FC236}">
                <a16:creationId xmlns:a16="http://schemas.microsoft.com/office/drawing/2014/main" id="{2D6EF912-C06D-0E43-B5A4-282D204D21CD}"/>
              </a:ext>
            </a:extLst>
          </p:cNvPr>
          <p:cNvPicPr>
            <a:picLocks noChangeAspect="1"/>
          </p:cNvPicPr>
          <p:nvPr/>
        </p:nvPicPr>
        <p:blipFill rotWithShape="1">
          <a:blip r:embed="rId2"/>
          <a:srcRect l="11055" r="21480" b="-1"/>
          <a:stretch/>
        </p:blipFill>
        <p:spPr>
          <a:xfrm>
            <a:off x="3843337" y="634382"/>
            <a:ext cx="4992910" cy="549516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bb5a86657456bc57da1ef2b2346a2fd">
            <a:extLst>
              <a:ext uri="{FF2B5EF4-FFF2-40B4-BE49-F238E27FC236}">
                <a16:creationId xmlns:a16="http://schemas.microsoft.com/office/drawing/2014/main" id="{995B995F-A613-C546-8FF4-197ABDC162A1}"/>
              </a:ext>
            </a:extLst>
          </p:cNvPr>
          <p:cNvPicPr>
            <a:picLocks noChangeAspect="1"/>
          </p:cNvPicPr>
          <p:nvPr/>
        </p:nvPicPr>
        <p:blipFill rotWithShape="1">
          <a:blip r:embed="rId2"/>
          <a:srcRect t="11550" b="15554"/>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Flooding in Central Ethiopia</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a:t>June 21-September 20, 1996</a:t>
            </a:r>
          </a:p>
          <a:p>
            <a:pPr marL="0" indent="0">
              <a:buNone/>
            </a:pPr>
            <a:endParaRPr lang="en-US" sz="1500"/>
          </a:p>
          <a:p>
            <a:pPr marL="0" indent="0">
              <a:buNone/>
            </a:pPr>
            <a:r>
              <a:rPr lang="en-US" sz="1500"/>
              <a:t>50,000 Ethiopians were forced to flee their homes after the Awash river overflowed and flooded their villages.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94a6e6abbf5f73fcae9a80e14eb32d">
            <a:extLst>
              <a:ext uri="{FF2B5EF4-FFF2-40B4-BE49-F238E27FC236}">
                <a16:creationId xmlns:a16="http://schemas.microsoft.com/office/drawing/2014/main" id="{659360B3-325C-8F49-BB4F-775FFAFBB526}"/>
              </a:ext>
            </a:extLst>
          </p:cNvPr>
          <p:cNvPicPr>
            <a:picLocks noChangeAspect="1"/>
          </p:cNvPicPr>
          <p:nvPr/>
        </p:nvPicPr>
        <p:blipFill rotWithShape="1">
          <a:blip r:embed="rId2"/>
          <a:srcRect l="38316" r="16722"/>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81178" y="856488"/>
            <a:ext cx="3744468" cy="1243584"/>
          </a:xfrm>
        </p:spPr>
        <p:txBody>
          <a:bodyPr anchor="ctr">
            <a:normAutofit/>
          </a:bodyPr>
          <a:lstStyle/>
          <a:p>
            <a:r>
              <a:rPr lang="en-US" sz="3000"/>
              <a:t>200 Students Arrested</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81178" y="2522949"/>
            <a:ext cx="3799332" cy="3402363"/>
          </a:xfrm>
        </p:spPr>
        <p:txBody>
          <a:bodyPr anchor="t">
            <a:normAutofit/>
          </a:bodyPr>
          <a:lstStyle/>
          <a:p>
            <a:pPr marL="0" indent="0">
              <a:buNone/>
            </a:pPr>
            <a:r>
              <a:rPr lang="en-US" sz="1700"/>
              <a:t>March 1997</a:t>
            </a:r>
          </a:p>
          <a:p>
            <a:pPr marL="0" indent="0">
              <a:buNone/>
            </a:pPr>
            <a:endParaRPr lang="en-US" sz="1700"/>
          </a:p>
          <a:p>
            <a:pPr marL="0" indent="0">
              <a:buNone/>
            </a:pPr>
            <a:r>
              <a:rPr lang="en-US" sz="1700"/>
              <a:t>Over 200 university students were detained after a peaceful demonstration which the government declared illegal. The protestors were supporting peasant farmers "whose land had been confiscated because of their association with the former government."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800"/>
              <a:t>Floods Displace over 2,500 People</a:t>
            </a:r>
          </a:p>
        </p:txBody>
      </p:sp>
      <p:pic>
        <p:nvPicPr>
          <p:cNvPr id="4" name="Picture 3" descr="c26a06e371fa39b7319029ae703fc106">
            <a:extLst>
              <a:ext uri="{FF2B5EF4-FFF2-40B4-BE49-F238E27FC236}">
                <a16:creationId xmlns:a16="http://schemas.microsoft.com/office/drawing/2014/main" id="{F042296B-E3EA-7B4F-BFED-28299EB845CB}"/>
              </a:ext>
            </a:extLst>
          </p:cNvPr>
          <p:cNvPicPr>
            <a:picLocks noChangeAspect="1"/>
          </p:cNvPicPr>
          <p:nvPr/>
        </p:nvPicPr>
        <p:blipFill rotWithShape="1">
          <a:blip r:embed="rId2"/>
          <a:srcRect t="27193"/>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buNone/>
            </a:pPr>
            <a:r>
              <a:rPr dirty="0"/>
              <a:t>Nov</a:t>
            </a:r>
            <a:r>
              <a:rPr lang="en-US" dirty="0"/>
              <a:t>ember</a:t>
            </a:r>
            <a:r>
              <a:rPr dirty="0"/>
              <a:t> 1997</a:t>
            </a:r>
          </a:p>
          <a:p>
            <a:pPr marL="0" indent="0">
              <a:buNone/>
            </a:pPr>
            <a:endParaRPr lang="en-US" dirty="0"/>
          </a:p>
          <a:p>
            <a:pPr marL="0" indent="0">
              <a:buNone/>
            </a:pPr>
            <a:r>
              <a:rPr dirty="0"/>
              <a:t>Thousands of Ethiopians in Afar were displaced after three rivers overflowed.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91443"/>
            <a:ext cx="3332365" cy="1087819"/>
          </a:xfrm>
        </p:spPr>
        <p:txBody>
          <a:bodyPr anchor="b">
            <a:normAutofit/>
          </a:bodyPr>
          <a:lstStyle/>
          <a:p>
            <a:r>
              <a:rPr lang="en-US" sz="3000"/>
              <a:t>Eritrean–Ethiopian War</a:t>
            </a:r>
          </a:p>
        </p:txBody>
      </p:sp>
      <p:sp>
        <p:nvSpPr>
          <p:cNvPr id="18"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10" y="2684095"/>
            <a:ext cx="3332365" cy="3492868"/>
          </a:xfrm>
        </p:spPr>
        <p:txBody>
          <a:bodyPr>
            <a:normAutofit/>
          </a:bodyPr>
          <a:lstStyle/>
          <a:p>
            <a:pPr marL="0" indent="0">
              <a:lnSpc>
                <a:spcPct val="90000"/>
              </a:lnSpc>
              <a:buNone/>
            </a:pPr>
            <a:r>
              <a:rPr lang="en-US" sz="1200" dirty="0"/>
              <a:t>May 6, 1998 to June 18, 2000</a:t>
            </a:r>
          </a:p>
          <a:p>
            <a:pPr marL="0" indent="0">
              <a:lnSpc>
                <a:spcPct val="90000"/>
              </a:lnSpc>
              <a:buNone/>
            </a:pPr>
            <a:endParaRPr lang="en-US" sz="1200" dirty="0"/>
          </a:p>
          <a:p>
            <a:pPr marL="0" indent="0">
              <a:lnSpc>
                <a:spcPct val="90000"/>
              </a:lnSpc>
              <a:buNone/>
            </a:pPr>
            <a:r>
              <a:rPr lang="en-US" sz="1200" dirty="0"/>
              <a:t>After the fall of the </a:t>
            </a:r>
            <a:r>
              <a:rPr lang="en-US" sz="1200" dirty="0" err="1"/>
              <a:t>Derg</a:t>
            </a:r>
            <a:r>
              <a:rPr lang="en-US" sz="1200" dirty="0"/>
              <a:t> Regime, Eritrea under Isaias Afewerki and Ethiopia under </a:t>
            </a:r>
            <a:r>
              <a:rPr lang="en-US" sz="1200" dirty="0" err="1"/>
              <a:t>Meles</a:t>
            </a:r>
            <a:r>
              <a:rPr lang="en-US" sz="1200" dirty="0"/>
              <a:t> Zenawi began to skirmish over several disputed areas along the Eritrea and Ethiopia Border. Both sides attempted large-scale military offensives to gain territory. Eventually, the war bogged down into brutal trench warfare in which an estimated 100,000 people were killed.</a:t>
            </a:r>
            <a:br>
              <a:rPr lang="en-US" sz="1200" dirty="0"/>
            </a:br>
            <a:br>
              <a:rPr lang="en-US" sz="1200" dirty="0"/>
            </a:br>
            <a:r>
              <a:rPr lang="en-US" sz="1200" dirty="0"/>
              <a:t>The fighting ended with the 2000 Algiers agreement and the presence of a UN monitoring force. In the end, very minor changes to the border occurred, and a formal peace between Ethiopia and Eritrea was only established in 2018.</a:t>
            </a:r>
          </a:p>
        </p:txBody>
      </p:sp>
      <p:pic>
        <p:nvPicPr>
          <p:cNvPr id="4" name="Picture 3" descr="f6a4b1379b6c23c3c4a189afa0fff8df">
            <a:extLst>
              <a:ext uri="{FF2B5EF4-FFF2-40B4-BE49-F238E27FC236}">
                <a16:creationId xmlns:a16="http://schemas.microsoft.com/office/drawing/2014/main" id="{641C7044-DB52-9F4A-A813-37853033BCAD}"/>
              </a:ext>
            </a:extLst>
          </p:cNvPr>
          <p:cNvPicPr>
            <a:picLocks noChangeAspect="1"/>
          </p:cNvPicPr>
          <p:nvPr/>
        </p:nvPicPr>
        <p:blipFill>
          <a:blip r:embed="rId2"/>
          <a:stretch>
            <a:fillRect/>
          </a:stretch>
        </p:blipFill>
        <p:spPr>
          <a:xfrm>
            <a:off x="4039362" y="1420893"/>
            <a:ext cx="4830318" cy="396086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85f418645f78ae9a26c8e2df4a25b94">
            <a:extLst>
              <a:ext uri="{FF2B5EF4-FFF2-40B4-BE49-F238E27FC236}">
                <a16:creationId xmlns:a16="http://schemas.microsoft.com/office/drawing/2014/main" id="{DC477223-8A7C-344A-8B95-1371E12E9D3C}"/>
              </a:ext>
            </a:extLst>
          </p:cNvPr>
          <p:cNvPicPr>
            <a:picLocks noChangeAspect="1"/>
          </p:cNvPicPr>
          <p:nvPr/>
        </p:nvPicPr>
        <p:blipFill rotWithShape="1">
          <a:blip r:embed="rId2"/>
          <a:srcRect l="12470" r="1" b="1"/>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Eritrean–Ethiopian Border Conflict</a:t>
            </a:r>
          </a:p>
        </p:txBody>
      </p:sp>
      <p:sp>
        <p:nvSpPr>
          <p:cNvPr id="3" name="Content Placeholder 2"/>
          <p:cNvSpPr>
            <a:spLocks noGrp="1"/>
          </p:cNvSpPr>
          <p:nvPr>
            <p:ph idx="1"/>
          </p:nvPr>
        </p:nvSpPr>
        <p:spPr>
          <a:xfrm>
            <a:off x="425196" y="4956314"/>
            <a:ext cx="8293608" cy="1306417"/>
          </a:xfrm>
        </p:spPr>
        <p:txBody>
          <a:bodyPr>
            <a:normAutofit/>
          </a:bodyPr>
          <a:lstStyle/>
          <a:p>
            <a:pPr marL="0" indent="0">
              <a:lnSpc>
                <a:spcPct val="90000"/>
              </a:lnSpc>
              <a:buNone/>
            </a:pPr>
            <a:r>
              <a:rPr lang="en-US" sz="1300"/>
              <a:t>May 6, 1998 to July 9, 2018</a:t>
            </a:r>
          </a:p>
          <a:p>
            <a:pPr marL="0" indent="0">
              <a:lnSpc>
                <a:spcPct val="90000"/>
              </a:lnSpc>
              <a:buNone/>
            </a:pPr>
            <a:endParaRPr lang="en-US" sz="1300"/>
          </a:p>
          <a:p>
            <a:pPr marL="0" indent="0">
              <a:lnSpc>
                <a:spcPct val="90000"/>
              </a:lnSpc>
              <a:buNone/>
            </a:pPr>
            <a:r>
              <a:rPr lang="en-US" sz="1300"/>
              <a:t>After the independence of Eritrea, Ethiopia and Eritrea embarked on a 20 year-long border war, in which both sides disputed the territorial borders between the two countries. During this time, Eritrea blocked Ethiopia's access to the sea. In 2018, the two sides signed a peace agreement and reopened the border between the two countries.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r>
              <a:rPr lang="en-US" sz="4700"/>
              <a:t>Scramble for Africa</a:t>
            </a: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lnSpc>
                <a:spcPct val="90000"/>
              </a:lnSpc>
              <a:buNone/>
            </a:pPr>
            <a:r>
              <a:rPr lang="en-US" sz="1900" dirty="0"/>
              <a:t>January 1884</a:t>
            </a:r>
          </a:p>
          <a:p>
            <a:pPr marL="0" indent="0">
              <a:lnSpc>
                <a:spcPct val="90000"/>
              </a:lnSpc>
              <a:buNone/>
            </a:pPr>
            <a:endParaRPr lang="en-US" sz="1900" dirty="0"/>
          </a:p>
          <a:p>
            <a:pPr marL="0" indent="0">
              <a:lnSpc>
                <a:spcPct val="90000"/>
              </a:lnSpc>
              <a:buNone/>
            </a:pPr>
            <a:r>
              <a:rPr lang="en-US" sz="1900" dirty="0"/>
              <a:t>Also known as the Berlin Conference, the European powers carved up Africa into various colonial entities. Only Liberia and Ethiopia remained independent from colonialism after the conference.  </a:t>
            </a:r>
          </a:p>
        </p:txBody>
      </p:sp>
      <p:pic>
        <p:nvPicPr>
          <p:cNvPr id="4" name="Picture 3" descr="1b3492ecad6974f9b61533b5a8a01bae">
            <a:extLst>
              <a:ext uri="{FF2B5EF4-FFF2-40B4-BE49-F238E27FC236}">
                <a16:creationId xmlns:a16="http://schemas.microsoft.com/office/drawing/2014/main" id="{952EFB06-E6A4-9443-87E3-DA5DC8F4BB9B}"/>
              </a:ext>
            </a:extLst>
          </p:cNvPr>
          <p:cNvPicPr>
            <a:picLocks noChangeAspect="1"/>
          </p:cNvPicPr>
          <p:nvPr/>
        </p:nvPicPr>
        <p:blipFill>
          <a:blip r:embed="rId2"/>
          <a:stretch>
            <a:fillRect/>
          </a:stretch>
        </p:blipFill>
        <p:spPr>
          <a:xfrm>
            <a:off x="3490722" y="1014856"/>
            <a:ext cx="5177790" cy="48282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623897612b7ea5608fb5753c18a4142">
            <a:extLst>
              <a:ext uri="{FF2B5EF4-FFF2-40B4-BE49-F238E27FC236}">
                <a16:creationId xmlns:a16="http://schemas.microsoft.com/office/drawing/2014/main" id="{9ABFE004-6984-9447-B11F-E9B7F327C7A2}"/>
              </a:ext>
            </a:extLst>
          </p:cNvPr>
          <p:cNvPicPr>
            <a:picLocks noChangeAspect="1"/>
          </p:cNvPicPr>
          <p:nvPr/>
        </p:nvPicPr>
        <p:blipFill rotWithShape="1">
          <a:blip r:embed="rId2"/>
          <a:srcRect b="13172"/>
          <a:stretch/>
        </p:blipFill>
        <p:spPr>
          <a:xfrm>
            <a:off x="20" y="10"/>
            <a:ext cx="9143980" cy="4465973"/>
          </a:xfrm>
          <a:prstGeom prst="rect">
            <a:avLst/>
          </a:prstGeom>
        </p:spPr>
      </p:pic>
      <p:sp>
        <p:nvSpPr>
          <p:cNvPr id="18"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Algiers Agreement </a:t>
            </a:r>
          </a:p>
        </p:txBody>
      </p:sp>
      <p:sp>
        <p:nvSpPr>
          <p:cNvPr id="3" name="Content Placeholder 2"/>
          <p:cNvSpPr>
            <a:spLocks noGrp="1"/>
          </p:cNvSpPr>
          <p:nvPr>
            <p:ph idx="1"/>
          </p:nvPr>
        </p:nvSpPr>
        <p:spPr>
          <a:xfrm>
            <a:off x="425196" y="4843262"/>
            <a:ext cx="8293608" cy="1306417"/>
          </a:xfrm>
        </p:spPr>
        <p:txBody>
          <a:bodyPr>
            <a:noAutofit/>
          </a:bodyPr>
          <a:lstStyle/>
          <a:p>
            <a:pPr marL="0" indent="0">
              <a:lnSpc>
                <a:spcPct val="90000"/>
              </a:lnSpc>
              <a:buNone/>
            </a:pPr>
            <a:r>
              <a:rPr lang="en-US" sz="1100" dirty="0"/>
              <a:t>December 12, 2000</a:t>
            </a:r>
          </a:p>
          <a:p>
            <a:pPr marL="0" indent="0">
              <a:lnSpc>
                <a:spcPct val="90000"/>
              </a:lnSpc>
              <a:buNone/>
            </a:pPr>
            <a:endParaRPr lang="en-US" sz="1100" dirty="0"/>
          </a:p>
          <a:p>
            <a:pPr marL="0" indent="0">
              <a:lnSpc>
                <a:spcPct val="90000"/>
              </a:lnSpc>
              <a:buNone/>
            </a:pPr>
            <a:r>
              <a:rPr lang="en-US" sz="1100" dirty="0"/>
              <a:t>The Algiers Agreement provided for the exchange of prisoners and the return of displaced persons, established a Boundary Commission to demarcate the border, and formed a Claims Commission to assess damages caused by the conflict.</a:t>
            </a:r>
          </a:p>
          <a:p>
            <a:pPr>
              <a:lnSpc>
                <a:spcPct val="90000"/>
              </a:lnSpc>
            </a:pPr>
            <a:endParaRPr lang="en-US" sz="1100" dirty="0"/>
          </a:p>
          <a:p>
            <a:pPr marL="0" indent="0">
              <a:lnSpc>
                <a:spcPct val="90000"/>
              </a:lnSpc>
              <a:buNone/>
            </a:pPr>
            <a:r>
              <a:rPr lang="en-US" sz="1100" dirty="0"/>
              <a:t>The purpose of the agreement was to:</a:t>
            </a:r>
          </a:p>
          <a:p>
            <a:pPr>
              <a:lnSpc>
                <a:spcPct val="90000"/>
              </a:lnSpc>
            </a:pPr>
            <a:r>
              <a:rPr lang="en-US" sz="1100" dirty="0"/>
              <a:t>End hostilities permanently and agree to refrain from the threat or use of force.</a:t>
            </a:r>
          </a:p>
          <a:p>
            <a:pPr>
              <a:lnSpc>
                <a:spcPct val="90000"/>
              </a:lnSpc>
            </a:pPr>
            <a:r>
              <a:rPr lang="en-US" sz="1100" dirty="0"/>
              <a:t>Respect and implement fully the provisions of an agreement on cessation of hostilities signed on June 18, 2000.</a:t>
            </a:r>
          </a:p>
          <a:p>
            <a:pPr>
              <a:lnSpc>
                <a:spcPct val="90000"/>
              </a:lnSpc>
            </a:pPr>
            <a:r>
              <a:rPr lang="en-US" sz="1100" dirty="0"/>
              <a:t>Release and repatriate all prisoners of war and all other persons detained. </a:t>
            </a:r>
          </a:p>
          <a:p>
            <a:pPr>
              <a:lnSpc>
                <a:spcPct val="90000"/>
              </a:lnSpc>
            </a:pPr>
            <a:r>
              <a:rPr lang="en-US" sz="1100" dirty="0"/>
              <a:t>Provide humane treatment to each other's nationals and persons of each other's national origin within their respective territories.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39520"/>
            <a:ext cx="2571750" cy="1719072"/>
          </a:xfrm>
        </p:spPr>
        <p:txBody>
          <a:bodyPr anchor="b">
            <a:normAutofit/>
          </a:bodyPr>
          <a:lstStyle/>
          <a:p>
            <a:pPr>
              <a:lnSpc>
                <a:spcPct val="90000"/>
              </a:lnSpc>
            </a:pPr>
            <a:r>
              <a:rPr lang="en-US" sz="3600"/>
              <a:t>41 Students Killed in Protests</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3202" y="2807208"/>
            <a:ext cx="2571750" cy="3410712"/>
          </a:xfrm>
        </p:spPr>
        <p:txBody>
          <a:bodyPr anchor="t">
            <a:normAutofit/>
          </a:bodyPr>
          <a:lstStyle/>
          <a:p>
            <a:pPr marL="0" indent="0">
              <a:buNone/>
            </a:pPr>
            <a:r>
              <a:rPr lang="en-US" sz="1900"/>
              <a:t>April 18-20, 2001</a:t>
            </a:r>
          </a:p>
          <a:p>
            <a:pPr marL="0" indent="0">
              <a:buNone/>
            </a:pPr>
            <a:endParaRPr lang="en-US" sz="1900"/>
          </a:p>
          <a:p>
            <a:pPr marL="0" indent="0">
              <a:buNone/>
            </a:pPr>
            <a:r>
              <a:rPr lang="en-US" sz="1900"/>
              <a:t>Security forces opened fire into crowds of students who were protesting for political rights and academic freedom. 41 were reported killed and another 51 injured.</a:t>
            </a:r>
          </a:p>
        </p:txBody>
      </p:sp>
      <p:pic>
        <p:nvPicPr>
          <p:cNvPr id="4" name="Picture 3" descr="dbb6ac9ed034eac17d937f5a40e40eef">
            <a:extLst>
              <a:ext uri="{FF2B5EF4-FFF2-40B4-BE49-F238E27FC236}">
                <a16:creationId xmlns:a16="http://schemas.microsoft.com/office/drawing/2014/main" id="{98CB0AF7-F0F2-DE49-BD48-87496F51C5D4}"/>
              </a:ext>
            </a:extLst>
          </p:cNvPr>
          <p:cNvPicPr>
            <a:picLocks noChangeAspect="1"/>
          </p:cNvPicPr>
          <p:nvPr/>
        </p:nvPicPr>
        <p:blipFill>
          <a:blip r:embed="rId2"/>
          <a:stretch>
            <a:fillRect/>
          </a:stretch>
        </p:blipFill>
        <p:spPr>
          <a:xfrm>
            <a:off x="3490722" y="1875663"/>
            <a:ext cx="5177790" cy="310667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4daa129660d49f789ecdb5a674d8754">
            <a:extLst>
              <a:ext uri="{FF2B5EF4-FFF2-40B4-BE49-F238E27FC236}">
                <a16:creationId xmlns:a16="http://schemas.microsoft.com/office/drawing/2014/main" id="{45611292-ED8B-C244-B969-33C5DCE54470}"/>
              </a:ext>
            </a:extLst>
          </p:cNvPr>
          <p:cNvPicPr>
            <a:picLocks noChangeAspect="1"/>
          </p:cNvPicPr>
          <p:nvPr/>
        </p:nvPicPr>
        <p:blipFill rotWithShape="1">
          <a:blip r:embed="rId2">
            <a:alphaModFix amt="40000"/>
          </a:blip>
          <a:srcRect l="13757" r="11243"/>
          <a:stretch/>
        </p:blipFill>
        <p:spPr>
          <a:xfrm>
            <a:off x="20" y="10"/>
            <a:ext cx="9143979"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sz="4700">
                <a:solidFill>
                  <a:srgbClr val="FFFFFF"/>
                </a:solidFill>
              </a:rPr>
              <a:t>EPRDF Wins Election</a:t>
            </a:r>
          </a:p>
        </p:txBody>
      </p:sp>
      <p:sp>
        <p:nvSpPr>
          <p:cNvPr id="1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2004446"/>
            <a:ext cx="7886700" cy="4176897"/>
          </a:xfrm>
        </p:spPr>
        <p:txBody>
          <a:bodyPr>
            <a:normAutofit/>
          </a:bodyPr>
          <a:lstStyle/>
          <a:p>
            <a:pPr marL="0" indent="0">
              <a:buNone/>
            </a:pPr>
            <a:r>
              <a:rPr lang="en-US" sz="1900">
                <a:solidFill>
                  <a:srgbClr val="FFFFFF"/>
                </a:solidFill>
              </a:rPr>
              <a:t>May 16, 2005</a:t>
            </a:r>
          </a:p>
          <a:p>
            <a:pPr marL="0" indent="0">
              <a:buNone/>
            </a:pPr>
            <a:endParaRPr lang="en-US" sz="1900">
              <a:solidFill>
                <a:srgbClr val="FFFFFF"/>
              </a:solidFill>
            </a:endParaRPr>
          </a:p>
          <a:p>
            <a:pPr marL="0" indent="0">
              <a:buNone/>
            </a:pPr>
            <a:r>
              <a:rPr lang="en-US" sz="1900">
                <a:solidFill>
                  <a:srgbClr val="FFFFFF"/>
                </a:solidFill>
              </a:rPr>
              <a:t>Despite claims of intimidation and election-rigging from the opposing party, the Coalition for Unity and Democracy (CUD), the EPRDF party, claimed victory in the 2005 elections.</a:t>
            </a:r>
            <a:br>
              <a:rPr lang="en-US" sz="1900">
                <a:solidFill>
                  <a:srgbClr val="FFFFFF"/>
                </a:solidFill>
              </a:rPr>
            </a:br>
            <a:br>
              <a:rPr lang="en-US" sz="1900">
                <a:solidFill>
                  <a:srgbClr val="FFFFFF"/>
                </a:solidFill>
              </a:rPr>
            </a:br>
            <a:r>
              <a:rPr lang="en-US" sz="1900">
                <a:solidFill>
                  <a:srgbClr val="FFFFFF"/>
                </a:solidFill>
              </a:rPr>
              <a:t>The EPRDF immediately banned all demonstrations and public gatherings for a month.</a:t>
            </a:r>
          </a:p>
        </p:txBody>
      </p:sp>
    </p:spTree>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609600"/>
            <a:ext cx="2804505" cy="1330839"/>
          </a:xfrm>
        </p:spPr>
        <p:txBody>
          <a:bodyPr>
            <a:normAutofit/>
          </a:bodyPr>
          <a:lstStyle/>
          <a:p>
            <a:r>
              <a:rPr lang="en-US" sz="3000"/>
              <a:t>22 Die in Election Protests</a:t>
            </a:r>
          </a:p>
        </p:txBody>
      </p:sp>
      <p:sp>
        <p:nvSpPr>
          <p:cNvPr id="3" name="Content Placeholder 2"/>
          <p:cNvSpPr>
            <a:spLocks noGrp="1"/>
          </p:cNvSpPr>
          <p:nvPr>
            <p:ph idx="1"/>
          </p:nvPr>
        </p:nvSpPr>
        <p:spPr>
          <a:xfrm>
            <a:off x="646774" y="2194102"/>
            <a:ext cx="2570251" cy="3908586"/>
          </a:xfrm>
        </p:spPr>
        <p:txBody>
          <a:bodyPr>
            <a:normAutofit/>
          </a:bodyPr>
          <a:lstStyle/>
          <a:p>
            <a:pPr marL="0" indent="0">
              <a:lnSpc>
                <a:spcPct val="90000"/>
              </a:lnSpc>
              <a:buNone/>
            </a:pPr>
            <a:r>
              <a:rPr lang="en-US" sz="1400"/>
              <a:t>June 9, 2005</a:t>
            </a:r>
          </a:p>
          <a:p>
            <a:pPr marL="0" indent="0">
              <a:lnSpc>
                <a:spcPct val="90000"/>
              </a:lnSpc>
              <a:buNone/>
            </a:pPr>
            <a:endParaRPr lang="en-US" sz="1400"/>
          </a:p>
          <a:p>
            <a:pPr marL="0" indent="0">
              <a:lnSpc>
                <a:spcPct val="90000"/>
              </a:lnSpc>
              <a:buNone/>
            </a:pPr>
            <a:r>
              <a:rPr lang="en-US" sz="1400"/>
              <a:t>Ethiopian security forces opened fire into a crowd of protesters following growing unrest from the election results.</a:t>
            </a:r>
            <a:br>
              <a:rPr lang="en-US" sz="1400"/>
            </a:br>
            <a:br>
              <a:rPr lang="en-US" sz="1400"/>
            </a:br>
            <a:r>
              <a:rPr lang="en-US" sz="1400"/>
              <a:t>Police and troops opened fire on crowds who were throwing stones, "looting shops, robbing banks, attacking the police and trying to free detainees."</a:t>
            </a:r>
            <a:br>
              <a:rPr lang="en-US" sz="1400"/>
            </a:br>
            <a:br>
              <a:rPr lang="en-US" sz="1400"/>
            </a:br>
            <a:r>
              <a:rPr lang="en-US" sz="1400"/>
              <a:t>22 people were killed and roughly 100 wounded.</a:t>
            </a:r>
          </a:p>
        </p:txBody>
      </p:sp>
      <p:pic>
        <p:nvPicPr>
          <p:cNvPr id="4" name="Picture 3" descr="12f13a643ebe618bd38239f3d7453965">
            <a:extLst>
              <a:ext uri="{FF2B5EF4-FFF2-40B4-BE49-F238E27FC236}">
                <a16:creationId xmlns:a16="http://schemas.microsoft.com/office/drawing/2014/main" id="{32D913F0-C753-CA4D-8303-F1CA7D1F062C}"/>
              </a:ext>
            </a:extLst>
          </p:cNvPr>
          <p:cNvPicPr>
            <a:picLocks noChangeAspect="1"/>
          </p:cNvPicPr>
          <p:nvPr/>
        </p:nvPicPr>
        <p:blipFill>
          <a:blip r:embed="rId2"/>
          <a:stretch>
            <a:fillRect/>
          </a:stretch>
        </p:blipFill>
        <p:spPr>
          <a:xfrm>
            <a:off x="4084092" y="1711965"/>
            <a:ext cx="4616356" cy="345781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640823"/>
            <a:ext cx="2564892" cy="5583148"/>
          </a:xfrm>
        </p:spPr>
        <p:txBody>
          <a:bodyPr anchor="ctr">
            <a:normAutofit/>
          </a:bodyPr>
          <a:lstStyle/>
          <a:p>
            <a:r>
              <a:rPr lang="en-US" sz="4700"/>
              <a:t>Over 30,000 People Arrested</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855c0b64a6b044f14861af52993515e">
            <a:extLst>
              <a:ext uri="{FF2B5EF4-FFF2-40B4-BE49-F238E27FC236}">
                <a16:creationId xmlns:a16="http://schemas.microsoft.com/office/drawing/2014/main" id="{894956C1-5C0B-844E-B361-4E6127AB535D}"/>
              </a:ext>
            </a:extLst>
          </p:cNvPr>
          <p:cNvPicPr>
            <a:picLocks noChangeAspect="1"/>
          </p:cNvPicPr>
          <p:nvPr/>
        </p:nvPicPr>
        <p:blipFill>
          <a:blip r:embed="rId2"/>
          <a:stretch>
            <a:fillRect/>
          </a:stretch>
        </p:blipFill>
        <p:spPr>
          <a:xfrm>
            <a:off x="3490722" y="1349642"/>
            <a:ext cx="5170932" cy="2476220"/>
          </a:xfrm>
          <a:prstGeom prst="rect">
            <a:avLst/>
          </a:prstGeom>
        </p:spPr>
      </p:pic>
      <p:sp>
        <p:nvSpPr>
          <p:cNvPr id="3" name="Content Placeholder 2"/>
          <p:cNvSpPr>
            <a:spLocks noGrp="1"/>
          </p:cNvSpPr>
          <p:nvPr>
            <p:ph idx="1"/>
          </p:nvPr>
        </p:nvSpPr>
        <p:spPr>
          <a:xfrm>
            <a:off x="3490722" y="4798577"/>
            <a:ext cx="5170932" cy="1428487"/>
          </a:xfrm>
        </p:spPr>
        <p:txBody>
          <a:bodyPr anchor="t">
            <a:normAutofit/>
          </a:bodyPr>
          <a:lstStyle/>
          <a:p>
            <a:pPr marL="0" indent="0">
              <a:lnSpc>
                <a:spcPct val="90000"/>
              </a:lnSpc>
              <a:buNone/>
            </a:pPr>
            <a:r>
              <a:rPr lang="en-US" sz="1500"/>
              <a:t>November 10, 2005</a:t>
            </a:r>
          </a:p>
          <a:p>
            <a:pPr marL="0" indent="0">
              <a:lnSpc>
                <a:spcPct val="90000"/>
              </a:lnSpc>
              <a:buNone/>
            </a:pPr>
            <a:endParaRPr lang="en-US" sz="1500"/>
          </a:p>
          <a:p>
            <a:pPr marL="0" indent="0">
              <a:lnSpc>
                <a:spcPct val="90000"/>
              </a:lnSpc>
              <a:buNone/>
            </a:pPr>
            <a:r>
              <a:rPr lang="en-US" sz="1500"/>
              <a:t>Following the May 16th election results, the EPRDF arrested over 30,000 people were arrested for their support of the opposition parties. Of those, only 2,417 were released on November 10th.</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Kelbessa Negewo Extradited to Ethiopia</a:t>
            </a:r>
          </a:p>
        </p:txBody>
      </p:sp>
      <p:sp>
        <p:nvSpPr>
          <p:cNvPr id="3" name="Content Placeholder 2"/>
          <p:cNvSpPr>
            <a:spLocks noGrp="1"/>
          </p:cNvSpPr>
          <p:nvPr>
            <p:ph idx="1"/>
          </p:nvPr>
        </p:nvSpPr>
        <p:spPr>
          <a:xfrm>
            <a:off x="630936" y="2276857"/>
            <a:ext cx="3761613" cy="3900106"/>
          </a:xfrm>
        </p:spPr>
        <p:txBody>
          <a:bodyPr anchor="ctr">
            <a:normAutofit/>
          </a:bodyPr>
          <a:lstStyle/>
          <a:p>
            <a:pPr marL="0" indent="0">
              <a:buNone/>
            </a:pPr>
            <a:r>
              <a:rPr lang="en-US" sz="1900"/>
              <a:t>January 2006</a:t>
            </a:r>
          </a:p>
          <a:p>
            <a:pPr marL="0" indent="0">
              <a:buNone/>
            </a:pPr>
            <a:endParaRPr lang="en-US" sz="1900"/>
          </a:p>
          <a:p>
            <a:pPr marL="0" indent="0">
              <a:buNone/>
            </a:pPr>
            <a:r>
              <a:rPr lang="en-US" sz="1900"/>
              <a:t>In Ethiopia, Negewo was tried in absentia and sentenced to life imprisonment. 16 years after his sentencing in Ethiopia, Negewo was extradited from the U.S. to serve his term in prison.</a:t>
            </a:r>
          </a:p>
        </p:txBody>
      </p:sp>
      <p:pic>
        <p:nvPicPr>
          <p:cNvPr id="4" name="Picture 3" descr="9abef819201f668e7e3458d2ad78f74d">
            <a:extLst>
              <a:ext uri="{FF2B5EF4-FFF2-40B4-BE49-F238E27FC236}">
                <a16:creationId xmlns:a16="http://schemas.microsoft.com/office/drawing/2014/main" id="{F169AA2D-FB56-5245-9B91-1CF15AE6E281}"/>
              </a:ext>
            </a:extLst>
          </p:cNvPr>
          <p:cNvPicPr>
            <a:picLocks noChangeAspect="1"/>
          </p:cNvPicPr>
          <p:nvPr/>
        </p:nvPicPr>
        <p:blipFill rotWithShape="1">
          <a:blip r:embed="rId2"/>
          <a:srcRect l="7344" r="20439" b="2"/>
          <a:stretch/>
        </p:blipFill>
        <p:spPr>
          <a:xfrm>
            <a:off x="4751452" y="2276857"/>
            <a:ext cx="3761613" cy="390010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pPr>
              <a:lnSpc>
                <a:spcPct val="90000"/>
              </a:lnSpc>
            </a:pPr>
            <a:r>
              <a:rPr lang="en-US" sz="2500"/>
              <a:t>Ethiopia Government Finds Mengistu Guilty of Genocide</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sz="1400"/>
              <a:t>December 13, 2006</a:t>
            </a:r>
          </a:p>
          <a:p>
            <a:pPr marL="0" indent="0">
              <a:lnSpc>
                <a:spcPct val="90000"/>
              </a:lnSpc>
              <a:buNone/>
            </a:pPr>
            <a:endParaRPr lang="en-US" sz="1400"/>
          </a:p>
          <a:p>
            <a:pPr marL="0" indent="0">
              <a:lnSpc>
                <a:spcPct val="90000"/>
              </a:lnSpc>
              <a:buNone/>
            </a:pPr>
            <a:r>
              <a:rPr lang="en-US" sz="1400"/>
              <a:t>Mengistu was found guilty of genocide by an Ethiopian court on December 13, 2006. Mengistu "killed thousands of political opponents and ignored a famine which killed one million people."</a:t>
            </a:r>
            <a:br>
              <a:rPr lang="en-US" sz="1400"/>
            </a:br>
            <a:br>
              <a:rPr lang="en-US" sz="1400"/>
            </a:br>
            <a:r>
              <a:rPr lang="en-US" sz="1400"/>
              <a:t>Mengistu's Red Terror not only killed thousands of Ethiopians but displaced even more. Further, his lack of action during the 1984 famine resulted in the deaths of over one million people.</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9a7349d8263d0b408d90ffda463a1d5">
            <a:extLst>
              <a:ext uri="{FF2B5EF4-FFF2-40B4-BE49-F238E27FC236}">
                <a16:creationId xmlns:a16="http://schemas.microsoft.com/office/drawing/2014/main" id="{8CC0179C-4155-464B-8EBB-28B558A3F581}"/>
              </a:ext>
            </a:extLst>
          </p:cNvPr>
          <p:cNvPicPr>
            <a:picLocks noChangeAspect="1"/>
          </p:cNvPicPr>
          <p:nvPr/>
        </p:nvPicPr>
        <p:blipFill>
          <a:blip r:embed="rId2"/>
          <a:stretch>
            <a:fillRect/>
          </a:stretch>
        </p:blipFill>
        <p:spPr>
          <a:xfrm>
            <a:off x="4054396" y="2614768"/>
            <a:ext cx="4514498" cy="1625218"/>
          </a:xfrm>
          <a:prstGeom prst="rect">
            <a:avLst/>
          </a:prstGeom>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64211"/>
            <a:ext cx="3428999" cy="1165002"/>
          </a:xfrm>
        </p:spPr>
        <p:txBody>
          <a:bodyPr anchor="b">
            <a:normAutofit/>
          </a:bodyPr>
          <a:lstStyle/>
          <a:p>
            <a:r>
              <a:rPr lang="en-US" sz="3100"/>
              <a:t>ICC: Mengistu  Found Guilty</a:t>
            </a:r>
          </a:p>
        </p:txBody>
      </p:sp>
      <p:sp>
        <p:nvSpPr>
          <p:cNvPr id="3" name="Content Placeholder 2"/>
          <p:cNvSpPr>
            <a:spLocks noGrp="1"/>
          </p:cNvSpPr>
          <p:nvPr>
            <p:ph idx="1"/>
          </p:nvPr>
        </p:nvSpPr>
        <p:spPr>
          <a:xfrm>
            <a:off x="628649" y="2055327"/>
            <a:ext cx="3428999" cy="3776975"/>
          </a:xfrm>
        </p:spPr>
        <p:txBody>
          <a:bodyPr>
            <a:normAutofit/>
          </a:bodyPr>
          <a:lstStyle/>
          <a:p>
            <a:pPr marL="0" indent="0">
              <a:lnSpc>
                <a:spcPct val="90000"/>
              </a:lnSpc>
              <a:buNone/>
            </a:pPr>
            <a:r>
              <a:rPr lang="en-US" sz="1500"/>
              <a:t>January 20, 2007</a:t>
            </a:r>
          </a:p>
          <a:p>
            <a:pPr marL="0" indent="0">
              <a:lnSpc>
                <a:spcPct val="90000"/>
              </a:lnSpc>
              <a:buNone/>
            </a:pPr>
            <a:endParaRPr lang="en-US" sz="1500"/>
          </a:p>
          <a:p>
            <a:pPr marL="0" indent="0">
              <a:lnSpc>
                <a:spcPct val="90000"/>
              </a:lnSpc>
              <a:buNone/>
            </a:pPr>
            <a:r>
              <a:rPr lang="en-US" sz="1500"/>
              <a:t>The ICC found Mengistu guilty of genocide in absentia. The trial took 12 years.</a:t>
            </a:r>
            <a:br>
              <a:rPr lang="en-US" sz="1500"/>
            </a:br>
            <a:br>
              <a:rPr lang="en-US" sz="1500"/>
            </a:br>
            <a:r>
              <a:rPr lang="en-US" sz="1500"/>
              <a:t>The genocide verdict carried a maximum of a death sentence and was passed by two votes to one on the three-judge panel. </a:t>
            </a:r>
            <a:br>
              <a:rPr lang="en-US" sz="1500"/>
            </a:br>
            <a:br>
              <a:rPr lang="en-US" sz="1500"/>
            </a:br>
            <a:r>
              <a:rPr lang="en-US" sz="1500"/>
              <a:t>According to the court ruling, "Mengistu’s government directly killed more than 2,000 people, including 60 top officials, ministers and royal family members executed by firing squad. About 2,400 people were tortured, the court said."</a:t>
            </a:r>
          </a:p>
        </p:txBody>
      </p:sp>
      <p:pic>
        <p:nvPicPr>
          <p:cNvPr id="4" name="Picture 3" descr="fddbdc7d3a25d8869396f913b182ba15">
            <a:extLst>
              <a:ext uri="{FF2B5EF4-FFF2-40B4-BE49-F238E27FC236}">
                <a16:creationId xmlns:a16="http://schemas.microsoft.com/office/drawing/2014/main" id="{36E2D2E1-8AC4-3C45-8DB0-A85CF5E9FD60}"/>
              </a:ext>
            </a:extLst>
          </p:cNvPr>
          <p:cNvPicPr>
            <a:picLocks noChangeAspect="1"/>
          </p:cNvPicPr>
          <p:nvPr/>
        </p:nvPicPr>
        <p:blipFill rotWithShape="1">
          <a:blip r:embed="rId2"/>
          <a:srcRect r="2436" b="-4"/>
          <a:stretch/>
        </p:blipFill>
        <p:spPr>
          <a:xfrm>
            <a:off x="4642866" y="566928"/>
            <a:ext cx="3867912" cy="5286197"/>
          </a:xfrm>
          <a:prstGeom prst="rect">
            <a:avLst/>
          </a:prstGeom>
        </p:spPr>
      </p:pic>
      <p:sp>
        <p:nvSpPr>
          <p:cNvPr id="11"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6112341"/>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15718" y="4388904"/>
            <a:ext cx="54864"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641850"/>
            <a:ext cx="2708910" cy="1535865"/>
          </a:xfrm>
        </p:spPr>
        <p:txBody>
          <a:bodyPr>
            <a:normAutofit/>
          </a:bodyPr>
          <a:lstStyle/>
          <a:p>
            <a:r>
              <a:rPr lang="en-US" sz="2800"/>
              <a:t>Anti-Terrorism Proclamation </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5480" y="641850"/>
            <a:ext cx="4539870" cy="1535865"/>
          </a:xfrm>
        </p:spPr>
        <p:txBody>
          <a:bodyPr anchor="ctr">
            <a:normAutofit/>
          </a:bodyPr>
          <a:lstStyle/>
          <a:p>
            <a:pPr marL="0" indent="0">
              <a:lnSpc>
                <a:spcPct val="90000"/>
              </a:lnSpc>
              <a:buNone/>
            </a:pPr>
            <a:r>
              <a:rPr lang="en-US" sz="1200"/>
              <a:t>June 29, 2009</a:t>
            </a:r>
          </a:p>
          <a:p>
            <a:pPr marL="0" indent="0">
              <a:lnSpc>
                <a:spcPct val="90000"/>
              </a:lnSpc>
              <a:buNone/>
            </a:pPr>
            <a:endParaRPr lang="en-US" sz="1200"/>
          </a:p>
          <a:p>
            <a:pPr marL="0" indent="0">
              <a:lnSpc>
                <a:spcPct val="90000"/>
              </a:lnSpc>
              <a:buNone/>
            </a:pPr>
            <a:r>
              <a:rPr lang="en-US" sz="1200"/>
              <a:t>The Anti-Terrorism Proclamation grants the Ethiopian government a broad interpretation of what counts as terroristic. In the name of preventing armed dissent, it allows for the prevention of peaceful protests and public criticism. "Criminals" can be convicted for life-long imprisonments or death penalties. </a:t>
            </a:r>
          </a:p>
        </p:txBody>
      </p:sp>
      <p:pic>
        <p:nvPicPr>
          <p:cNvPr id="4" name="Picture 3" descr="05066e53b81310b22db2f3337343ac3d">
            <a:extLst>
              <a:ext uri="{FF2B5EF4-FFF2-40B4-BE49-F238E27FC236}">
                <a16:creationId xmlns:a16="http://schemas.microsoft.com/office/drawing/2014/main" id="{B7B27098-6BB0-2444-A309-FC6FE27394BC}"/>
              </a:ext>
            </a:extLst>
          </p:cNvPr>
          <p:cNvPicPr>
            <a:picLocks noChangeAspect="1"/>
          </p:cNvPicPr>
          <p:nvPr/>
        </p:nvPicPr>
        <p:blipFill rotWithShape="1">
          <a:blip r:embed="rId2"/>
          <a:srcRect t="11630" b="11317"/>
          <a:stretch/>
        </p:blipFill>
        <p:spPr>
          <a:xfrm>
            <a:off x="415812" y="2731167"/>
            <a:ext cx="8375585" cy="348498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Arrests of Over 200 Ethnic Oromos</a:t>
            </a:r>
          </a:p>
        </p:txBody>
      </p:sp>
      <p:sp>
        <p:nvSpPr>
          <p:cNvPr id="3" name="Content Placeholder 2"/>
          <p:cNvSpPr>
            <a:spLocks noGrp="1"/>
          </p:cNvSpPr>
          <p:nvPr>
            <p:ph idx="1"/>
          </p:nvPr>
        </p:nvSpPr>
        <p:spPr>
          <a:xfrm>
            <a:off x="486698" y="2438400"/>
            <a:ext cx="2629120" cy="3785419"/>
          </a:xfrm>
        </p:spPr>
        <p:txBody>
          <a:bodyPr>
            <a:normAutofit/>
          </a:bodyPr>
          <a:lstStyle/>
          <a:p>
            <a:pPr marL="0" indent="0">
              <a:lnSpc>
                <a:spcPct val="90000"/>
              </a:lnSpc>
              <a:buNone/>
            </a:pPr>
            <a:r>
              <a:rPr lang="en-US" sz="1400"/>
              <a:t>March-April 2011</a:t>
            </a:r>
          </a:p>
          <a:p>
            <a:pPr marL="0" indent="0">
              <a:lnSpc>
                <a:spcPct val="90000"/>
              </a:lnSpc>
              <a:buNone/>
            </a:pPr>
            <a:endParaRPr lang="en-US" sz="1400"/>
          </a:p>
          <a:p>
            <a:pPr marL="0" indent="0">
              <a:lnSpc>
                <a:spcPct val="90000"/>
              </a:lnSpc>
              <a:buNone/>
            </a:pPr>
            <a:r>
              <a:rPr lang="en-US" sz="1400"/>
              <a:t>Between 200 and 300 ethnic Oromos were arrested in widespread sweeps in the Oromia region and Addis Ababa.</a:t>
            </a:r>
            <a:br>
              <a:rPr lang="en-US" sz="1400"/>
            </a:br>
            <a:br>
              <a:rPr lang="en-US" sz="1400"/>
            </a:br>
            <a:r>
              <a:rPr lang="en-US" sz="1400"/>
              <a:t>89 members of the Oromo Federalist Democratic Movement (OFDM) and Oromo People’s Congress (OPC) were arrested. Several of the members were part of the national parliament or the Oromia regional assembly but were not re-elected in 2010.</a:t>
            </a:r>
          </a:p>
        </p:txBody>
      </p:sp>
      <p:sp>
        <p:nvSpPr>
          <p:cNvPr id="13"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708bb697f197e989c2db42c5f264f16">
            <a:extLst>
              <a:ext uri="{FF2B5EF4-FFF2-40B4-BE49-F238E27FC236}">
                <a16:creationId xmlns:a16="http://schemas.microsoft.com/office/drawing/2014/main" id="{B74DE873-6574-1B48-8EC1-1840DE628ADC}"/>
              </a:ext>
            </a:extLst>
          </p:cNvPr>
          <p:cNvPicPr>
            <a:picLocks noChangeAspect="1"/>
          </p:cNvPicPr>
          <p:nvPr/>
        </p:nvPicPr>
        <p:blipFill>
          <a:blip r:embed="rId2"/>
          <a:stretch>
            <a:fillRect/>
          </a:stretch>
        </p:blipFill>
        <p:spPr>
          <a:xfrm>
            <a:off x="4054396" y="2682485"/>
            <a:ext cx="4514498" cy="1489783"/>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628650" y="401221"/>
            <a:ext cx="7886700" cy="1348065"/>
          </a:xfrm>
        </p:spPr>
        <p:txBody>
          <a:bodyPr>
            <a:normAutofit/>
          </a:bodyPr>
          <a:lstStyle/>
          <a:p>
            <a:r>
              <a:rPr lang="en-US" sz="4300">
                <a:solidFill>
                  <a:srgbClr val="FFFFFF"/>
                </a:solidFill>
              </a:rPr>
              <a:t>  The Great Famine of 1888-1892 </a:t>
            </a:r>
          </a:p>
        </p:txBody>
      </p:sp>
      <p:sp>
        <p:nvSpPr>
          <p:cNvPr id="3" name="Content Placeholder 2"/>
          <p:cNvSpPr>
            <a:spLocks noGrp="1"/>
          </p:cNvSpPr>
          <p:nvPr>
            <p:ph idx="1"/>
          </p:nvPr>
        </p:nvSpPr>
        <p:spPr>
          <a:xfrm>
            <a:off x="628650" y="2586789"/>
            <a:ext cx="7886700" cy="3590174"/>
          </a:xfrm>
        </p:spPr>
        <p:txBody>
          <a:bodyPr>
            <a:normAutofit/>
          </a:bodyPr>
          <a:lstStyle/>
          <a:p>
            <a:pPr marL="0" indent="0">
              <a:buNone/>
            </a:pPr>
            <a:r>
              <a:rPr lang="en-US" sz="1900"/>
              <a:t>1888 to 1893</a:t>
            </a:r>
          </a:p>
          <a:p>
            <a:pPr marL="0" indent="0">
              <a:buNone/>
            </a:pPr>
            <a:endParaRPr lang="en-US" sz="1900"/>
          </a:p>
          <a:p>
            <a:pPr marL="0" indent="0">
              <a:buNone/>
            </a:pPr>
            <a:r>
              <a:rPr lang="en-US" sz="1900"/>
              <a:t>Sometimes called the "Evil Days," the 1888 Ethiopian Famine is possibly the worst in Ethiopian history. Coinciding with the Italian invasion, a large-scale rinderpest epidemic killed cattle and crops. This combination killed thousands of Ethiopians by starvation.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Opposition Tortured in Detention Center</a:t>
            </a:r>
          </a:p>
        </p:txBody>
      </p:sp>
      <p:sp>
        <p:nvSpPr>
          <p:cNvPr id="15"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lnSpc>
                <a:spcPct val="90000"/>
              </a:lnSpc>
              <a:buNone/>
            </a:pPr>
            <a:r>
              <a:rPr lang="en-US" sz="1200"/>
              <a:t>March-November 2011</a:t>
            </a:r>
          </a:p>
          <a:p>
            <a:pPr marL="0" indent="0">
              <a:lnSpc>
                <a:spcPct val="90000"/>
              </a:lnSpc>
              <a:buNone/>
            </a:pPr>
            <a:endParaRPr lang="en-US" sz="1200"/>
          </a:p>
          <a:p>
            <a:pPr marL="0" indent="0">
              <a:lnSpc>
                <a:spcPct val="90000"/>
              </a:lnSpc>
              <a:buNone/>
            </a:pPr>
            <a:r>
              <a:rPr lang="en-US" sz="1200"/>
              <a:t>During the period of government sweeps, 116 journalists and opposition members allegedly associated with terrorist organizations were arrested and sent to the Maekelawi detention center.</a:t>
            </a:r>
            <a:br>
              <a:rPr lang="en-US" sz="1200"/>
            </a:br>
            <a:br>
              <a:rPr lang="en-US" sz="1200"/>
            </a:br>
            <a:r>
              <a:rPr lang="en-US" sz="1200"/>
              <a:t>According to Amnesty International, a significant number of the detainees were tortured during interrogation, which "included beatings; kicking and punching; beating with objects, such as with a chair, and pieces of wire and metal; being tied and suspended by the wrists from the wall or ceiling; sleep deprivation; forced physical activity over a long period; being held in isolation; and being held in complete darkness for prolonged periods."</a:t>
            </a:r>
          </a:p>
        </p:txBody>
      </p:sp>
      <p:pic>
        <p:nvPicPr>
          <p:cNvPr id="4" name="Picture 3" descr="991c7ccc4455abac6cc5ed5824ee9ed7">
            <a:extLst>
              <a:ext uri="{FF2B5EF4-FFF2-40B4-BE49-F238E27FC236}">
                <a16:creationId xmlns:a16="http://schemas.microsoft.com/office/drawing/2014/main" id="{98CBB0F3-CE3B-E245-A9EA-39C78FCB2DAB}"/>
              </a:ext>
            </a:extLst>
          </p:cNvPr>
          <p:cNvPicPr>
            <a:picLocks noChangeAspect="1"/>
          </p:cNvPicPr>
          <p:nvPr/>
        </p:nvPicPr>
        <p:blipFill rotWithShape="1">
          <a:blip r:embed="rId2"/>
          <a:srcRect l="28735" r="2120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600"/>
              <a:t>Oromo Liberation Front Designated Terrorist Group</a:t>
            </a:r>
          </a:p>
        </p:txBody>
      </p:sp>
      <p:pic>
        <p:nvPicPr>
          <p:cNvPr id="4" name="Picture 3" descr="025b569ff28f7118421971d293897a76">
            <a:extLst>
              <a:ext uri="{FF2B5EF4-FFF2-40B4-BE49-F238E27FC236}">
                <a16:creationId xmlns:a16="http://schemas.microsoft.com/office/drawing/2014/main" id="{90F0D9BA-F4AF-FD4B-9351-3CB2CA5D98B8}"/>
              </a:ext>
            </a:extLst>
          </p:cNvPr>
          <p:cNvPicPr>
            <a:picLocks noChangeAspect="1"/>
          </p:cNvPicPr>
          <p:nvPr/>
        </p:nvPicPr>
        <p:blipFill rotWithShape="1">
          <a:blip r:embed="rId2"/>
          <a:srcRect t="21174" b="1166"/>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lnSpc>
                <a:spcPct val="90000"/>
              </a:lnSpc>
              <a:buNone/>
            </a:pPr>
            <a:r>
              <a:rPr lang="en-US" sz="1400"/>
              <a:t>June 2011</a:t>
            </a:r>
          </a:p>
          <a:p>
            <a:pPr marL="0" indent="0">
              <a:lnSpc>
                <a:spcPct val="90000"/>
              </a:lnSpc>
              <a:buNone/>
            </a:pPr>
            <a:endParaRPr lang="en-US" sz="1400"/>
          </a:p>
          <a:p>
            <a:pPr marL="0" indent="0">
              <a:lnSpc>
                <a:spcPct val="90000"/>
              </a:lnSpc>
              <a:buNone/>
            </a:pPr>
            <a:r>
              <a:rPr lang="en-US" sz="1400"/>
              <a:t>The Ethiopian Parliament designated the Oromo Liberation Front (OLF) as an armed insurgent group in June 2011. It later accused the Oromo Federalist Democratic Movement (OFDM) and Oromo People’s Congress (OPC) members of being associated with the terrorist organization.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pPr>
              <a:lnSpc>
                <a:spcPct val="90000"/>
              </a:lnSpc>
            </a:pPr>
            <a:r>
              <a:rPr lang="en-US" sz="2800"/>
              <a:t>20 Arrested in Second Government Sweeps</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lnSpc>
                <a:spcPct val="90000"/>
              </a:lnSpc>
              <a:buNone/>
            </a:pPr>
            <a:r>
              <a:rPr lang="en-US" sz="1200"/>
              <a:t>August-September 2011</a:t>
            </a:r>
          </a:p>
          <a:p>
            <a:pPr marL="0" indent="0">
              <a:lnSpc>
                <a:spcPct val="90000"/>
              </a:lnSpc>
              <a:buNone/>
            </a:pPr>
            <a:endParaRPr lang="en-US" sz="1200"/>
          </a:p>
          <a:p>
            <a:pPr marL="0" indent="0">
              <a:lnSpc>
                <a:spcPct val="90000"/>
              </a:lnSpc>
              <a:buNone/>
            </a:pPr>
            <a:r>
              <a:rPr lang="en-US" sz="1200"/>
              <a:t>At least 20 ethnic Oromo were arrested. Nine of the 20 arrested were Oromo Federalist Democratic Movement (OFDM) and Oromo People's Congress (OPC) members.</a:t>
            </a:r>
            <a:br>
              <a:rPr lang="en-US" sz="1200"/>
            </a:br>
            <a:br>
              <a:rPr lang="en-US" sz="1200"/>
            </a:br>
            <a:r>
              <a:rPr lang="en-US" sz="1200"/>
              <a:t>All the OPC and OFDM members were arrested on suspicion that they were members of the Oromo Liberation Front (OLF).</a:t>
            </a:r>
          </a:p>
        </p:txBody>
      </p:sp>
      <p:pic>
        <p:nvPicPr>
          <p:cNvPr id="4" name="Picture 3" descr="bfbae8efccd56d66b8a346d19e0f3e5a">
            <a:extLst>
              <a:ext uri="{FF2B5EF4-FFF2-40B4-BE49-F238E27FC236}">
                <a16:creationId xmlns:a16="http://schemas.microsoft.com/office/drawing/2014/main" id="{1A550C71-FD5C-1A4D-AB8E-E6F2E12A9F4A}"/>
              </a:ext>
            </a:extLst>
          </p:cNvPr>
          <p:cNvPicPr>
            <a:picLocks noChangeAspect="1"/>
          </p:cNvPicPr>
          <p:nvPr/>
        </p:nvPicPr>
        <p:blipFill>
          <a:blip r:embed="rId2"/>
          <a:stretch>
            <a:fillRect/>
          </a:stretch>
        </p:blipFill>
        <p:spPr>
          <a:xfrm>
            <a:off x="418338" y="3575824"/>
            <a:ext cx="8373618" cy="1800327"/>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7"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776" y="603622"/>
            <a:ext cx="3211785" cy="1322944"/>
          </a:xfrm>
        </p:spPr>
        <p:txBody>
          <a:bodyPr>
            <a:normAutofit/>
          </a:bodyPr>
          <a:lstStyle/>
          <a:p>
            <a:pPr>
              <a:lnSpc>
                <a:spcPct val="90000"/>
              </a:lnSpc>
            </a:pPr>
            <a:r>
              <a:rPr lang="en-US" sz="2700">
                <a:solidFill>
                  <a:schemeClr val="tx1">
                    <a:lumMod val="85000"/>
                    <a:lumOff val="15000"/>
                  </a:schemeClr>
                </a:solidFill>
              </a:rPr>
              <a:t>116 Journalists and Opposition Members Charged</a:t>
            </a:r>
          </a:p>
        </p:txBody>
      </p:sp>
      <p:sp>
        <p:nvSpPr>
          <p:cNvPr id="3" name="Content Placeholder 2"/>
          <p:cNvSpPr>
            <a:spLocks noGrp="1"/>
          </p:cNvSpPr>
          <p:nvPr>
            <p:ph idx="1"/>
          </p:nvPr>
        </p:nvSpPr>
        <p:spPr>
          <a:xfrm>
            <a:off x="852775" y="2207977"/>
            <a:ext cx="2976274" cy="4046401"/>
          </a:xfrm>
        </p:spPr>
        <p:txBody>
          <a:bodyPr>
            <a:normAutofit/>
          </a:bodyPr>
          <a:lstStyle/>
          <a:p>
            <a:pPr marL="0" indent="0">
              <a:buNone/>
            </a:pPr>
            <a:r>
              <a:rPr lang="en-US" sz="1700">
                <a:solidFill>
                  <a:schemeClr val="tx1">
                    <a:lumMod val="85000"/>
                    <a:lumOff val="15000"/>
                  </a:schemeClr>
                </a:solidFill>
              </a:rPr>
              <a:t>November 2011</a:t>
            </a:r>
          </a:p>
          <a:p>
            <a:pPr marL="0" indent="0">
              <a:buNone/>
            </a:pPr>
            <a:endParaRPr lang="en-US" sz="1700">
              <a:solidFill>
                <a:schemeClr val="tx1">
                  <a:lumMod val="85000"/>
                  <a:lumOff val="15000"/>
                </a:schemeClr>
              </a:solidFill>
            </a:endParaRPr>
          </a:p>
          <a:p>
            <a:pPr marL="0" indent="0">
              <a:buNone/>
            </a:pPr>
            <a:r>
              <a:rPr lang="en-US" sz="1700">
                <a:solidFill>
                  <a:schemeClr val="tx1">
                    <a:lumMod val="85000"/>
                    <a:lumOff val="15000"/>
                  </a:schemeClr>
                </a:solidFill>
              </a:rPr>
              <a:t>The Ethiopian Parliament's continued roundup of journalists and opposition supporters resulted in 116 arrests. All were charged with alleged association with known terrorist groups.</a:t>
            </a:r>
          </a:p>
        </p:txBody>
      </p:sp>
      <p:pic>
        <p:nvPicPr>
          <p:cNvPr id="5" name="Picture 4" descr="6272c94d243d8121a18a4ca3b8f9e7d4">
            <a:extLst>
              <a:ext uri="{FF2B5EF4-FFF2-40B4-BE49-F238E27FC236}">
                <a16:creationId xmlns:a16="http://schemas.microsoft.com/office/drawing/2014/main" id="{A0CD1F6A-F70F-5145-8168-15C69EA28D28}"/>
              </a:ext>
            </a:extLst>
          </p:cNvPr>
          <p:cNvPicPr>
            <a:picLocks noChangeAspect="1"/>
          </p:cNvPicPr>
          <p:nvPr/>
        </p:nvPicPr>
        <p:blipFill rotWithShape="1">
          <a:blip r:embed="rId2"/>
          <a:srcRect l="3136" r="11696" b="1"/>
          <a:stretch/>
        </p:blipFill>
        <p:spPr>
          <a:xfrm>
            <a:off x="4276638" y="1"/>
            <a:ext cx="4867368"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4" name="Picture 3" descr="ec022b645873f29f8ba51cac6d1ec86b">
            <a:extLst>
              <a:ext uri="{FF2B5EF4-FFF2-40B4-BE49-F238E27FC236}">
                <a16:creationId xmlns:a16="http://schemas.microsoft.com/office/drawing/2014/main" id="{32D154E3-D3FC-3642-8E66-BDA83C7F41ED}"/>
              </a:ext>
            </a:extLst>
          </p:cNvPr>
          <p:cNvPicPr>
            <a:picLocks noChangeAspect="1"/>
          </p:cNvPicPr>
          <p:nvPr/>
        </p:nvPicPr>
        <p:blipFill rotWithShape="1">
          <a:blip r:embed="rId3"/>
          <a:srcRect r="2236" b="3"/>
          <a:stretch/>
        </p:blipFill>
        <p:spPr>
          <a:xfrm>
            <a:off x="4064565" y="3429000"/>
            <a:ext cx="5079435"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9ee80df0f7f2d0125c7cab18cd9712d">
            <a:extLst>
              <a:ext uri="{FF2B5EF4-FFF2-40B4-BE49-F238E27FC236}">
                <a16:creationId xmlns:a16="http://schemas.microsoft.com/office/drawing/2014/main" id="{06A4AB40-8F0B-454E-990F-B80CDC4EBEEB}"/>
              </a:ext>
            </a:extLst>
          </p:cNvPr>
          <p:cNvPicPr>
            <a:picLocks noChangeAspect="1"/>
          </p:cNvPicPr>
          <p:nvPr/>
        </p:nvPicPr>
        <p:blipFill rotWithShape="1">
          <a:blip r:embed="rId2"/>
          <a:srcRect l="33152" t="9091" r="26343" b="1"/>
          <a:stretch/>
        </p:blipFill>
        <p:spPr>
          <a:xfrm>
            <a:off x="20" y="10"/>
            <a:ext cx="6501364" cy="6857990"/>
          </a:xfrm>
          <a:prstGeom prst="rect">
            <a:avLst/>
          </a:prstGeom>
        </p:spPr>
      </p:pic>
      <p:sp>
        <p:nvSpPr>
          <p:cNvPr id="22" name="Rectangle 21">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6901" y="1161288"/>
            <a:ext cx="2578608" cy="1124712"/>
          </a:xfrm>
        </p:spPr>
        <p:txBody>
          <a:bodyPr anchor="b">
            <a:normAutofit/>
          </a:bodyPr>
          <a:lstStyle/>
          <a:p>
            <a:r>
              <a:rPr lang="en-US" sz="2400"/>
              <a:t>Conviction of Eskinder Nega</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96901" y="2718054"/>
            <a:ext cx="2579179" cy="3207258"/>
          </a:xfrm>
        </p:spPr>
        <p:txBody>
          <a:bodyPr anchor="t">
            <a:normAutofit/>
          </a:bodyPr>
          <a:lstStyle/>
          <a:p>
            <a:pPr marL="0" indent="0">
              <a:buNone/>
            </a:pPr>
            <a:r>
              <a:rPr lang="en-US" sz="1400" dirty="0"/>
              <a:t>January 22, 2012</a:t>
            </a:r>
          </a:p>
          <a:p>
            <a:pPr marL="0" indent="0">
              <a:buNone/>
            </a:pPr>
            <a:endParaRPr lang="en-US" sz="1400" dirty="0"/>
          </a:p>
          <a:p>
            <a:pPr marL="0" indent="0">
              <a:buNone/>
            </a:pPr>
            <a:r>
              <a:rPr lang="en-US" sz="1400" dirty="0"/>
              <a:t>Eskinder </a:t>
            </a:r>
            <a:r>
              <a:rPr lang="en-US" sz="1400"/>
              <a:t>Nega</a:t>
            </a:r>
            <a:r>
              <a:rPr lang="en-US" sz="1400" dirty="0"/>
              <a:t> is a vocal rights activist in Ethiopia. Previously arrested in 2005 for participating in protests, he authored an article criticizing the government's anti-terrorism legislation. In 2011, he was arrested for this criticism and convicted under the same anti-terrorism legislation. </a:t>
            </a:r>
            <a:r>
              <a:rPr lang="en-US" sz="1400"/>
              <a:t>Nega</a:t>
            </a:r>
            <a:r>
              <a:rPr lang="en-US" sz="1400" dirty="0"/>
              <a:t> was sentenced to 18 years in prison. </a:t>
            </a:r>
            <a:br>
              <a:rPr lang="en-US" sz="1400" dirty="0"/>
            </a:br>
            <a:endParaRPr lang="en-US" sz="1400" dirty="0"/>
          </a:p>
        </p:txBody>
      </p:sp>
    </p:spTree>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8c2e4e480968ebf6f92fad634d01620">
            <a:extLst>
              <a:ext uri="{FF2B5EF4-FFF2-40B4-BE49-F238E27FC236}">
                <a16:creationId xmlns:a16="http://schemas.microsoft.com/office/drawing/2014/main" id="{02CFD8EE-1C1C-1A4A-A289-13511C088FAA}"/>
              </a:ext>
            </a:extLst>
          </p:cNvPr>
          <p:cNvPicPr>
            <a:picLocks noChangeAspect="1"/>
          </p:cNvPicPr>
          <p:nvPr/>
        </p:nvPicPr>
        <p:blipFill rotWithShape="1">
          <a:blip r:embed="rId2"/>
          <a:srcRect t="6894" b="28417"/>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Death of Prime Minister Meles Zenawi</a:t>
            </a:r>
          </a:p>
        </p:txBody>
      </p:sp>
      <p:sp>
        <p:nvSpPr>
          <p:cNvPr id="3" name="Content Placeholder 2"/>
          <p:cNvSpPr>
            <a:spLocks noGrp="1"/>
          </p:cNvSpPr>
          <p:nvPr>
            <p:ph idx="1"/>
          </p:nvPr>
        </p:nvSpPr>
        <p:spPr>
          <a:xfrm>
            <a:off x="425196" y="4956314"/>
            <a:ext cx="8293608" cy="1306417"/>
          </a:xfrm>
        </p:spPr>
        <p:txBody>
          <a:bodyPr>
            <a:normAutofit/>
          </a:bodyPr>
          <a:lstStyle/>
          <a:p>
            <a:pPr marL="0" indent="0">
              <a:buNone/>
            </a:pPr>
            <a:r>
              <a:rPr lang="en-US" sz="1500"/>
              <a:t>August 20, 2012</a:t>
            </a:r>
          </a:p>
          <a:p>
            <a:pPr marL="0" indent="0">
              <a:buNone/>
            </a:pPr>
            <a:endParaRPr lang="en-US" sz="1500"/>
          </a:p>
          <a:p>
            <a:pPr marL="0" indent="0">
              <a:buNone/>
            </a:pPr>
            <a:r>
              <a:rPr lang="en-US" sz="1500"/>
              <a:t>Prime Minister Meles Zenawi died from health complications while in office. Zenawi's death invoked fear of instability.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2800"/>
              <a:t>Hailemariam Desalegn takes office</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Aug</a:t>
            </a:r>
            <a:r>
              <a:rPr lang="en-US" dirty="0"/>
              <a:t>ust</a:t>
            </a:r>
            <a:r>
              <a:rPr dirty="0"/>
              <a:t> 21, 2012</a:t>
            </a:r>
          </a:p>
          <a:p>
            <a:pPr marL="0" indent="0">
              <a:buNone/>
            </a:pPr>
            <a:endParaRPr lang="en-US" dirty="0"/>
          </a:p>
          <a:p>
            <a:pPr marL="0" indent="0">
              <a:buNone/>
            </a:pPr>
            <a:r>
              <a:rPr dirty="0"/>
              <a:t>Following the death of </a:t>
            </a:r>
            <a:r>
              <a:rPr lang="en-US"/>
              <a:t>Meles</a:t>
            </a:r>
            <a:r>
              <a:rPr dirty="0"/>
              <a:t> Zenawi, his deputy Hailemariam Desalegn inherited the role of Prime Minister until the 2015 elections. </a:t>
            </a:r>
            <a:br>
              <a:rPr dirty="0"/>
            </a:br>
            <a:br>
              <a:rPr dirty="0"/>
            </a:br>
            <a:r>
              <a:rPr dirty="0"/>
              <a:t>The government reassured its citizens and the international community that the transition would be calm. </a:t>
            </a:r>
          </a:p>
        </p:txBody>
      </p:sp>
      <p:pic>
        <p:nvPicPr>
          <p:cNvPr id="4" name="Picture 3" descr="39c900572fd11dbb475314e57fe0e4b6">
            <a:extLst>
              <a:ext uri="{FF2B5EF4-FFF2-40B4-BE49-F238E27FC236}">
                <a16:creationId xmlns:a16="http://schemas.microsoft.com/office/drawing/2014/main" id="{B2224971-1EFD-0A4C-A571-4090DAB82A7B}"/>
              </a:ext>
            </a:extLst>
          </p:cNvPr>
          <p:cNvPicPr>
            <a:picLocks noChangeAspect="1"/>
          </p:cNvPicPr>
          <p:nvPr/>
        </p:nvPicPr>
        <p:blipFill rotWithShape="1">
          <a:blip r:embed="rId2"/>
          <a:srcRect l="48688" r="1436"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5" y="978619"/>
            <a:ext cx="2558034" cy="1106424"/>
          </a:xfrm>
        </p:spPr>
        <p:txBody>
          <a:bodyPr>
            <a:normAutofit/>
          </a:bodyPr>
          <a:lstStyle/>
          <a:p>
            <a:r>
              <a:rPr lang="en-US" sz="2400"/>
              <a:t>El Niño Drought</a:t>
            </a:r>
          </a:p>
        </p:txBody>
      </p:sp>
      <p:sp>
        <p:nvSpPr>
          <p:cNvPr id="18"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1300"/>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093976"/>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630936" y="2252870"/>
            <a:ext cx="2559164" cy="3560251"/>
          </a:xfrm>
        </p:spPr>
        <p:txBody>
          <a:bodyPr>
            <a:normAutofit/>
          </a:bodyPr>
          <a:lstStyle/>
          <a:p>
            <a:pPr marL="0" indent="0">
              <a:lnSpc>
                <a:spcPct val="90000"/>
              </a:lnSpc>
              <a:buNone/>
            </a:pPr>
            <a:r>
              <a:rPr lang="en-US" sz="1300"/>
              <a:t>2013 to 2017</a:t>
            </a:r>
          </a:p>
          <a:p>
            <a:pPr marL="0" indent="0">
              <a:lnSpc>
                <a:spcPct val="90000"/>
              </a:lnSpc>
              <a:buNone/>
            </a:pPr>
            <a:endParaRPr lang="en-US" sz="1300"/>
          </a:p>
          <a:p>
            <a:pPr marL="0" indent="0">
              <a:lnSpc>
                <a:spcPct val="90000"/>
              </a:lnSpc>
              <a:buNone/>
            </a:pPr>
            <a:r>
              <a:rPr lang="en-US" sz="1300"/>
              <a:t>A 2014-2016 El Nińo event (periodic alteration of global weather patterns) caused significant flooding, drought, and food insecurity through 2017. Various charities worked to provide the country with clean drinking water and new wells. </a:t>
            </a:r>
            <a:br>
              <a:rPr lang="en-US" sz="1300"/>
            </a:br>
            <a:br>
              <a:rPr lang="en-US" sz="1300"/>
            </a:br>
            <a:r>
              <a:rPr lang="en-US" sz="1300"/>
              <a:t>Some regions reported a 90% loss of crops in 2015. Malnutrition resulted in a rise in maternal mortality rates and the spread of infectious diseases such as scabies. </a:t>
            </a:r>
          </a:p>
        </p:txBody>
      </p:sp>
      <p:pic>
        <p:nvPicPr>
          <p:cNvPr id="4" name="Picture 3" descr="29a4cd24fd37000073649d4838bb7e8b">
            <a:extLst>
              <a:ext uri="{FF2B5EF4-FFF2-40B4-BE49-F238E27FC236}">
                <a16:creationId xmlns:a16="http://schemas.microsoft.com/office/drawing/2014/main" id="{138E0A39-E12D-A343-81E2-EC39D5DACA68}"/>
              </a:ext>
            </a:extLst>
          </p:cNvPr>
          <p:cNvPicPr>
            <a:picLocks noChangeAspect="1"/>
          </p:cNvPicPr>
          <p:nvPr/>
        </p:nvPicPr>
        <p:blipFill>
          <a:blip r:embed="rId2"/>
          <a:stretch>
            <a:fillRect/>
          </a:stretch>
        </p:blipFill>
        <p:spPr>
          <a:xfrm>
            <a:off x="3840480" y="1830995"/>
            <a:ext cx="4992624" cy="309542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800"/>
              <a:t>Hailemariam Desalegn elected Prime Minister</a:t>
            </a:r>
          </a:p>
        </p:txBody>
      </p:sp>
      <p:pic>
        <p:nvPicPr>
          <p:cNvPr id="5" name="Picture 4" descr="9e63f91f707b37fb183dfe8505898997">
            <a:extLst>
              <a:ext uri="{FF2B5EF4-FFF2-40B4-BE49-F238E27FC236}">
                <a16:creationId xmlns:a16="http://schemas.microsoft.com/office/drawing/2014/main" id="{D2B9C6EE-DBA6-4444-A177-D43ECD2B5390}"/>
              </a:ext>
            </a:extLst>
          </p:cNvPr>
          <p:cNvPicPr>
            <a:picLocks noChangeAspect="1"/>
          </p:cNvPicPr>
          <p:nvPr/>
        </p:nvPicPr>
        <p:blipFill rotWithShape="1">
          <a:blip r:embed="rId2"/>
          <a:srcRect t="5920" b="19086"/>
          <a:stretch/>
        </p:blipFill>
        <p:spPr>
          <a:xfrm>
            <a:off x="20" y="10"/>
            <a:ext cx="9143980" cy="3994473"/>
          </a:xfrm>
          <a:prstGeom prst="rect">
            <a:avLst/>
          </a:prstGeom>
        </p:spPr>
      </p:pic>
      <p:sp>
        <p:nvSpPr>
          <p:cNvPr id="14" name="Rectangle 13">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marL="0" indent="0">
              <a:buNone/>
            </a:pPr>
            <a:r>
              <a:rPr dirty="0"/>
              <a:t>In May 2015, Desalegn was officially elected for the first time. Desalegn and his party - the Ethiopian People’s Revolutionary Democratic Front (EPRDF) - continued to hold the majority in the government.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t>Oromo Protests</a:t>
            </a:r>
          </a:p>
        </p:txBody>
      </p:sp>
      <p:sp>
        <p:nvSpPr>
          <p:cNvPr id="21" name="Rectangle 2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08dc5562e87ff5e8efdce4f7c9a18e6d">
            <a:extLst>
              <a:ext uri="{FF2B5EF4-FFF2-40B4-BE49-F238E27FC236}">
                <a16:creationId xmlns:a16="http://schemas.microsoft.com/office/drawing/2014/main" id="{F38C5D6D-5C4E-3849-B86D-2F7BBD148F58}"/>
              </a:ext>
            </a:extLst>
          </p:cNvPr>
          <p:cNvPicPr>
            <a:picLocks noChangeAspect="1"/>
          </p:cNvPicPr>
          <p:nvPr/>
        </p:nvPicPr>
        <p:blipFill rotWithShape="1">
          <a:blip r:embed="rId2"/>
          <a:srcRect l="14913" r="5473"/>
          <a:stretch/>
        </p:blipFill>
        <p:spPr>
          <a:xfrm>
            <a:off x="681228" y="2478024"/>
            <a:ext cx="4507391" cy="3694176"/>
          </a:xfrm>
          <a:prstGeom prst="rect">
            <a:avLst/>
          </a:prstGeom>
        </p:spPr>
      </p:pic>
      <p:sp>
        <p:nvSpPr>
          <p:cNvPr id="3" name="Content Placeholder 2"/>
          <p:cNvSpPr>
            <a:spLocks noGrp="1"/>
          </p:cNvSpPr>
          <p:nvPr>
            <p:ph idx="1"/>
          </p:nvPr>
        </p:nvSpPr>
        <p:spPr>
          <a:xfrm>
            <a:off x="5558589" y="2478024"/>
            <a:ext cx="2904183" cy="3694176"/>
          </a:xfrm>
        </p:spPr>
        <p:txBody>
          <a:bodyPr anchor="ctr">
            <a:noAutofit/>
          </a:bodyPr>
          <a:lstStyle/>
          <a:p>
            <a:pPr marL="0" indent="0">
              <a:lnSpc>
                <a:spcPct val="90000"/>
              </a:lnSpc>
              <a:buNone/>
            </a:pPr>
            <a:r>
              <a:rPr lang="en-US" sz="1100" dirty="0"/>
              <a:t>October 2015 to December 2017</a:t>
            </a:r>
          </a:p>
          <a:p>
            <a:pPr marL="0" indent="0">
              <a:lnSpc>
                <a:spcPct val="90000"/>
              </a:lnSpc>
              <a:buNone/>
            </a:pPr>
            <a:endParaRPr lang="en-US" sz="1100" dirty="0"/>
          </a:p>
          <a:p>
            <a:pPr marL="0" indent="0">
              <a:lnSpc>
                <a:spcPct val="90000"/>
              </a:lnSpc>
              <a:buNone/>
            </a:pPr>
            <a:r>
              <a:rPr lang="en-US" sz="1100" dirty="0"/>
              <a:t>In 2015, a series of protests began in response to news of a proposed expansion of Addis Ababa into surrounding Oromo villages. The Addis Ababa Integrated Development Master Plan had the potential to displace already struggling Oromo farmers. The Oromo protesters not only resisted this proposal but also called for an end to systemic racism against the Oromo people. The protests mainly occurred in the Amhara and Oromia ethnic regions. </a:t>
            </a:r>
            <a:br>
              <a:rPr lang="en-US" sz="1100" dirty="0"/>
            </a:br>
            <a:br>
              <a:rPr lang="en-US" sz="1100" dirty="0"/>
            </a:br>
            <a:r>
              <a:rPr lang="en-US" sz="1100" dirty="0"/>
              <a:t>Many protestors died in the violent response to their demands. They were arrested under the anti-terrorism legislation. The government shut down internet access across the country during days of protest on multiple occurrences.</a:t>
            </a:r>
            <a:br>
              <a:rPr lang="en-US" sz="1100" dirty="0"/>
            </a:br>
            <a:br>
              <a:rPr lang="en-US" sz="1100" dirty="0"/>
            </a:br>
            <a:r>
              <a:rPr lang="en-US" sz="1100" dirty="0"/>
              <a:t>Although the Oromo form the largest ethnic group in Ethiopia, their marginalization found them relatively voiceless in the federal government. The protests undermined the authority of the long-standing EPRDF and elite Tigrayans.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r>
              <a:rPr lang="en-US" sz="4700"/>
              <a:t>Reign of Menelik II</a:t>
            </a:r>
          </a:p>
        </p:txBody>
      </p:sp>
      <p:pic>
        <p:nvPicPr>
          <p:cNvPr id="4" name="Picture 3" descr="ea4968732b64cbe25617296b0fb37c86">
            <a:extLst>
              <a:ext uri="{FF2B5EF4-FFF2-40B4-BE49-F238E27FC236}">
                <a16:creationId xmlns:a16="http://schemas.microsoft.com/office/drawing/2014/main" id="{32152993-4473-9F43-AC37-567DD0D91B92}"/>
              </a:ext>
            </a:extLst>
          </p:cNvPr>
          <p:cNvPicPr>
            <a:picLocks noChangeAspect="1"/>
          </p:cNvPicPr>
          <p:nvPr/>
        </p:nvPicPr>
        <p:blipFill rotWithShape="1">
          <a:blip r:embed="rId2"/>
          <a:srcRect l="26655" r="18120"/>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pPr marL="0" indent="0">
              <a:lnSpc>
                <a:spcPct val="90000"/>
              </a:lnSpc>
              <a:buNone/>
            </a:pPr>
            <a:r>
              <a:rPr lang="en-US" sz="1300"/>
              <a:t>1889 to 1913</a:t>
            </a:r>
          </a:p>
          <a:p>
            <a:pPr marL="0" indent="0">
              <a:lnSpc>
                <a:spcPct val="90000"/>
              </a:lnSpc>
              <a:buNone/>
            </a:pPr>
            <a:endParaRPr lang="en-US" sz="1300"/>
          </a:p>
          <a:p>
            <a:pPr marL="0" indent="0">
              <a:lnSpc>
                <a:spcPct val="90000"/>
              </a:lnSpc>
              <a:buNone/>
            </a:pPr>
            <a:r>
              <a:rPr lang="en-US" sz="1300"/>
              <a:t>Born Sahle Maryam and coronated in 1889, King Menelik II took the Ethiopian throne after his predecessor, King Yohannes II, was killed in battle by Sudanese Forces.</a:t>
            </a:r>
            <a:br>
              <a:rPr lang="en-US" sz="1300"/>
            </a:br>
            <a:br>
              <a:rPr lang="en-US" sz="1300"/>
            </a:br>
            <a:r>
              <a:rPr lang="en-US" sz="1300"/>
              <a:t>Menelik can be considered as the first modern ruler of what is now called Ethiopia. Menelik began a large-scale modernization campaign to unite the disparate Ethiopian ethnic, tribal, religious, and political groups.</a:t>
            </a:r>
            <a:br>
              <a:rPr lang="en-US" sz="1300"/>
            </a:br>
            <a:br>
              <a:rPr lang="en-US" sz="1300"/>
            </a:br>
            <a:r>
              <a:rPr lang="en-US" sz="1300"/>
              <a:t>Menelik abolished the slave trade, modernized the army,  introduced railways, roads, and other modern infrastructure, and invited foreign diplomats and consultants.</a:t>
            </a:r>
            <a:br>
              <a:rPr lang="en-US" sz="1300"/>
            </a:br>
            <a:br>
              <a:rPr lang="en-US" sz="1300"/>
            </a:br>
            <a:r>
              <a:rPr lang="en-US" sz="1300"/>
              <a:t>Menelik is probably best known for his victory over the Italian Army at the Battle of Adwa, which allowed the Ethiopians to remain free from colonization for the next 30 years.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cc31647ff8c46a10521b1f9a9c08a08">
            <a:extLst>
              <a:ext uri="{FF2B5EF4-FFF2-40B4-BE49-F238E27FC236}">
                <a16:creationId xmlns:a16="http://schemas.microsoft.com/office/drawing/2014/main" id="{F9A69794-B795-1648-9CC8-B205BAD8BEC3}"/>
              </a:ext>
            </a:extLst>
          </p:cNvPr>
          <p:cNvPicPr>
            <a:picLocks noChangeAspect="1"/>
          </p:cNvPicPr>
          <p:nvPr/>
        </p:nvPicPr>
        <p:blipFill>
          <a:blip r:embed="rId2"/>
          <a:stretch>
            <a:fillRect/>
          </a:stretch>
        </p:blipFill>
        <p:spPr>
          <a:xfrm>
            <a:off x="4815776" y="1534186"/>
            <a:ext cx="3847338" cy="3789627"/>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fb6d06d0c49a5f7eb8d5ebb18e4e89e"/>
          <p:cNvPicPr>
            <a:picLocks noChangeAspect="1"/>
          </p:cNvPicPr>
          <p:nvPr/>
        </p:nvPicPr>
        <p:blipFill>
          <a:blip r:embed="rId3"/>
          <a:stretch>
            <a:fillRect/>
          </a:stretch>
        </p:blipFill>
        <p:spPr>
          <a:xfrm>
            <a:off x="480885" y="1745790"/>
            <a:ext cx="3847338" cy="336641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e6f39aeec7f90cee1549d45b441f83c">
            <a:extLst>
              <a:ext uri="{FF2B5EF4-FFF2-40B4-BE49-F238E27FC236}">
                <a16:creationId xmlns:a16="http://schemas.microsoft.com/office/drawing/2014/main" id="{4883A659-6C63-FF40-AA09-2A46CA0FA790}"/>
              </a:ext>
            </a:extLst>
          </p:cNvPr>
          <p:cNvPicPr>
            <a:picLocks noChangeAspect="1"/>
          </p:cNvPicPr>
          <p:nvPr/>
        </p:nvPicPr>
        <p:blipFill rotWithShape="1">
          <a:blip r:embed="rId2"/>
          <a:srcRect l="22000" r="1"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pPr>
              <a:lnSpc>
                <a:spcPct val="90000"/>
              </a:lnSpc>
            </a:pPr>
            <a:r>
              <a:rPr lang="en-US" sz="2900"/>
              <a:t>Human Rights Watch report on the Oromo Protests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buNone/>
            </a:pPr>
            <a:r>
              <a:rPr dirty="0"/>
              <a:t>Jun</a:t>
            </a:r>
            <a:r>
              <a:rPr lang="en-US" dirty="0"/>
              <a:t>e</a:t>
            </a:r>
            <a:r>
              <a:rPr dirty="0"/>
              <a:t> 14, 2016</a:t>
            </a:r>
          </a:p>
          <a:p>
            <a:pPr marL="0" indent="0">
              <a:buNone/>
            </a:pPr>
            <a:endParaRPr lang="en-US" dirty="0"/>
          </a:p>
          <a:p>
            <a:pPr marL="0" indent="0">
              <a:buNone/>
            </a:pPr>
            <a:r>
              <a:rPr dirty="0"/>
              <a:t>Activist group Human Rights Watch issued a report detailing the violence against Oromo protesters. The report included recommendations for Ethiopia and the international community. Ethiopia denied the number of deaths and arrests listed in the report.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628650" y="643467"/>
            <a:ext cx="2916395" cy="1800526"/>
          </a:xfrm>
        </p:spPr>
        <p:txBody>
          <a:bodyPr>
            <a:normAutofit/>
          </a:bodyPr>
          <a:lstStyle/>
          <a:p>
            <a:pPr>
              <a:lnSpc>
                <a:spcPct val="90000"/>
              </a:lnSpc>
            </a:pPr>
            <a:r>
              <a:rPr lang="en-US" sz="3000"/>
              <a:t>Ethiopia rejects UN request for international investigation</a:t>
            </a:r>
          </a:p>
        </p:txBody>
      </p:sp>
      <p:sp>
        <p:nvSpPr>
          <p:cNvPr id="3" name="Content Placeholder 2"/>
          <p:cNvSpPr>
            <a:spLocks noGrp="1"/>
          </p:cNvSpPr>
          <p:nvPr>
            <p:ph idx="1"/>
          </p:nvPr>
        </p:nvSpPr>
        <p:spPr>
          <a:xfrm>
            <a:off x="628650" y="2623381"/>
            <a:ext cx="2916396" cy="3553581"/>
          </a:xfrm>
        </p:spPr>
        <p:txBody>
          <a:bodyPr>
            <a:normAutofit/>
          </a:bodyPr>
          <a:lstStyle/>
          <a:p>
            <a:pPr marL="0" indent="0">
              <a:lnSpc>
                <a:spcPct val="90000"/>
              </a:lnSpc>
              <a:buNone/>
            </a:pPr>
            <a:r>
              <a:rPr lang="en-US" sz="1400"/>
              <a:t>Following reports of over 100 deaths during protests in early August 2016, the UN requested that a formal investigation be conducted into possible crimes against humanity.  </a:t>
            </a:r>
            <a:br>
              <a:rPr lang="en-US" sz="1400"/>
            </a:br>
            <a:br>
              <a:rPr lang="en-US" sz="1400"/>
            </a:br>
            <a:r>
              <a:rPr lang="en-US" sz="1400"/>
              <a:t>The UN statement highlighted Ethiopia's lack of effort in stopping police violence and recognized protesters' freedom of speech and right to peacefully protest. </a:t>
            </a:r>
            <a:br>
              <a:rPr lang="en-US" sz="1400"/>
            </a:br>
            <a:br>
              <a:rPr lang="en-US" sz="1400"/>
            </a:br>
            <a:r>
              <a:rPr lang="en-US" sz="1400"/>
              <a:t>Ethiopia resisted this proposal. It determined that its government - not outside peacekeepers - was responsible for the safety of its citizens and interpretation of domestic terrorism. </a:t>
            </a:r>
          </a:p>
        </p:txBody>
      </p:sp>
      <p:pic>
        <p:nvPicPr>
          <p:cNvPr id="4" name="Picture 3" descr="0265fc4837cd153550b33cf630461f31">
            <a:extLst>
              <a:ext uri="{FF2B5EF4-FFF2-40B4-BE49-F238E27FC236}">
                <a16:creationId xmlns:a16="http://schemas.microsoft.com/office/drawing/2014/main" id="{57217C33-51F8-2243-BC98-9D86E902F0D8}"/>
              </a:ext>
            </a:extLst>
          </p:cNvPr>
          <p:cNvPicPr>
            <a:picLocks noChangeAspect="1"/>
          </p:cNvPicPr>
          <p:nvPr/>
        </p:nvPicPr>
        <p:blipFill>
          <a:blip r:embed="rId2"/>
          <a:stretch>
            <a:fillRect/>
          </a:stretch>
        </p:blipFill>
        <p:spPr>
          <a:xfrm>
            <a:off x="5100739" y="1153358"/>
            <a:ext cx="3560660" cy="457962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73202" y="630936"/>
            <a:ext cx="2699766" cy="1463040"/>
          </a:xfrm>
        </p:spPr>
        <p:txBody>
          <a:bodyPr anchor="ctr">
            <a:normAutofit/>
          </a:bodyPr>
          <a:lstStyle/>
          <a:p>
            <a:pPr>
              <a:lnSpc>
                <a:spcPct val="90000"/>
              </a:lnSpc>
            </a:pPr>
            <a:r>
              <a:rPr lang="en-US" sz="3300">
                <a:solidFill>
                  <a:srgbClr val="FFFFFF"/>
                </a:solidFill>
              </a:rPr>
              <a:t>Police action and stampede kills protestors </a:t>
            </a:r>
          </a:p>
        </p:txBody>
      </p:sp>
      <p:sp>
        <p:nvSpPr>
          <p:cNvPr id="13"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55846" y="630936"/>
            <a:ext cx="5305807" cy="1463040"/>
          </a:xfrm>
        </p:spPr>
        <p:txBody>
          <a:bodyPr anchor="ctr">
            <a:normAutofit/>
          </a:bodyPr>
          <a:lstStyle/>
          <a:p>
            <a:pPr marL="0" indent="0">
              <a:lnSpc>
                <a:spcPct val="90000"/>
              </a:lnSpc>
              <a:buNone/>
            </a:pPr>
            <a:r>
              <a:rPr lang="en-US" sz="1100" dirty="0">
                <a:solidFill>
                  <a:srgbClr val="FFFFFF"/>
                </a:solidFill>
              </a:rPr>
              <a:t>October 2016</a:t>
            </a:r>
          </a:p>
          <a:p>
            <a:pPr marL="0" indent="0">
              <a:lnSpc>
                <a:spcPct val="90000"/>
              </a:lnSpc>
              <a:buNone/>
            </a:pPr>
            <a:endParaRPr lang="en-US" sz="1100" dirty="0">
              <a:solidFill>
                <a:srgbClr val="FFFFFF"/>
              </a:solidFill>
            </a:endParaRPr>
          </a:p>
          <a:p>
            <a:pPr marL="0" indent="0">
              <a:lnSpc>
                <a:spcPct val="90000"/>
              </a:lnSpc>
              <a:buNone/>
            </a:pPr>
            <a:r>
              <a:rPr lang="en-US" sz="1100" dirty="0">
                <a:solidFill>
                  <a:srgbClr val="FFFFFF"/>
                </a:solidFill>
              </a:rPr>
              <a:t>During a protest in the city of </a:t>
            </a:r>
            <a:r>
              <a:rPr lang="en-US" sz="1100" dirty="0" err="1">
                <a:solidFill>
                  <a:srgbClr val="FFFFFF"/>
                </a:solidFill>
              </a:rPr>
              <a:t>Bishoftu</a:t>
            </a:r>
            <a:r>
              <a:rPr lang="en-US" sz="1100" dirty="0">
                <a:solidFill>
                  <a:srgbClr val="FFFFFF"/>
                </a:solidFill>
              </a:rPr>
              <a:t>, police used tear gas and rubber bullets on the crowd. Protesters fled the scene, resulting in a stampede that caused the deaths of at least 52 individuals. </a:t>
            </a:r>
            <a:br>
              <a:rPr lang="en-US" sz="1100" dirty="0">
                <a:solidFill>
                  <a:srgbClr val="FFFFFF"/>
                </a:solidFill>
              </a:rPr>
            </a:br>
            <a:br>
              <a:rPr lang="en-US" sz="1100" dirty="0">
                <a:solidFill>
                  <a:srgbClr val="FFFFFF"/>
                </a:solidFill>
              </a:rPr>
            </a:br>
            <a:r>
              <a:rPr lang="en-US" sz="1100" dirty="0">
                <a:solidFill>
                  <a:srgbClr val="FFFFFF"/>
                </a:solidFill>
              </a:rPr>
              <a:t>Human Rights Watch called for an independent investigation into the incident, although it was not conducted. </a:t>
            </a:r>
          </a:p>
        </p:txBody>
      </p:sp>
      <p:pic>
        <p:nvPicPr>
          <p:cNvPr id="4" name="Picture 3" descr="a3b361ed2f3a0f825685def89bdbc88d">
            <a:extLst>
              <a:ext uri="{FF2B5EF4-FFF2-40B4-BE49-F238E27FC236}">
                <a16:creationId xmlns:a16="http://schemas.microsoft.com/office/drawing/2014/main" id="{0318DDEF-630A-6743-B489-F4C5A9A33CB1}"/>
              </a:ext>
            </a:extLst>
          </p:cNvPr>
          <p:cNvPicPr>
            <a:picLocks noChangeAspect="1"/>
          </p:cNvPicPr>
          <p:nvPr/>
        </p:nvPicPr>
        <p:blipFill>
          <a:blip r:embed="rId2"/>
          <a:stretch>
            <a:fillRect/>
          </a:stretch>
        </p:blipFill>
        <p:spPr>
          <a:xfrm>
            <a:off x="1573373" y="2971800"/>
            <a:ext cx="5988109" cy="327848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Eshetu Alemu Trial Begins</a:t>
            </a:r>
          </a:p>
        </p:txBody>
      </p:sp>
      <p:pic>
        <p:nvPicPr>
          <p:cNvPr id="4" name="Picture 3" descr="f1f063780626b61bd60f6de9ed68d279">
            <a:extLst>
              <a:ext uri="{FF2B5EF4-FFF2-40B4-BE49-F238E27FC236}">
                <a16:creationId xmlns:a16="http://schemas.microsoft.com/office/drawing/2014/main" id="{A3A42AFA-D355-AB46-9559-806888B8FC9A}"/>
              </a:ext>
            </a:extLst>
          </p:cNvPr>
          <p:cNvPicPr>
            <a:picLocks noChangeAspect="1"/>
          </p:cNvPicPr>
          <p:nvPr/>
        </p:nvPicPr>
        <p:blipFill rotWithShape="1">
          <a:blip r:embed="rId2"/>
          <a:srcRect t="26372" b="148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100" dirty="0"/>
              <a:t>October 30, 2017</a:t>
            </a:r>
          </a:p>
          <a:p>
            <a:pPr marL="0" indent="0">
              <a:lnSpc>
                <a:spcPct val="90000"/>
              </a:lnSpc>
              <a:buNone/>
            </a:pPr>
            <a:endParaRPr lang="en-US" sz="1100" dirty="0"/>
          </a:p>
          <a:p>
            <a:pPr marL="0" indent="0">
              <a:lnSpc>
                <a:spcPct val="90000"/>
              </a:lnSpc>
              <a:buNone/>
            </a:pPr>
            <a:r>
              <a:rPr lang="en-US" sz="1100" dirty="0"/>
              <a:t>Eshetu Alemu, 63, was accused of ordering the execution of 75 people during Ethiopia's "Red Terror" in the late 1970s.</a:t>
            </a:r>
            <a:br>
              <a:rPr lang="en-US" sz="1100" dirty="0"/>
            </a:br>
            <a:br>
              <a:rPr lang="en-US" sz="1100" dirty="0"/>
            </a:br>
            <a:r>
              <a:rPr lang="en-US" sz="1100" dirty="0"/>
              <a:t>The former aide to Mengistu was also accused of torture but denied all accusations. More than 300 victims came forward.</a:t>
            </a:r>
            <a:br>
              <a:rPr lang="en-US" sz="1100" dirty="0"/>
            </a:br>
            <a:br>
              <a:rPr lang="en-US" sz="1100" dirty="0"/>
            </a:br>
            <a:r>
              <a:rPr lang="en-US" sz="1100" dirty="0"/>
              <a:t>In a statement, prosecutors said that Alemu "allegedly ordered the killing of 75 young prisoners" in a church.</a:t>
            </a:r>
            <a:br>
              <a:rPr lang="en-US" sz="1100" dirty="0"/>
            </a:br>
            <a:br>
              <a:rPr lang="en-US" sz="1100" dirty="0"/>
            </a:br>
            <a:r>
              <a:rPr lang="en-US" sz="1100" dirty="0"/>
              <a:t>The bodies were then dumped in a mass grave, they said.</a:t>
            </a:r>
            <a:br>
              <a:rPr lang="en-US" sz="1100" dirty="0"/>
            </a:br>
            <a:br>
              <a:rPr lang="en-US" sz="1100" dirty="0"/>
            </a:br>
            <a:r>
              <a:rPr lang="en-US" sz="1100" dirty="0"/>
              <a:t>Alemu was also accused of "arbitrary detention and cruel and inhuman treatment of civilians and fighters who had laid down their arms."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300"/>
              <a:t>Eshetu Alemu Found Guilty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a:t>December 15, 2017</a:t>
            </a:r>
          </a:p>
          <a:p>
            <a:pPr marL="0" indent="0">
              <a:buNone/>
            </a:pPr>
            <a:endParaRPr lang="en-US" sz="1900"/>
          </a:p>
          <a:p>
            <a:pPr marL="0" indent="0">
              <a:buNone/>
            </a:pPr>
            <a:r>
              <a:rPr lang="en-US" sz="1900"/>
              <a:t>Alemu was found guilty of all war crimes accusations, including the execution of 75 people.</a:t>
            </a:r>
            <a:br>
              <a:rPr lang="en-US" sz="1900"/>
            </a:br>
            <a:br>
              <a:rPr lang="en-US" sz="1900"/>
            </a:br>
            <a:r>
              <a:rPr lang="en-US" sz="1900"/>
              <a:t>Ethiopia sentenced him to death in absentia.</a:t>
            </a:r>
          </a:p>
        </p:txBody>
      </p:sp>
      <p:pic>
        <p:nvPicPr>
          <p:cNvPr id="4" name="Picture 3" descr="430522bec0be0327fda62c6f93aea84b">
            <a:extLst>
              <a:ext uri="{FF2B5EF4-FFF2-40B4-BE49-F238E27FC236}">
                <a16:creationId xmlns:a16="http://schemas.microsoft.com/office/drawing/2014/main" id="{5BA3B587-1755-774D-BB74-774C8488A61C}"/>
              </a:ext>
            </a:extLst>
          </p:cNvPr>
          <p:cNvPicPr>
            <a:picLocks noChangeAspect="1"/>
          </p:cNvPicPr>
          <p:nvPr/>
        </p:nvPicPr>
        <p:blipFill rotWithShape="1">
          <a:blip r:embed="rId2"/>
          <a:srcRect l="34675" r="1736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628650" y="401221"/>
            <a:ext cx="7886700" cy="1348065"/>
          </a:xfrm>
        </p:spPr>
        <p:txBody>
          <a:bodyPr>
            <a:normAutofit/>
          </a:bodyPr>
          <a:lstStyle/>
          <a:p>
            <a:pPr>
              <a:lnSpc>
                <a:spcPct val="90000"/>
              </a:lnSpc>
            </a:pPr>
            <a:r>
              <a:rPr lang="en-US" sz="4300">
                <a:solidFill>
                  <a:srgbClr val="FFFFFF"/>
                </a:solidFill>
              </a:rPr>
              <a:t>Closure of Maekelawi Detention Center</a:t>
            </a:r>
          </a:p>
        </p:txBody>
      </p:sp>
      <p:sp>
        <p:nvSpPr>
          <p:cNvPr id="3" name="Content Placeholder 2"/>
          <p:cNvSpPr>
            <a:spLocks noGrp="1"/>
          </p:cNvSpPr>
          <p:nvPr>
            <p:ph idx="1"/>
          </p:nvPr>
        </p:nvSpPr>
        <p:spPr>
          <a:xfrm>
            <a:off x="628650" y="2586789"/>
            <a:ext cx="7886700" cy="3590174"/>
          </a:xfrm>
        </p:spPr>
        <p:txBody>
          <a:bodyPr>
            <a:normAutofit/>
          </a:bodyPr>
          <a:lstStyle/>
          <a:p>
            <a:pPr marL="0" indent="0">
              <a:buNone/>
            </a:pPr>
            <a:r>
              <a:rPr lang="en-US" sz="1900"/>
              <a:t>On January 3, 2018, Prime Minister Hailemariam Desalegn announced the mass release of political prisoners and the closure of the Maekelawi detention center in Addis Ababa. </a:t>
            </a:r>
            <a:br>
              <a:rPr lang="en-US" sz="1900"/>
            </a:br>
            <a:br>
              <a:rPr lang="en-US" sz="1900"/>
            </a:br>
            <a:r>
              <a:rPr lang="en-US" sz="1900"/>
              <a:t>Maekelawi was known for its oppressive treatment of inmates who represented a number of political dissenters and ethnic groups such as the Amhara and Oromo people. </a:t>
            </a:r>
            <a:br>
              <a:rPr lang="en-US" sz="1900"/>
            </a:br>
            <a:br>
              <a:rPr lang="en-US" sz="1900"/>
            </a:br>
            <a:r>
              <a:rPr lang="en-US" sz="1900"/>
              <a:t>Desalegn's announcement was not accompanied by a timeline for the release of prisoners or Maekelawi's closure.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en-US" sz="4000"/>
              <a:t>Prime Minister Hailemariam Desalegn resigns</a:t>
            </a:r>
          </a:p>
        </p:txBody>
      </p:sp>
      <p:pic>
        <p:nvPicPr>
          <p:cNvPr id="4" name="Picture 3" descr="0b740d0caa2688de275273d3abe1ee70">
            <a:extLst>
              <a:ext uri="{FF2B5EF4-FFF2-40B4-BE49-F238E27FC236}">
                <a16:creationId xmlns:a16="http://schemas.microsoft.com/office/drawing/2014/main" id="{23C2FA0C-6299-BA48-8E43-681FF89B5349}"/>
              </a:ext>
            </a:extLst>
          </p:cNvPr>
          <p:cNvPicPr>
            <a:picLocks noChangeAspect="1"/>
          </p:cNvPicPr>
          <p:nvPr/>
        </p:nvPicPr>
        <p:blipFill rotWithShape="1">
          <a:blip r:embed="rId2"/>
          <a:srcRect l="19909" r="4965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pPr marL="0" indent="0">
              <a:lnSpc>
                <a:spcPct val="90000"/>
              </a:lnSpc>
              <a:buNone/>
            </a:pPr>
            <a:r>
              <a:rPr lang="en-US" sz="1900"/>
              <a:t>February 14, 2018 19:00</a:t>
            </a:r>
          </a:p>
          <a:p>
            <a:pPr marL="0" indent="0">
              <a:lnSpc>
                <a:spcPct val="90000"/>
              </a:lnSpc>
              <a:buNone/>
            </a:pPr>
            <a:endParaRPr lang="en-US" sz="1900"/>
          </a:p>
          <a:p>
            <a:pPr marL="0" indent="0">
              <a:lnSpc>
                <a:spcPct val="90000"/>
              </a:lnSpc>
              <a:buNone/>
            </a:pPr>
            <a:r>
              <a:rPr lang="en-US" sz="1900"/>
              <a:t>Hailemariam Desalegn served as Prime Minister from 2012 to 2018 and acted as chairman of the ruling Ethiopian People’s Revolutionary Democratic Front (EPRDF). His term was filled with significant political unrest in the Amhara and Oromia regions. </a:t>
            </a:r>
            <a:br>
              <a:rPr lang="en-US" sz="1900"/>
            </a:br>
            <a:br>
              <a:rPr lang="en-US" sz="1900"/>
            </a:br>
            <a:r>
              <a:rPr lang="en-US" sz="1900"/>
              <a:t>Desalegn stated that his resignation was "vital in the bid to carry out reforms that would lead to sustainable peace and democracy."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rPr lang="en-US"/>
              <a:t>Abiy Ahmed becomes Prime Minister</a:t>
            </a:r>
          </a:p>
        </p:txBody>
      </p:sp>
      <p:pic>
        <p:nvPicPr>
          <p:cNvPr id="4" name="Picture 3" descr="7153857536264fd4301831b8c828e331">
            <a:extLst>
              <a:ext uri="{FF2B5EF4-FFF2-40B4-BE49-F238E27FC236}">
                <a16:creationId xmlns:a16="http://schemas.microsoft.com/office/drawing/2014/main" id="{D0EFA92A-2679-4240-ADDA-A6E6664D5760}"/>
              </a:ext>
            </a:extLst>
          </p:cNvPr>
          <p:cNvPicPr>
            <a:picLocks noChangeAspect="1"/>
          </p:cNvPicPr>
          <p:nvPr/>
        </p:nvPicPr>
        <p:blipFill rotWithShape="1">
          <a:blip r:embed="rId2"/>
          <a:srcRect b="1226"/>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85341" y="2333297"/>
            <a:ext cx="3630007" cy="3843666"/>
          </a:xfrm>
        </p:spPr>
        <p:txBody>
          <a:bodyPr>
            <a:normAutofit/>
          </a:bodyPr>
          <a:lstStyle/>
          <a:p>
            <a:pPr marL="0" indent="0">
              <a:lnSpc>
                <a:spcPct val="90000"/>
              </a:lnSpc>
              <a:buNone/>
            </a:pPr>
            <a:r>
              <a:rPr lang="en-US" sz="1400"/>
              <a:t>April 1, 2018</a:t>
            </a:r>
          </a:p>
          <a:p>
            <a:pPr marL="0" indent="0">
              <a:lnSpc>
                <a:spcPct val="90000"/>
              </a:lnSpc>
              <a:buNone/>
            </a:pPr>
            <a:endParaRPr lang="en-US" sz="1400"/>
          </a:p>
          <a:p>
            <a:pPr marL="0" indent="0">
              <a:lnSpc>
                <a:spcPct val="90000"/>
              </a:lnSpc>
              <a:buNone/>
            </a:pPr>
            <a:r>
              <a:rPr lang="en-US" sz="1400"/>
              <a:t>The 2015-2018 protests in Oromia contributed to efforts to remove the ERDPF and TPLF from power. Abiy Ahmed is Ethiopia's first prime minister of Oromo descent. </a:t>
            </a:r>
            <a:br>
              <a:rPr lang="en-US" sz="1400"/>
            </a:br>
            <a:br>
              <a:rPr lang="en-US" sz="1400"/>
            </a:br>
            <a:r>
              <a:rPr lang="en-US" sz="1400"/>
              <a:t>Abiy Ahmed participated in the fight against Mengistu's communist government. In 2010, he was elected to parliament. In 2017, he received a doctorate degree in peace and conflict research from Addis Ababa University.  </a:t>
            </a:r>
            <a:br>
              <a:rPr lang="en-US" sz="1400"/>
            </a:br>
            <a:br>
              <a:rPr lang="en-US" sz="1400"/>
            </a:br>
            <a:r>
              <a:rPr lang="en-US" sz="1400"/>
              <a:t>His term as prime minister appeared to signal a change to Ethiopia's charged ethnic politics.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91443"/>
            <a:ext cx="3332365" cy="1087819"/>
          </a:xfrm>
        </p:spPr>
        <p:txBody>
          <a:bodyPr anchor="b">
            <a:normAutofit/>
          </a:bodyPr>
          <a:lstStyle/>
          <a:p>
            <a:r>
              <a:rPr lang="en-US" sz="3000"/>
              <a:t>Liyu police target Oromo families </a:t>
            </a:r>
          </a:p>
        </p:txBody>
      </p:sp>
      <p:sp>
        <p:nvSpPr>
          <p:cNvPr id="20"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10" y="2684095"/>
            <a:ext cx="3332365" cy="3492868"/>
          </a:xfrm>
        </p:spPr>
        <p:txBody>
          <a:bodyPr>
            <a:normAutofit/>
          </a:bodyPr>
          <a:lstStyle/>
          <a:p>
            <a:pPr marL="0" indent="0">
              <a:lnSpc>
                <a:spcPct val="90000"/>
              </a:lnSpc>
              <a:buNone/>
            </a:pPr>
            <a:r>
              <a:rPr lang="en-US" sz="1200"/>
              <a:t>April-August 2018</a:t>
            </a:r>
          </a:p>
          <a:p>
            <a:pPr marL="0" indent="0">
              <a:lnSpc>
                <a:spcPct val="90000"/>
              </a:lnSpc>
              <a:buNone/>
            </a:pPr>
            <a:endParaRPr lang="en-US" sz="1200"/>
          </a:p>
          <a:p>
            <a:pPr marL="0" indent="0">
              <a:lnSpc>
                <a:spcPct val="90000"/>
              </a:lnSpc>
              <a:buNone/>
            </a:pPr>
            <a:r>
              <a:rPr lang="en-US" sz="1200"/>
              <a:t>At the end of May 2018, the Liyu counter-terrorism police in the Somali Region began to target Oromo families in the area. Oromia homes were burned, and their residents were forced to flee to villages in the Oromia region. Several farmers were killed in the Liyu raids. </a:t>
            </a:r>
            <a:br>
              <a:rPr lang="en-US" sz="1200"/>
            </a:br>
            <a:br>
              <a:rPr lang="en-US" sz="1200"/>
            </a:br>
            <a:r>
              <a:rPr lang="en-US" sz="1200"/>
              <a:t>Raids and murders continued into August 2018. Targets were chosen for both ethnic and religious reasons. </a:t>
            </a:r>
            <a:br>
              <a:rPr lang="en-US" sz="1200"/>
            </a:br>
            <a:br>
              <a:rPr lang="en-US" sz="1200"/>
            </a:br>
            <a:r>
              <a:rPr lang="en-US" sz="1200"/>
              <a:t>Human rights groups such as Amnesty International and Human Rights Watch asked the Ethiopian government to reform the Liyu peace force. </a:t>
            </a:r>
          </a:p>
        </p:txBody>
      </p:sp>
      <p:pic>
        <p:nvPicPr>
          <p:cNvPr id="4" name="Picture 3" descr="4440c3fce1dcddaaf2e20ce6f7834b7c">
            <a:extLst>
              <a:ext uri="{FF2B5EF4-FFF2-40B4-BE49-F238E27FC236}">
                <a16:creationId xmlns:a16="http://schemas.microsoft.com/office/drawing/2014/main" id="{158C91CD-5E71-6944-9F14-C2C9C6256151}"/>
              </a:ext>
            </a:extLst>
          </p:cNvPr>
          <p:cNvPicPr>
            <a:picLocks noChangeAspect="1"/>
          </p:cNvPicPr>
          <p:nvPr/>
        </p:nvPicPr>
        <p:blipFill>
          <a:blip r:embed="rId2"/>
          <a:stretch>
            <a:fillRect/>
          </a:stretch>
        </p:blipFill>
        <p:spPr>
          <a:xfrm>
            <a:off x="4039362" y="1457120"/>
            <a:ext cx="4830318" cy="388840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1568</TotalTime>
  <Words>9675</Words>
  <Application>Microsoft Macintosh PowerPoint</Application>
  <PresentationFormat>On-screen Show (4:3)</PresentationFormat>
  <Paragraphs>565</Paragraphs>
  <Slides>141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Calibri</vt:lpstr>
      <vt:lpstr>Office Theme</vt:lpstr>
      <vt:lpstr>Ethiopia’s Genocides</vt:lpstr>
      <vt:lpstr>Key Findings</vt:lpstr>
      <vt:lpstr>The Ten Stages of Genocide</vt:lpstr>
      <vt:lpstr>Ethiopia: Country Profile</vt:lpstr>
      <vt:lpstr>Eritrea: Country Profile</vt:lpstr>
      <vt:lpstr>Italian Eritrea</vt:lpstr>
      <vt:lpstr>Scramble for Africa</vt:lpstr>
      <vt:lpstr>  The Great Famine of 1888-1892 </vt:lpstr>
      <vt:lpstr>Reign of Menelik II</vt:lpstr>
      <vt:lpstr>Battle of Adwa</vt:lpstr>
      <vt:lpstr>Italian War Crimes</vt:lpstr>
      <vt:lpstr>Second Italo-Ethiopian War </vt:lpstr>
      <vt:lpstr>Italian East Africa</vt:lpstr>
      <vt:lpstr>Yekatit 12</vt:lpstr>
      <vt:lpstr>Reign of Haile Selassie</vt:lpstr>
      <vt:lpstr>Federation of Ethiopia and Eritrea </vt:lpstr>
      <vt:lpstr>1960 Ethiopian Coup Attempt</vt:lpstr>
      <vt:lpstr>Annexation of Eritrea </vt:lpstr>
      <vt:lpstr>1967 Ethiopian Offensives</vt:lpstr>
      <vt:lpstr>Eritrean People's Liberation Front</vt:lpstr>
      <vt:lpstr>The Wollo Famine</vt:lpstr>
      <vt:lpstr>Eritrean Civil Wars</vt:lpstr>
      <vt:lpstr>The Ogaden Famine</vt:lpstr>
      <vt:lpstr>"Bloody Saturday"</vt:lpstr>
      <vt:lpstr>Death of Haile Selassie</vt:lpstr>
      <vt:lpstr>Eritrean War of Independence</vt:lpstr>
      <vt:lpstr>180 People Executed</vt:lpstr>
      <vt:lpstr>21 EPRP Members Executed</vt:lpstr>
      <vt:lpstr>EPRP General Teferi Bante Killed</vt:lpstr>
      <vt:lpstr>Mengistu Takes Power</vt:lpstr>
      <vt:lpstr>44 EPRP Members Executed</vt:lpstr>
      <vt:lpstr>Protestors Shot and Killed</vt:lpstr>
      <vt:lpstr>Over 1,000 People Detained</vt:lpstr>
      <vt:lpstr>"May Day" Massacres (The Red Terror First Wave)</vt:lpstr>
      <vt:lpstr>Over 1,700 People Executed</vt:lpstr>
      <vt:lpstr>Curfew and Arrests Issued</vt:lpstr>
      <vt:lpstr>Reports of Over 1,000 Children Massacred</vt:lpstr>
      <vt:lpstr>400 Students Killed</vt:lpstr>
      <vt:lpstr>178 Peasants Killed</vt:lpstr>
      <vt:lpstr>Ogaden War </vt:lpstr>
      <vt:lpstr>Haile Fida of MEISON Detained</vt:lpstr>
      <vt:lpstr>The Red Terror Second Wave Begins</vt:lpstr>
      <vt:lpstr>54 People Executed</vt:lpstr>
      <vt:lpstr>Over 200 Executed in Countrywide Campaign</vt:lpstr>
      <vt:lpstr>The Red Terror Third Wave Begins</vt:lpstr>
      <vt:lpstr>Seven People Murdered While Sleeping</vt:lpstr>
      <vt:lpstr>The Red Terror Campaign Concludes</vt:lpstr>
      <vt:lpstr>Melka Oda Refugee Resettlement Opened</vt:lpstr>
      <vt:lpstr>Harawa Refugee Resettlement Opened</vt:lpstr>
      <vt:lpstr>UN Recommends Humanitarian Aid</vt:lpstr>
      <vt:lpstr>The Great Famine</vt:lpstr>
      <vt:lpstr>Operation Moses, Solomon, Joshua, and Dove Wing</vt:lpstr>
      <vt:lpstr>Over 100,000 Recorded Deaths in One Year</vt:lpstr>
      <vt:lpstr>Famine Resettlement</vt:lpstr>
      <vt:lpstr>Kelbessa Negewo Flees to U.S.</vt:lpstr>
      <vt:lpstr>Carter Led Peace Talks</vt:lpstr>
      <vt:lpstr>Arrest by Transitional Government 1991-1995</vt:lpstr>
      <vt:lpstr>Transitional Charter of Zenawi Government</vt:lpstr>
      <vt:lpstr>Ethnic Federalism in Ethiopia</vt:lpstr>
      <vt:lpstr>Mengistu Resigns and Flees Ethiopia</vt:lpstr>
      <vt:lpstr>The Derg Collapse</vt:lpstr>
      <vt:lpstr>1993 Eritrean independence referendum</vt:lpstr>
      <vt:lpstr>Isaias Afwerki Becomes President of Eritrea</vt:lpstr>
      <vt:lpstr>Eritrea Admitted to the United Nations</vt:lpstr>
      <vt:lpstr>Flooding in Central Ethiopia</vt:lpstr>
      <vt:lpstr>200 Students Arrested</vt:lpstr>
      <vt:lpstr>Floods Displace over 2,500 People</vt:lpstr>
      <vt:lpstr>Eritrean–Ethiopian War</vt:lpstr>
      <vt:lpstr>Eritrean–Ethiopian Border Conflict</vt:lpstr>
      <vt:lpstr>Algiers Agreement </vt:lpstr>
      <vt:lpstr>41 Students Killed in Protests</vt:lpstr>
      <vt:lpstr>EPRDF Wins Election</vt:lpstr>
      <vt:lpstr>22 Die in Election Protests</vt:lpstr>
      <vt:lpstr>Over 30,000 People Arrested</vt:lpstr>
      <vt:lpstr>Kelbessa Negewo Extradited to Ethiopia</vt:lpstr>
      <vt:lpstr>Ethiopia Government Finds Mengistu Guilty of Genocide</vt:lpstr>
      <vt:lpstr>ICC: Mengistu  Found Guilty</vt:lpstr>
      <vt:lpstr>Anti-Terrorism Proclamation </vt:lpstr>
      <vt:lpstr>Arrests of Over 200 Ethnic Oromos</vt:lpstr>
      <vt:lpstr>Opposition Tortured in Detention Center</vt:lpstr>
      <vt:lpstr>Oromo Liberation Front Designated Terrorist Group</vt:lpstr>
      <vt:lpstr>20 Arrested in Second Government Sweeps</vt:lpstr>
      <vt:lpstr>116 Journalists and Opposition Members Charged</vt:lpstr>
      <vt:lpstr>Conviction of Eskinder Nega</vt:lpstr>
      <vt:lpstr>Death of Prime Minister Meles Zenawi</vt:lpstr>
      <vt:lpstr>Hailemariam Desalegn takes office</vt:lpstr>
      <vt:lpstr>El Niño Drought</vt:lpstr>
      <vt:lpstr>Hailemariam Desalegn elected Prime Minister</vt:lpstr>
      <vt:lpstr>Oromo Protests</vt:lpstr>
      <vt:lpstr>PowerPoint Presentation</vt:lpstr>
      <vt:lpstr>Human Rights Watch report on the Oromo Protests</vt:lpstr>
      <vt:lpstr>Ethiopia rejects UN request for international investigation</vt:lpstr>
      <vt:lpstr>Police action and stampede kills protestors </vt:lpstr>
      <vt:lpstr>Eshetu Alemu Trial Begins</vt:lpstr>
      <vt:lpstr>Eshetu Alemu Found Guilty</vt:lpstr>
      <vt:lpstr>Closure of Maekelawi Detention Center</vt:lpstr>
      <vt:lpstr>Prime Minister Hailemariam Desalegn resigns</vt:lpstr>
      <vt:lpstr>Abiy Ahmed becomes Prime Minister</vt:lpstr>
      <vt:lpstr>Liyu police target Oromo families </vt:lpstr>
      <vt:lpstr>Continued release of political prisoners </vt:lpstr>
      <vt:lpstr>War with Eritrea is concluded</vt:lpstr>
      <vt:lpstr>2018 Eritrea–Ethiopia peace summit</vt:lpstr>
      <vt:lpstr>Closure of Jail Ogaden </vt:lpstr>
      <vt:lpstr>Arrest of Hassan Ismail Ibrahim</vt:lpstr>
      <vt:lpstr>Abiy Ahmed wins Nobel Peace Prize</vt:lpstr>
      <vt:lpstr>Protests in Addis Ababa and surrounding Oromia Region </vt:lpstr>
      <vt:lpstr>Unrest at universities </vt:lpstr>
      <vt:lpstr>Asylum policy changes</vt:lpstr>
      <vt:lpstr>SARS-COVID19 Pandemic</vt:lpstr>
      <vt:lpstr>Law against hate speech </vt:lpstr>
      <vt:lpstr>August Elections Postponed</vt:lpstr>
      <vt:lpstr>Killings in Benishangul Gumuz</vt:lpstr>
      <vt:lpstr>Food Insecurity </vt:lpstr>
      <vt:lpstr>Hachalu Hundessa's Death </vt:lpstr>
      <vt:lpstr>Hachalu Hundessa Riots </vt:lpstr>
      <vt:lpstr>Sodo city protests </vt:lpstr>
      <vt:lpstr>Tigray holds regional election </vt:lpstr>
      <vt:lpstr>Protests agains ethnic violence are banned</vt:lpstr>
      <vt:lpstr>Oromo Liberation Army targets Amhara minorities</vt:lpstr>
      <vt:lpstr>Government troops enter Tigray </vt:lpstr>
      <vt:lpstr>Attack on passenger bus in Benishangul-Gumuz</vt:lpstr>
      <vt:lpstr>TPLF Targets Eritrea </vt:lpstr>
      <vt:lpstr>Troops take control of Axum </vt:lpstr>
      <vt:lpstr>Massacre at Axum </vt:lpstr>
      <vt:lpstr>Government troops claim Mekele</vt:lpstr>
      <vt:lpstr>Famine in Tigray</vt:lpstr>
      <vt:lpstr>Abiy Ahmed Ali denies the presence of Eritrean troops in Tigray </vt:lpstr>
      <vt:lpstr>Aid in Tigray</vt:lpstr>
      <vt:lpstr>Ethnic Violence in Benishangul-Gumuz</vt:lpstr>
      <vt:lpstr>June parliamentary vote announced</vt:lpstr>
      <vt:lpstr>Reports of genocidal processes in Tigray </vt:lpstr>
      <vt:lpstr>Ethiopia and United Nations joint inquiry agreement</vt:lpstr>
      <vt:lpstr>Abiy Ahmed admits to the presence of Eritrean troops in Tigray</vt:lpstr>
      <vt:lpstr>Eritrean troops recalled</vt:lpstr>
      <vt:lpstr>G7 Leaders issue statement</vt:lpstr>
      <vt:lpstr>Civilian casualties in the Afar and Somali regions</vt:lpstr>
      <vt:lpstr>Eritrea confirms its presence in Tigray</vt:lpstr>
      <vt:lpstr>State of Emergency declared in Amhara</vt:lpstr>
      <vt:lpstr>Sedal Woreda Seized </vt:lpstr>
      <vt:lpstr>June elections delayed </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Italian Eritrea</dc:title>
  <dc:subject/>
  <dc:creator/>
  <cp:keywords/>
  <dc:description>generated using python-pptx</dc:description>
  <cp:lastModifiedBy>deanna2122 Wilken</cp:lastModifiedBy>
  <cp:revision>25</cp:revision>
  <dcterms:created xsi:type="dcterms:W3CDTF">2013-01-27T09:14:16Z</dcterms:created>
  <dcterms:modified xsi:type="dcterms:W3CDTF">2021-07-30T16:42:23Z</dcterms:modified>
  <cp:category/>
</cp:coreProperties>
</file>