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8"/>
  </p:notesMasterIdLst>
  <p:sldIdLst>
    <p:sldId id="513" r:id="rId2"/>
    <p:sldId id="511" r:id="rId3"/>
    <p:sldId id="256" r:id="rId4"/>
    <p:sldId id="258" r:id="rId5"/>
    <p:sldId id="260" r:id="rId6"/>
    <p:sldId id="262" r:id="rId7"/>
    <p:sldId id="264" r:id="rId8"/>
    <p:sldId id="266" r:id="rId9"/>
    <p:sldId id="268" r:id="rId10"/>
    <p:sldId id="272" r:id="rId11"/>
    <p:sldId id="274" r:id="rId12"/>
    <p:sldId id="276" r:id="rId13"/>
    <p:sldId id="278" r:id="rId14"/>
    <p:sldId id="281" r:id="rId15"/>
    <p:sldId id="285" r:id="rId16"/>
    <p:sldId id="287" r:id="rId17"/>
    <p:sldId id="289" r:id="rId18"/>
    <p:sldId id="291" r:id="rId19"/>
    <p:sldId id="293" r:id="rId20"/>
    <p:sldId id="295" r:id="rId21"/>
    <p:sldId id="297" r:id="rId22"/>
    <p:sldId id="300" r:id="rId23"/>
    <p:sldId id="302" r:id="rId24"/>
    <p:sldId id="306" r:id="rId25"/>
    <p:sldId id="308" r:id="rId26"/>
    <p:sldId id="310" r:id="rId27"/>
    <p:sldId id="312" r:id="rId28"/>
    <p:sldId id="314" r:id="rId29"/>
    <p:sldId id="319" r:id="rId30"/>
    <p:sldId id="316" r:id="rId31"/>
    <p:sldId id="322" r:id="rId32"/>
    <p:sldId id="325" r:id="rId33"/>
    <p:sldId id="327" r:id="rId34"/>
    <p:sldId id="329" r:id="rId35"/>
    <p:sldId id="332" r:id="rId36"/>
    <p:sldId id="334" r:id="rId37"/>
    <p:sldId id="336" r:id="rId38"/>
    <p:sldId id="338" r:id="rId39"/>
    <p:sldId id="340" r:id="rId40"/>
    <p:sldId id="344" r:id="rId41"/>
    <p:sldId id="346" r:id="rId42"/>
    <p:sldId id="349" r:id="rId43"/>
    <p:sldId id="351" r:id="rId44"/>
    <p:sldId id="368" r:id="rId45"/>
    <p:sldId id="373" r:id="rId46"/>
    <p:sldId id="376" r:id="rId47"/>
    <p:sldId id="378" r:id="rId48"/>
    <p:sldId id="381" r:id="rId49"/>
    <p:sldId id="385" r:id="rId50"/>
    <p:sldId id="387" r:id="rId51"/>
    <p:sldId id="393" r:id="rId52"/>
    <p:sldId id="389" r:id="rId53"/>
    <p:sldId id="395" r:id="rId54"/>
    <p:sldId id="397" r:id="rId55"/>
    <p:sldId id="407" r:id="rId56"/>
    <p:sldId id="401" r:id="rId57"/>
    <p:sldId id="403" r:id="rId58"/>
    <p:sldId id="405" r:id="rId59"/>
    <p:sldId id="409" r:id="rId60"/>
    <p:sldId id="411" r:id="rId61"/>
    <p:sldId id="413" r:id="rId62"/>
    <p:sldId id="415" r:id="rId63"/>
    <p:sldId id="417" r:id="rId64"/>
    <p:sldId id="421" r:id="rId65"/>
    <p:sldId id="423" r:id="rId66"/>
    <p:sldId id="425" r:id="rId67"/>
    <p:sldId id="427" r:id="rId68"/>
    <p:sldId id="429" r:id="rId69"/>
    <p:sldId id="431" r:id="rId70"/>
    <p:sldId id="432" r:id="rId71"/>
    <p:sldId id="434" r:id="rId72"/>
    <p:sldId id="436" r:id="rId73"/>
    <p:sldId id="438" r:id="rId74"/>
    <p:sldId id="440" r:id="rId75"/>
    <p:sldId id="442" r:id="rId76"/>
    <p:sldId id="444" r:id="rId77"/>
    <p:sldId id="446" r:id="rId78"/>
    <p:sldId id="448" r:id="rId79"/>
    <p:sldId id="364" r:id="rId80"/>
    <p:sldId id="370" r:id="rId81"/>
    <p:sldId id="450" r:id="rId82"/>
    <p:sldId id="452" r:id="rId83"/>
    <p:sldId id="454" r:id="rId84"/>
    <p:sldId id="458" r:id="rId85"/>
    <p:sldId id="462" r:id="rId86"/>
    <p:sldId id="480" r:id="rId87"/>
    <p:sldId id="483" r:id="rId88"/>
    <p:sldId id="464" r:id="rId89"/>
    <p:sldId id="468" r:id="rId90"/>
    <p:sldId id="470" r:id="rId91"/>
    <p:sldId id="476" r:id="rId92"/>
    <p:sldId id="478" r:id="rId93"/>
    <p:sldId id="485" r:id="rId94"/>
    <p:sldId id="487" r:id="rId95"/>
    <p:sldId id="492" r:id="rId96"/>
    <p:sldId id="354" r:id="rId97"/>
    <p:sldId id="497" r:id="rId98"/>
    <p:sldId id="494" r:id="rId99"/>
    <p:sldId id="499" r:id="rId100"/>
    <p:sldId id="503" r:id="rId101"/>
    <p:sldId id="509" r:id="rId102"/>
    <p:sldId id="505" r:id="rId103"/>
    <p:sldId id="472" r:id="rId104"/>
    <p:sldId id="356" r:id="rId105"/>
    <p:sldId id="507" r:id="rId106"/>
    <p:sldId id="512" r:id="rId10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8DB0F3-CCF5-44CD-B29F-D48CE9151CB5}" v="4584" dt="2021-05-14T11:34:44.393"/>
    <p1510:client id="{5B31E135-7FE1-42A1-B398-5CB5F35D1979}" v="193" dt="2021-05-18T00:41:16.787"/>
    <p1510:client id="{6E98EF16-C192-41F7-8A03-C8610030EBCD}" v="1613" dt="2021-05-17T10:53:23.188"/>
    <p1510:client id="{7D7162EB-8C11-49EF-B2FF-17F8F6BF0674}" v="1519" dt="2021-05-15T14:54:14.103"/>
    <p1510:client id="{8EAFABBC-9AC1-4E71-989C-1D93ACE7ACE3}" v="62" dt="2021-05-17T15:47:02.723"/>
    <p1510:client id="{968537E9-809D-4B2D-BCA5-924F6E7E8BCE}" v="53" dt="2021-05-14T15:54:04.006"/>
    <p1510:client id="{C63D50B5-F3C9-4BD5-867F-153A5D6A4D68}" v="1" dt="2021-05-14T16:10:00.705"/>
    <p1510:client id="{CA40B7C6-61F8-4DA7-AA7B-BF902386B986}" v="541" dt="2021-05-15T13:50:04.121"/>
    <p1510:client id="{D299B389-A80E-4A07-ACD9-059FAF09B261}" v="389" dt="2021-05-12T15:53:31.287"/>
    <p1510:client id="{E5BC404C-9746-45EA-8608-A4ECAE694C94}" v="44" dt="2021-05-17T15:54:41.144"/>
    <p1510:client id="{EBA31A98-FA19-4174-894E-4C1FEA725478}" v="439" dt="2021-05-12T15:21:37.702"/>
    <p1510:client id="{EC09FCF4-C201-4EF2-A4F5-68E46FED3F37}" v="17" dt="2021-05-17T10:39:49.620"/>
    <p1510:client id="{F32AF117-406A-4C18-90BE-FACAEA01157B}" v="58" dt="2021-05-14T12:21:03.087"/>
    <p1510:client id="{FB9108AE-22DC-4993-9BE1-032736311FBC}" v="23" dt="2021-05-14T16:19:36.0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37"/>
  </p:normalViewPr>
  <p:slideViewPr>
    <p:cSldViewPr snapToGrid="0">
      <p:cViewPr>
        <p:scale>
          <a:sx n="110" d="100"/>
          <a:sy n="110" d="100"/>
        </p:scale>
        <p:origin x="384" y="-8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microsoft.com/office/2015/10/relationships/revisionInfo" Target="revisionInfo.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9A9AC0-6CE6-9C45-9413-61EE9287A037}" type="datetimeFigureOut">
              <a:rPr lang="en-US" smtClean="0"/>
              <a:t>5/21/21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4AC1EE-5DC5-C244-BA79-528CDD661154}" type="slidenum">
              <a:rPr lang="en-US" smtClean="0"/>
              <a:t>‹#›</a:t>
            </a:fld>
            <a:endParaRPr lang="en-US"/>
          </a:p>
        </p:txBody>
      </p:sp>
    </p:spTree>
    <p:extLst>
      <p:ext uri="{BB962C8B-B14F-4D97-AF65-F5344CB8AC3E}">
        <p14:creationId xmlns:p14="http://schemas.microsoft.com/office/powerpoint/2010/main" val="1355951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4AC1EE-5DC5-C244-BA79-528CDD661154}" type="slidenum">
              <a:rPr lang="en-US" smtClean="0"/>
              <a:t>99</a:t>
            </a:fld>
            <a:endParaRPr lang="en-US"/>
          </a:p>
        </p:txBody>
      </p:sp>
    </p:spTree>
    <p:extLst>
      <p:ext uri="{BB962C8B-B14F-4D97-AF65-F5344CB8AC3E}">
        <p14:creationId xmlns:p14="http://schemas.microsoft.com/office/powerpoint/2010/main" val="1732570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46404" y="758952"/>
            <a:ext cx="7063740" cy="4041648"/>
          </a:xfrm>
        </p:spPr>
        <p:txBody>
          <a:bodyPr anchor="b">
            <a:normAutofit/>
          </a:bodyPr>
          <a:lstStyle>
            <a:lvl1pPr algn="l">
              <a:lnSpc>
                <a:spcPct val="85000"/>
              </a:lnSpc>
              <a:defRPr sz="660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946404" y="4800600"/>
            <a:ext cx="7063740" cy="1691640"/>
          </a:xfrm>
        </p:spPr>
        <p:txBody>
          <a:bodyPr>
            <a:normAutofit/>
          </a:bodyPr>
          <a:lstStyle>
            <a:lvl1pPr marL="0" indent="0" algn="l">
              <a:buNone/>
              <a:defRPr sz="2000" baseline="0">
                <a:solidFill>
                  <a:schemeClr val="tx1">
                    <a:lumMod val="8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7" name="Rectangle 6"/>
          <p:cNvSpPr/>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lvl1pPr>
              <a:defRPr>
                <a:solidFill>
                  <a:schemeClr val="bg2">
                    <a:lumMod val="20000"/>
                    <a:lumOff val="80000"/>
                  </a:schemeClr>
                </a:solidFill>
              </a:defRPr>
            </a:lvl1pPr>
          </a:lstStyle>
          <a:p>
            <a:fld id="{B4554F2B-4BCF-4197-901F-D7CA0C5C3346}" type="datetimeFigureOut">
              <a:rPr lang="en-US"/>
              <a:t>5/21/21</a:t>
            </a:fld>
            <a:endParaRPr lang="en-US"/>
          </a:p>
        </p:txBody>
      </p:sp>
      <p:sp>
        <p:nvSpPr>
          <p:cNvPr id="9" name="Footer Placeholder 8"/>
          <p:cNvSpPr>
            <a:spLocks noGrp="1"/>
          </p:cNvSpPr>
          <p:nvPr>
            <p:ph type="ftr" sz="quarter" idx="11"/>
          </p:nvPr>
        </p:nvSpPr>
        <p:spPr/>
        <p:txBody>
          <a:bodyPr/>
          <a:lstStyle>
            <a:lvl1pPr>
              <a:defRPr>
                <a:solidFill>
                  <a:schemeClr val="bg2">
                    <a:lumMod val="20000"/>
                    <a:lumOff val="80000"/>
                  </a:schemeClr>
                </a:solidFill>
              </a:defRPr>
            </a:lvl1pPr>
          </a:lstStyle>
          <a:p>
            <a:endParaRPr lang="en-US"/>
          </a:p>
        </p:txBody>
      </p:sp>
      <p:sp>
        <p:nvSpPr>
          <p:cNvPr id="10" name="Slide Number Placeholder 9"/>
          <p:cNvSpPr>
            <a:spLocks noGrp="1"/>
          </p:cNvSpPr>
          <p:nvPr>
            <p:ph type="sldNum" sz="quarter" idx="12"/>
          </p:nvPr>
        </p:nvSpPr>
        <p:spPr/>
        <p:txBody>
          <a:bodyPr/>
          <a:lstStyle>
            <a:lvl1pPr>
              <a:defRPr>
                <a:solidFill>
                  <a:schemeClr val="bg2">
                    <a:lumMod val="60000"/>
                    <a:lumOff val="40000"/>
                  </a:schemeClr>
                </a:solidFill>
              </a:defRPr>
            </a:lvl1pPr>
          </a:lstStyle>
          <a:p>
            <a:fld id="{4FAB73BC-B049-4115-A692-8D63A059BFB8}" type="slidenum">
              <a:rPr lang="en-US"/>
              <a:pPr/>
              <a:t>‹#›</a:t>
            </a:fld>
            <a:endParaRPr lang="en-US"/>
          </a:p>
        </p:txBody>
      </p:sp>
    </p:spTree>
    <p:extLst>
      <p:ext uri="{BB962C8B-B14F-4D97-AF65-F5344CB8AC3E}">
        <p14:creationId xmlns:p14="http://schemas.microsoft.com/office/powerpoint/2010/main" val="277795339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0C08BB0-1F20-4C6B-A56C-896A9F73FB4A}" type="datetimeFigureOut">
              <a:rPr lang="en-US"/>
              <a:t>5/21/21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629692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6525" y="381000"/>
            <a:ext cx="1857375" cy="5897562"/>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571500" y="381000"/>
            <a:ext cx="5800725" cy="589756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35C60DA-11B7-472A-AFEF-07FB059A27D8}" type="datetimeFigureOut">
              <a:rPr lang="en-US"/>
              <a:t>5/21/21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4148823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651F21A-8405-4DA5-BEAC-3D4CC71D54EA}" type="datetimeFigureOut">
              <a:rPr lang="en-US"/>
              <a:t>5/21/21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2537230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6404" y="758952"/>
            <a:ext cx="7063740" cy="4041648"/>
          </a:xfrm>
        </p:spPr>
        <p:txBody>
          <a:bodyPr anchor="b">
            <a:normAutofit/>
          </a:bodyPr>
          <a:lstStyle>
            <a:lvl1pPr>
              <a:lnSpc>
                <a:spcPct val="85000"/>
              </a:lnSpc>
              <a:defRPr sz="6600" b="0"/>
            </a:lvl1pPr>
          </a:lstStyle>
          <a:p>
            <a:r>
              <a:rPr lang="en-US" dirty="0"/>
              <a:t>Click to edit Master title style</a:t>
            </a:r>
          </a:p>
        </p:txBody>
      </p:sp>
      <p:sp>
        <p:nvSpPr>
          <p:cNvPr id="3" name="Text Placeholder 2"/>
          <p:cNvSpPr>
            <a:spLocks noGrp="1"/>
          </p:cNvSpPr>
          <p:nvPr>
            <p:ph type="body" idx="1"/>
          </p:nvPr>
        </p:nvSpPr>
        <p:spPr>
          <a:xfrm>
            <a:off x="946404" y="4800600"/>
            <a:ext cx="7063740" cy="1691640"/>
          </a:xfrm>
        </p:spPr>
        <p:txBody>
          <a:bodyPr anchor="t">
            <a:normAutofit/>
          </a:bodyPr>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78685F84-9683-4B1B-940C-516296C3B9E2}" type="datetimeFigureOut">
              <a:rPr lang="en-US"/>
              <a:t>5/21/21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
        <p:nvSpPr>
          <p:cNvPr id="7" name="Rectangle 6"/>
          <p:cNvSpPr/>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93370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946404"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94860"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657B2AD-074C-4247-B20E-4BA1D1B80702}" type="datetimeFigureOut">
              <a:rPr lang="en-US"/>
              <a:t>5/21/21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901441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946404" y="1717185"/>
            <a:ext cx="3360420" cy="731520"/>
          </a:xfrm>
        </p:spPr>
        <p:txBody>
          <a:bodyPr anchor="b">
            <a:normAutofit/>
          </a:bodyPr>
          <a:lstStyle>
            <a:lvl1pPr marL="0" indent="0">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946404"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3"/>
          </p:nvPr>
        </p:nvSpPr>
        <p:spPr>
          <a:xfrm>
            <a:off x="4599432" y="1717185"/>
            <a:ext cx="3364992" cy="731520"/>
          </a:xfrm>
        </p:spPr>
        <p:txBody>
          <a:bodyPr anchor="b">
            <a:normAutofit/>
          </a:bodyPr>
          <a:lstStyle>
            <a:lvl1pPr marL="0" indent="0">
              <a:buFontTx/>
              <a:buNone/>
              <a:defRPr lang="en-US" sz="1800" b="0" kern="1200" spc="10" baseline="0" dirty="0">
                <a:solidFill>
                  <a:schemeClr val="tx2"/>
                </a:solidFill>
                <a:latin typeface="+mn-lt"/>
                <a:ea typeface="+mn-ea"/>
                <a:cs typeface="+mn-cs"/>
              </a:defRPr>
            </a:lvl1pPr>
          </a:lstStyle>
          <a:p>
            <a:pPr marL="0" lvl="0" indent="0" algn="l" defTabSz="914400" rtl="0" eaLnBrk="1" latinLnBrk="0" hangingPunct="1">
              <a:lnSpc>
                <a:spcPct val="95000"/>
              </a:lnSpc>
              <a:spcBef>
                <a:spcPts val="0"/>
              </a:spcBef>
              <a:spcAft>
                <a:spcPts val="200"/>
              </a:spcAft>
              <a:buClr>
                <a:schemeClr val="accent1"/>
              </a:buClr>
              <a:buSzPct val="80000"/>
              <a:buNone/>
            </a:pPr>
            <a:r>
              <a:rPr lang="en-US" dirty="0"/>
              <a:t>Click to edit Master text styles</a:t>
            </a:r>
          </a:p>
        </p:txBody>
      </p:sp>
      <p:sp>
        <p:nvSpPr>
          <p:cNvPr id="6" name="Content Placeholder 5"/>
          <p:cNvSpPr>
            <a:spLocks noGrp="1"/>
          </p:cNvSpPr>
          <p:nvPr>
            <p:ph sz="quarter" idx="4"/>
          </p:nvPr>
        </p:nvSpPr>
        <p:spPr>
          <a:xfrm>
            <a:off x="4594860"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DCC26FB-39E8-4A97-A330-257F2E3058A9}" type="datetimeFigureOut">
              <a:rPr lang="en-US"/>
              <a:t>5/21/21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1257972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3EE6405D-5078-464B-95D5-AD1D787A29C3}" type="datetimeFigureOut">
              <a:rPr lang="en-US"/>
              <a:t>5/21/21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460774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B55EF8-B59A-48DF-A116-AFDAD4B003AB}" type="datetimeFigureOut">
              <a:rPr lang="en-US"/>
              <a:t>5/21/21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929824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400300" cy="1600197"/>
          </a:xfrm>
        </p:spPr>
        <p:txBody>
          <a:bodyPr anchor="b">
            <a:normAutofit/>
          </a:bodyPr>
          <a:lstStyle>
            <a:lvl1pPr>
              <a:defRPr sz="2800" b="0" baseline="0"/>
            </a:lvl1pPr>
          </a:lstStyle>
          <a:p>
            <a:r>
              <a:rPr lang="en-US" dirty="0"/>
              <a:t>Click to edit Master title style</a:t>
            </a:r>
          </a:p>
        </p:txBody>
      </p:sp>
      <p:sp>
        <p:nvSpPr>
          <p:cNvPr id="3" name="Content Placeholder 2"/>
          <p:cNvSpPr>
            <a:spLocks noGrp="1"/>
          </p:cNvSpPr>
          <p:nvPr>
            <p:ph idx="1"/>
          </p:nvPr>
        </p:nvSpPr>
        <p:spPr>
          <a:xfrm>
            <a:off x="3378200" y="685800"/>
            <a:ext cx="4559300" cy="5486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936" y="2099735"/>
            <a:ext cx="24003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C94AEE7-DB1F-4DD1-9290-70ECE3C49600}" type="datetimeFigureOut">
              <a:rPr lang="en-US"/>
              <a:t>5/21/21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1024815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846963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5257800"/>
            <a:ext cx="7486650" cy="914400"/>
          </a:xfrm>
        </p:spPr>
        <p:txBody>
          <a:bodyPr anchor="b">
            <a:normAutofit/>
          </a:bodyPr>
          <a:lstStyle>
            <a:lvl1pPr>
              <a:defRPr sz="2800" b="0">
                <a:solidFill>
                  <a:schemeClr val="bg1"/>
                </a:solidFill>
              </a:defRPr>
            </a:lvl1pPr>
          </a:lstStyle>
          <a:p>
            <a:r>
              <a:rPr lang="en-US" dirty="0"/>
              <a:t>Click to edit Master title style</a:t>
            </a:r>
          </a:p>
        </p:txBody>
      </p:sp>
      <p:sp>
        <p:nvSpPr>
          <p:cNvPr id="3" name="Picture Placeholder 2"/>
          <p:cNvSpPr>
            <a:spLocks noGrp="1" noChangeAspect="1"/>
          </p:cNvSpPr>
          <p:nvPr>
            <p:ph type="pic" idx="1"/>
          </p:nvPr>
        </p:nvSpPr>
        <p:spPr>
          <a:xfrm>
            <a:off x="0" y="1"/>
            <a:ext cx="846963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85800" y="6108590"/>
            <a:ext cx="748665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581F845D-AA64-4C6F-B170-8AA45DD4B329}" type="datetimeFigureOut">
              <a:rPr lang="en-US"/>
              <a:t>5/21/21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2613309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18195" y="0"/>
            <a:ext cx="73152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46404" y="365760"/>
            <a:ext cx="7269480" cy="132556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946404" y="1828801"/>
            <a:ext cx="6446520" cy="43513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16200000">
            <a:off x="7831456" y="1044178"/>
            <a:ext cx="1904999" cy="273844"/>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E28077EF-3DB9-4852-A8C8-9AA18A70A9F8}" type="datetimeFigureOut">
              <a:rPr lang="en-US"/>
              <a:t>5/21/21</a:t>
            </a:fld>
            <a:endParaRPr lang="en-US"/>
          </a:p>
        </p:txBody>
      </p:sp>
      <p:sp>
        <p:nvSpPr>
          <p:cNvPr id="5" name="Footer Placeholder 4"/>
          <p:cNvSpPr>
            <a:spLocks noGrp="1"/>
          </p:cNvSpPr>
          <p:nvPr>
            <p:ph type="ftr" sz="quarter" idx="3"/>
          </p:nvPr>
        </p:nvSpPr>
        <p:spPr>
          <a:xfrm rot="16200000">
            <a:off x="6993255" y="4092178"/>
            <a:ext cx="3581400" cy="273844"/>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8441055" y="6172201"/>
            <a:ext cx="685800" cy="593725"/>
          </a:xfrm>
          <a:prstGeom prst="rect">
            <a:avLst/>
          </a:prstGeom>
        </p:spPr>
        <p:txBody>
          <a:bodyPr vert="horz" lIns="27432" tIns="45720" rIns="27432" bIns="45720" rtlCol="0" anchor="ctr">
            <a:normAutofit/>
          </a:bodyPr>
          <a:lstStyle>
            <a:lvl1pPr algn="ctr">
              <a:defRPr sz="3200">
                <a:solidFill>
                  <a:schemeClr val="tx2">
                    <a:lumMod val="60000"/>
                    <a:lumOff val="40000"/>
                  </a:schemeClr>
                </a:solidFill>
              </a:defRPr>
            </a:lvl1pPr>
          </a:lstStyle>
          <a:p>
            <a:fld id="{4FAB73BC-B049-4115-A692-8D63A059BFB8}" type="slidenum">
              <a:rPr lang="en-US"/>
              <a:pPr/>
              <a:t>‹#›</a:t>
            </a:fld>
            <a:endParaRPr lang="en-US"/>
          </a:p>
        </p:txBody>
      </p:sp>
    </p:spTree>
    <p:extLst>
      <p:ext uri="{BB962C8B-B14F-4D97-AF65-F5344CB8AC3E}">
        <p14:creationId xmlns:p14="http://schemas.microsoft.com/office/powerpoint/2010/main" val="3711913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10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5" Type="http://schemas.openxmlformats.org/officeDocument/2006/relationships/image" Target="../media/image122.jpeg"/><Relationship Id="rId4" Type="http://schemas.openxmlformats.org/officeDocument/2006/relationships/image" Target="../media/image121.jpeg"/></Relationships>
</file>

<file path=ppt/slides/_rels/slide10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8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20">
            <a:extLst>
              <a:ext uri="{FF2B5EF4-FFF2-40B4-BE49-F238E27FC236}">
                <a16:creationId xmlns:a16="http://schemas.microsoft.com/office/drawing/2014/main" id="{F1ACBE00-0221-433D-8EA5-D9D7B45F3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0" name="Rectangle 22">
            <a:extLst>
              <a:ext uri="{FF2B5EF4-FFF2-40B4-BE49-F238E27FC236}">
                <a16:creationId xmlns:a16="http://schemas.microsoft.com/office/drawing/2014/main" id="{EFB0C39A-F8CA-4A79-AFFC-E9780FB19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outdoor, sky, grass, wooden&#10;&#10;Description automatically generated">
            <a:extLst>
              <a:ext uri="{FF2B5EF4-FFF2-40B4-BE49-F238E27FC236}">
                <a16:creationId xmlns:a16="http://schemas.microsoft.com/office/drawing/2014/main" id="{D9BFD040-5926-234A-B9F0-28CE1D98D4D3}"/>
              </a:ext>
            </a:extLst>
          </p:cNvPr>
          <p:cNvPicPr>
            <a:picLocks noChangeAspect="1"/>
          </p:cNvPicPr>
          <p:nvPr/>
        </p:nvPicPr>
        <p:blipFill rotWithShape="1">
          <a:blip r:embed="rId2">
            <a:alphaModFix amt="40000"/>
          </a:blip>
          <a:srcRect l="19899" r="5101"/>
          <a:stretch/>
        </p:blipFill>
        <p:spPr>
          <a:xfrm>
            <a:off x="20" y="-2"/>
            <a:ext cx="9143980" cy="6858000"/>
          </a:xfrm>
          <a:prstGeom prst="rect">
            <a:avLst/>
          </a:prstGeom>
        </p:spPr>
      </p:pic>
      <p:sp>
        <p:nvSpPr>
          <p:cNvPr id="2" name="Title 1">
            <a:extLst>
              <a:ext uri="{FF2B5EF4-FFF2-40B4-BE49-F238E27FC236}">
                <a16:creationId xmlns:a16="http://schemas.microsoft.com/office/drawing/2014/main" id="{A75EF517-B07A-47F8-910B-EB7B94749BB6}"/>
              </a:ext>
            </a:extLst>
          </p:cNvPr>
          <p:cNvSpPr>
            <a:spLocks noGrp="1"/>
          </p:cNvSpPr>
          <p:nvPr>
            <p:ph type="title"/>
          </p:nvPr>
        </p:nvSpPr>
        <p:spPr>
          <a:xfrm>
            <a:off x="946404" y="758952"/>
            <a:ext cx="7063740" cy="4041648"/>
          </a:xfrm>
        </p:spPr>
        <p:txBody>
          <a:bodyPr vert="horz" lIns="91440" tIns="45720" rIns="91440" bIns="45720" rtlCol="0" anchor="b">
            <a:normAutofit/>
          </a:bodyPr>
          <a:lstStyle/>
          <a:p>
            <a:pPr>
              <a:lnSpc>
                <a:spcPct val="85000"/>
              </a:lnSpc>
            </a:pPr>
            <a:r>
              <a:rPr lang="en-US" sz="7200" dirty="0"/>
              <a:t>1994</a:t>
            </a:r>
            <a:br>
              <a:rPr lang="en-US" sz="7200" dirty="0"/>
            </a:br>
            <a:r>
              <a:rPr lang="en-US" sz="7200" dirty="0"/>
              <a:t>Genocide in Rwanda</a:t>
            </a:r>
          </a:p>
        </p:txBody>
      </p:sp>
      <p:sp>
        <p:nvSpPr>
          <p:cNvPr id="3" name="Content Placeholder 2">
            <a:extLst>
              <a:ext uri="{FF2B5EF4-FFF2-40B4-BE49-F238E27FC236}">
                <a16:creationId xmlns:a16="http://schemas.microsoft.com/office/drawing/2014/main" id="{65FA0E76-7EF1-4C26-9EA0-DB274A033178}"/>
              </a:ext>
            </a:extLst>
          </p:cNvPr>
          <p:cNvSpPr>
            <a:spLocks noGrp="1"/>
          </p:cNvSpPr>
          <p:nvPr>
            <p:ph idx="1"/>
          </p:nvPr>
        </p:nvSpPr>
        <p:spPr>
          <a:xfrm>
            <a:off x="946404" y="4800600"/>
            <a:ext cx="7063740" cy="1691640"/>
          </a:xfrm>
        </p:spPr>
        <p:txBody>
          <a:bodyPr vert="horz" lIns="91440" tIns="45720" rIns="91440" bIns="45720" rtlCol="0">
            <a:normAutofit/>
          </a:bodyPr>
          <a:lstStyle/>
          <a:p>
            <a:pPr marL="0" indent="0">
              <a:buNone/>
            </a:pPr>
            <a:r>
              <a:rPr lang="en-US" sz="2200" dirty="0"/>
              <a:t>By Anna Killen, </a:t>
            </a:r>
            <a:r>
              <a:rPr lang="en-US" sz="2200" dirty="0" err="1"/>
              <a:t>Şehnaz</a:t>
            </a:r>
            <a:r>
              <a:rPr lang="en-US" sz="2200"/>
              <a:t> Güven, and Holly Scala</a:t>
            </a:r>
          </a:p>
        </p:txBody>
      </p:sp>
    </p:spTree>
    <p:extLst>
      <p:ext uri="{BB962C8B-B14F-4D97-AF65-F5344CB8AC3E}">
        <p14:creationId xmlns:p14="http://schemas.microsoft.com/office/powerpoint/2010/main" val="31575213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385" y="3752849"/>
            <a:ext cx="2926483" cy="2452687"/>
          </a:xfrm>
        </p:spPr>
        <p:txBody>
          <a:bodyPr anchor="ctr">
            <a:normAutofit fontScale="90000"/>
          </a:bodyPr>
          <a:lstStyle/>
          <a:p>
            <a:pPr>
              <a:lnSpc>
                <a:spcPct val="90000"/>
              </a:lnSpc>
            </a:pPr>
            <a:r>
              <a:rPr lang="en-GB" sz="3600" dirty="0"/>
              <a:t>Germany commits Herero and Nama Genocide </a:t>
            </a:r>
            <a:endParaRPr lang="en-GB" sz="3100" dirty="0"/>
          </a:p>
        </p:txBody>
      </p:sp>
      <p:sp>
        <p:nvSpPr>
          <p:cNvPr id="3" name="Content Placeholder 2"/>
          <p:cNvSpPr>
            <a:spLocks noGrp="1"/>
          </p:cNvSpPr>
          <p:nvPr>
            <p:ph idx="1"/>
          </p:nvPr>
        </p:nvSpPr>
        <p:spPr>
          <a:xfrm>
            <a:off x="3167986" y="3752850"/>
            <a:ext cx="5239414" cy="2452687"/>
          </a:xfrm>
        </p:spPr>
        <p:txBody>
          <a:bodyPr anchor="ctr">
            <a:normAutofit/>
          </a:bodyPr>
          <a:lstStyle/>
          <a:p>
            <a:pPr marL="0" indent="0">
              <a:buNone/>
            </a:pPr>
            <a:r>
              <a:rPr lang="en-GB" sz="1400" b="1" dirty="0"/>
              <a:t>1904 - 1909 </a:t>
            </a:r>
            <a:endParaRPr lang="en-US" sz="1400" b="1" dirty="0">
              <a:cs typeface="Calibri"/>
            </a:endParaRPr>
          </a:p>
          <a:p>
            <a:r>
              <a:rPr lang="en-GB" sz="1400" dirty="0"/>
              <a:t>Whilst occupying Rwanda, the German Empire perpetrated a brutal genocide against the Herero, Omaherero, Nama, and San people of German southwest Africa, a region now known as Namibia. </a:t>
            </a:r>
            <a:endParaRPr lang="en-GB" sz="1400" dirty="0">
              <a:cs typeface="Calibri"/>
            </a:endParaRPr>
          </a:p>
          <a:p>
            <a:r>
              <a:rPr lang="en-GB" sz="1400" dirty="0"/>
              <a:t>Commonly viewed as the first genocide of the 20th century, the Herero Nama Genocide was carried out using concentration camps, death marches, and massacres. </a:t>
            </a:r>
            <a:endParaRPr lang="en-US" sz="1400" dirty="0">
              <a:cs typeface="Calibri"/>
            </a:endParaRPr>
          </a:p>
        </p:txBody>
      </p:sp>
      <p:pic>
        <p:nvPicPr>
          <p:cNvPr id="5" name="Picture 4" descr="c6831e80be9f99378d3df69da2ce1d74">
            <a:extLst>
              <a:ext uri="{FF2B5EF4-FFF2-40B4-BE49-F238E27FC236}">
                <a16:creationId xmlns:a16="http://schemas.microsoft.com/office/drawing/2014/main" id="{EF1F68D4-3B2C-4BB7-9999-AB6626E1D1F2}"/>
              </a:ext>
            </a:extLst>
          </p:cNvPr>
          <p:cNvPicPr>
            <a:picLocks noChangeAspect="1"/>
          </p:cNvPicPr>
          <p:nvPr/>
        </p:nvPicPr>
        <p:blipFill rotWithShape="1">
          <a:blip r:embed="rId2"/>
          <a:srcRect t="27858"/>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6404" y="365760"/>
            <a:ext cx="7269480" cy="1325562"/>
          </a:xfrm>
        </p:spPr>
        <p:txBody>
          <a:bodyPr>
            <a:normAutofit/>
          </a:bodyPr>
          <a:lstStyle/>
          <a:p>
            <a:r>
              <a:rPr lang="en-GB"/>
              <a:t>Failures of the ICTR</a:t>
            </a:r>
          </a:p>
        </p:txBody>
      </p:sp>
      <p:pic>
        <p:nvPicPr>
          <p:cNvPr id="5" name="Picture 4" descr="6e656493ba317cada236eca8ba1c3c22">
            <a:extLst>
              <a:ext uri="{FF2B5EF4-FFF2-40B4-BE49-F238E27FC236}">
                <a16:creationId xmlns:a16="http://schemas.microsoft.com/office/drawing/2014/main" id="{845244F7-CDBB-4803-88A8-0FDAACA78DBA}"/>
              </a:ext>
            </a:extLst>
          </p:cNvPr>
          <p:cNvPicPr>
            <a:picLocks noChangeAspect="1"/>
          </p:cNvPicPr>
          <p:nvPr/>
        </p:nvPicPr>
        <p:blipFill rotWithShape="1">
          <a:blip r:embed="rId2"/>
          <a:srcRect l="33182" r="15552"/>
          <a:stretch/>
        </p:blipFill>
        <p:spPr>
          <a:xfrm>
            <a:off x="1051092" y="1933575"/>
            <a:ext cx="2478467" cy="3639872"/>
          </a:xfrm>
          <a:prstGeom prst="rect">
            <a:avLst/>
          </a:prstGeom>
        </p:spPr>
      </p:pic>
      <p:sp>
        <p:nvSpPr>
          <p:cNvPr id="3" name="Content Placeholder 2"/>
          <p:cNvSpPr>
            <a:spLocks noGrp="1"/>
          </p:cNvSpPr>
          <p:nvPr>
            <p:ph idx="1"/>
          </p:nvPr>
        </p:nvSpPr>
        <p:spPr>
          <a:xfrm>
            <a:off x="3828288" y="1933575"/>
            <a:ext cx="4387596" cy="4246562"/>
          </a:xfrm>
        </p:spPr>
        <p:txBody>
          <a:bodyPr vert="horz" lIns="91440" tIns="45720" rIns="91440" bIns="45720" rtlCol="0">
            <a:normAutofit/>
          </a:bodyPr>
          <a:lstStyle/>
          <a:p>
            <a:r>
              <a:rPr lang="en-GB" sz="1400" dirty="0"/>
              <a:t>The main critique against ICTR has been that it had been unwilling to prosecute crimes committed by the RPF.</a:t>
            </a:r>
            <a:endParaRPr lang="en-GB" sz="1400" dirty="0">
              <a:cs typeface="Calibri"/>
            </a:endParaRPr>
          </a:p>
          <a:p>
            <a:r>
              <a:rPr lang="en-GB" sz="1400" dirty="0"/>
              <a:t>Although the trial of the RPF soldiers was under the clear mandate of the ICTR, no RPF case was brought before the ICTR for trial.</a:t>
            </a:r>
            <a:endParaRPr lang="en-GB" sz="1400" dirty="0">
              <a:cs typeface="Calibri"/>
            </a:endParaRPr>
          </a:p>
          <a:p>
            <a:r>
              <a:rPr lang="en-GB" sz="1400" dirty="0"/>
              <a:t>In 2008, ICTR Prosecutor Hassan </a:t>
            </a:r>
            <a:r>
              <a:rPr lang="en-GB" sz="1400" dirty="0" err="1"/>
              <a:t>Jallow</a:t>
            </a:r>
            <a:r>
              <a:rPr lang="en-GB" sz="1400" dirty="0"/>
              <a:t> transferred the case of four RPF officers to the Rwandan national court system. Human Rights Watch monitored the trial and concluded that it was a political whitewash, all four RPF soldiers were released- the link for their letter for the UK Justice Secretary is linked below.</a:t>
            </a:r>
            <a:endParaRPr lang="en-GB" sz="1400" dirty="0">
              <a:cs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8946" y="15082"/>
            <a:ext cx="7676896" cy="1325562"/>
          </a:xfrm>
        </p:spPr>
        <p:txBody>
          <a:bodyPr>
            <a:normAutofit/>
          </a:bodyPr>
          <a:lstStyle/>
          <a:p>
            <a:r>
              <a:rPr lang="en-GB"/>
              <a:t>Political tensions with </a:t>
            </a:r>
            <a:r>
              <a:rPr lang="en-GB" err="1"/>
              <a:t>neighbors</a:t>
            </a:r>
            <a:endParaRPr lang="en-GB"/>
          </a:p>
        </p:txBody>
      </p:sp>
      <p:sp>
        <p:nvSpPr>
          <p:cNvPr id="3" name="Content Placeholder 2"/>
          <p:cNvSpPr>
            <a:spLocks noGrp="1"/>
          </p:cNvSpPr>
          <p:nvPr>
            <p:ph idx="1"/>
          </p:nvPr>
        </p:nvSpPr>
        <p:spPr>
          <a:xfrm>
            <a:off x="388946" y="1933575"/>
            <a:ext cx="4794643" cy="4246562"/>
          </a:xfrm>
        </p:spPr>
        <p:txBody>
          <a:bodyPr vert="horz" lIns="91440" tIns="45720" rIns="91440" bIns="45720" rtlCol="0">
            <a:normAutofit/>
          </a:bodyPr>
          <a:lstStyle/>
          <a:p>
            <a:r>
              <a:rPr lang="en-GB" dirty="0"/>
              <a:t>The Rwandan Genocide impacted not only Rwanda but also </a:t>
            </a:r>
            <a:r>
              <a:rPr lang="en-GB" dirty="0" err="1"/>
              <a:t>neighboring</a:t>
            </a:r>
            <a:r>
              <a:rPr lang="en-GB" dirty="0"/>
              <a:t> Burundi, Uganda, and the DRC.</a:t>
            </a:r>
            <a:endParaRPr lang="en-GB" dirty="0">
              <a:cs typeface="Calibri"/>
            </a:endParaRPr>
          </a:p>
          <a:p>
            <a:r>
              <a:rPr lang="en-GB" dirty="0"/>
              <a:t>Tensions between the Rwandan President Paul Kagame and leaders in Burundi and the DRC remain high. Accusations of support for armed rebel groups are flung between the politicians, regularly creating unstable international relations.</a:t>
            </a:r>
            <a:endParaRPr lang="en-GB" dirty="0">
              <a:cs typeface="Calibri"/>
            </a:endParaRPr>
          </a:p>
        </p:txBody>
      </p:sp>
      <p:pic>
        <p:nvPicPr>
          <p:cNvPr id="5" name="Picture 4" descr="70e4e55c6e790f02d160b620413cef63">
            <a:extLst>
              <a:ext uri="{FF2B5EF4-FFF2-40B4-BE49-F238E27FC236}">
                <a16:creationId xmlns:a16="http://schemas.microsoft.com/office/drawing/2014/main" id="{F836E758-35FF-4D52-B5DE-59B9E946EF06}"/>
              </a:ext>
            </a:extLst>
          </p:cNvPr>
          <p:cNvPicPr>
            <a:picLocks noChangeAspect="1"/>
          </p:cNvPicPr>
          <p:nvPr/>
        </p:nvPicPr>
        <p:blipFill rotWithShape="1">
          <a:blip r:embed="rId2"/>
          <a:srcRect l="17855" r="16950" b="4"/>
          <a:stretch/>
        </p:blipFill>
        <p:spPr>
          <a:xfrm>
            <a:off x="5587376" y="1933575"/>
            <a:ext cx="2478466" cy="3639872"/>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8116" y="566382"/>
            <a:ext cx="3400536" cy="1550284"/>
          </a:xfrm>
        </p:spPr>
        <p:txBody>
          <a:bodyPr>
            <a:normAutofit/>
          </a:bodyPr>
          <a:lstStyle/>
          <a:p>
            <a:r>
              <a:rPr lang="en-GB"/>
              <a:t>The Fugitives</a:t>
            </a:r>
          </a:p>
        </p:txBody>
      </p:sp>
      <p:sp>
        <p:nvSpPr>
          <p:cNvPr id="7" name="Rectangle 9">
            <a:extLst>
              <a:ext uri="{FF2B5EF4-FFF2-40B4-BE49-F238E27FC236}">
                <a16:creationId xmlns:a16="http://schemas.microsoft.com/office/drawing/2014/main" id="{50CF6C96-4596-4D83-A9F9-A3AB22AB4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899651" y="2438399"/>
            <a:ext cx="3429001" cy="3853219"/>
          </a:xfrm>
        </p:spPr>
        <p:txBody>
          <a:bodyPr vert="horz" lIns="91440" tIns="45720" rIns="91440" bIns="45720" rtlCol="0">
            <a:normAutofit/>
          </a:bodyPr>
          <a:lstStyle/>
          <a:p>
            <a:r>
              <a:rPr lang="en-GB" sz="1500" dirty="0"/>
              <a:t>90 persons have been indicted by the ICTR, six of them remain at large.</a:t>
            </a:r>
            <a:endParaRPr lang="en-GB" sz="1500" dirty="0">
              <a:cs typeface="Calibri"/>
            </a:endParaRPr>
          </a:p>
          <a:p>
            <a:r>
              <a:rPr lang="en-GB" sz="1500" dirty="0"/>
              <a:t>Unlike national systems, the Mechanism has no police force and no powers of arrest. </a:t>
            </a:r>
            <a:endParaRPr lang="en-GB" sz="1500" dirty="0">
              <a:cs typeface="Calibri"/>
            </a:endParaRPr>
          </a:p>
          <a:p>
            <a:r>
              <a:rPr lang="en-GB" sz="1500" dirty="0"/>
              <a:t>Therefore, the court relies on the cooperation of national governments to arrest fugitives. </a:t>
            </a:r>
            <a:endParaRPr lang="en-GB" sz="1500" dirty="0">
              <a:cs typeface="Calibri"/>
            </a:endParaRPr>
          </a:p>
        </p:txBody>
      </p:sp>
      <p:pic>
        <p:nvPicPr>
          <p:cNvPr id="5" name="Picture 4" descr="10a4bf9f40d0d82a442dc3641132407d">
            <a:extLst>
              <a:ext uri="{FF2B5EF4-FFF2-40B4-BE49-F238E27FC236}">
                <a16:creationId xmlns:a16="http://schemas.microsoft.com/office/drawing/2014/main" id="{940F71E3-68D0-4FD8-8A01-1154B2CD6AE4}"/>
              </a:ext>
            </a:extLst>
          </p:cNvPr>
          <p:cNvPicPr>
            <a:picLocks noChangeAspect="1"/>
          </p:cNvPicPr>
          <p:nvPr/>
        </p:nvPicPr>
        <p:blipFill rotWithShape="1">
          <a:blip r:embed="rId2"/>
          <a:srcRect r="5456"/>
          <a:stretch/>
        </p:blipFill>
        <p:spPr>
          <a:xfrm>
            <a:off x="4572885" y="10"/>
            <a:ext cx="4571115" cy="6857990"/>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53495" y="365760"/>
            <a:ext cx="5233393" cy="1325562"/>
          </a:xfrm>
        </p:spPr>
        <p:txBody>
          <a:bodyPr>
            <a:normAutofit/>
          </a:bodyPr>
          <a:lstStyle/>
          <a:p>
            <a:r>
              <a:rPr lang="en-GB"/>
              <a:t>Rwandan Genocide in Movies</a:t>
            </a:r>
          </a:p>
        </p:txBody>
      </p:sp>
      <p:pic>
        <p:nvPicPr>
          <p:cNvPr id="7" name="Picture 6" descr="71eaad57bac0eda046e0f704e4ccaebd">
            <a:extLst>
              <a:ext uri="{FF2B5EF4-FFF2-40B4-BE49-F238E27FC236}">
                <a16:creationId xmlns:a16="http://schemas.microsoft.com/office/drawing/2014/main" id="{BEB519B1-7B1D-4116-A180-12B507590F92}"/>
              </a:ext>
            </a:extLst>
          </p:cNvPr>
          <p:cNvPicPr>
            <a:picLocks noChangeAspect="1"/>
          </p:cNvPicPr>
          <p:nvPr/>
        </p:nvPicPr>
        <p:blipFill rotWithShape="1">
          <a:blip r:embed="rId2"/>
          <a:srcRect t="4555" r="-4" b="38427"/>
          <a:stretch/>
        </p:blipFill>
        <p:spPr>
          <a:xfrm>
            <a:off x="20" y="10"/>
            <a:ext cx="2676259" cy="2285990"/>
          </a:xfrm>
          <a:prstGeom prst="rect">
            <a:avLst/>
          </a:prstGeom>
        </p:spPr>
      </p:pic>
      <p:sp>
        <p:nvSpPr>
          <p:cNvPr id="3" name="Content Placeholder 2"/>
          <p:cNvSpPr>
            <a:spLocks noGrp="1"/>
          </p:cNvSpPr>
          <p:nvPr>
            <p:ph idx="1"/>
          </p:nvPr>
        </p:nvSpPr>
        <p:spPr>
          <a:xfrm>
            <a:off x="2953495" y="1828800"/>
            <a:ext cx="5233393" cy="4351337"/>
          </a:xfrm>
        </p:spPr>
        <p:txBody>
          <a:bodyPr vert="horz" lIns="91440" tIns="45720" rIns="91440" bIns="45720" rtlCol="0">
            <a:normAutofit fontScale="92500" lnSpcReduction="10000"/>
          </a:bodyPr>
          <a:lstStyle/>
          <a:p>
            <a:r>
              <a:rPr lang="en-GB" sz="1600" dirty="0"/>
              <a:t>100 Days is the first movie made about the 1994 Rwandan genocide. </a:t>
            </a:r>
            <a:endParaRPr lang="en-GB" sz="1600" dirty="0">
              <a:cs typeface="Calibri"/>
            </a:endParaRPr>
          </a:p>
          <a:p>
            <a:r>
              <a:rPr lang="en-GB" sz="1600" dirty="0"/>
              <a:t>The movie focuses on a young refugee Tutsi girl's life and her attempts to find safety while the genocide was taking place in 1994.</a:t>
            </a:r>
            <a:endParaRPr lang="en-GB" sz="1600" dirty="0">
              <a:cs typeface="Calibri"/>
            </a:endParaRPr>
          </a:p>
          <a:p>
            <a:r>
              <a:rPr lang="en-GB" sz="1600" dirty="0"/>
              <a:t>A Sunday in Kigali is a movie based on the same-named book about a documentary filmmaker traveling to Rwanda to make a documentary about AIDS when he finds himself in the middle of an ethnic turmoil which resulted in the 1994 genocide.</a:t>
            </a:r>
            <a:endParaRPr lang="en-GB" sz="1600" dirty="0">
              <a:cs typeface="Calibri"/>
            </a:endParaRPr>
          </a:p>
          <a:p>
            <a:r>
              <a:rPr lang="en-GB" sz="1600" dirty="0"/>
              <a:t>Hotel Rwanda is a movie that focuses on Paul Rusesabagina, a Kigali hotelier, and the events around the Hôtel des Mille </a:t>
            </a:r>
            <a:r>
              <a:rPr lang="en-GB" sz="1600" dirty="0" err="1"/>
              <a:t>Collines</a:t>
            </a:r>
            <a:r>
              <a:rPr lang="en-GB" sz="1600" dirty="0"/>
              <a:t>, a sanctuary for Tutsis and moderate Hutus after its owner shut his doors against the genocide. The film was nominated for multiple Academy Awards.</a:t>
            </a:r>
            <a:br>
              <a:rPr lang="en-GB" sz="1100" dirty="0"/>
            </a:br>
            <a:br>
              <a:rPr lang="en-GB" sz="1100" dirty="0"/>
            </a:br>
            <a:endParaRPr lang="en-GB" sz="1100" dirty="0">
              <a:cs typeface="Calibri"/>
            </a:endParaRPr>
          </a:p>
        </p:txBody>
      </p:sp>
      <p:pic>
        <p:nvPicPr>
          <p:cNvPr id="9" name="Picture 8" descr="ebca954fb908fdaf88103af1d6e728f1">
            <a:extLst>
              <a:ext uri="{FF2B5EF4-FFF2-40B4-BE49-F238E27FC236}">
                <a16:creationId xmlns:a16="http://schemas.microsoft.com/office/drawing/2014/main" id="{4E6FA6FD-4925-4971-8435-C6F040E307AE}"/>
              </a:ext>
            </a:extLst>
          </p:cNvPr>
          <p:cNvPicPr>
            <a:picLocks noChangeAspect="1"/>
          </p:cNvPicPr>
          <p:nvPr/>
        </p:nvPicPr>
        <p:blipFill rotWithShape="1">
          <a:blip r:embed="rId3"/>
          <a:srcRect t="17466" r="-5" b="20602"/>
          <a:stretch/>
        </p:blipFill>
        <p:spPr>
          <a:xfrm>
            <a:off x="20" y="2286000"/>
            <a:ext cx="2676259" cy="2286000"/>
          </a:xfrm>
          <a:prstGeom prst="rect">
            <a:avLst/>
          </a:prstGeom>
        </p:spPr>
      </p:pic>
      <p:pic>
        <p:nvPicPr>
          <p:cNvPr id="5" name="Picture 4" descr="5defd8a8c75d1b199cf9fd55351341ad">
            <a:extLst>
              <a:ext uri="{FF2B5EF4-FFF2-40B4-BE49-F238E27FC236}">
                <a16:creationId xmlns:a16="http://schemas.microsoft.com/office/drawing/2014/main" id="{04C44676-5DA1-4D34-A68C-CFC9A8F82E9E}"/>
              </a:ext>
            </a:extLst>
          </p:cNvPr>
          <p:cNvPicPr>
            <a:picLocks noChangeAspect="1"/>
          </p:cNvPicPr>
          <p:nvPr/>
        </p:nvPicPr>
        <p:blipFill rotWithShape="1">
          <a:blip r:embed="rId4"/>
          <a:srcRect t="27512" b="13182"/>
          <a:stretch/>
        </p:blipFill>
        <p:spPr>
          <a:xfrm>
            <a:off x="20" y="4572000"/>
            <a:ext cx="2676259" cy="2286000"/>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36307" y="365760"/>
            <a:ext cx="3479577" cy="1325562"/>
          </a:xfrm>
        </p:spPr>
        <p:txBody>
          <a:bodyPr>
            <a:normAutofit/>
          </a:bodyPr>
          <a:lstStyle/>
          <a:p>
            <a:r>
              <a:rPr lang="en-GB" sz="3700"/>
              <a:t>Notable Documentaries</a:t>
            </a:r>
          </a:p>
        </p:txBody>
      </p:sp>
      <p:pic>
        <p:nvPicPr>
          <p:cNvPr id="9" name="Picture 8" descr="f78fe2fff5784c41186e2f9eb1407270">
            <a:extLst>
              <a:ext uri="{FF2B5EF4-FFF2-40B4-BE49-F238E27FC236}">
                <a16:creationId xmlns:a16="http://schemas.microsoft.com/office/drawing/2014/main" id="{FBEFF3BA-F256-41E4-B399-4BC090779800}"/>
              </a:ext>
            </a:extLst>
          </p:cNvPr>
          <p:cNvPicPr>
            <a:picLocks noChangeAspect="1"/>
          </p:cNvPicPr>
          <p:nvPr/>
        </p:nvPicPr>
        <p:blipFill rotWithShape="1">
          <a:blip r:embed="rId2"/>
          <a:srcRect t="20549" b="20548"/>
          <a:stretch/>
        </p:blipFill>
        <p:spPr>
          <a:xfrm>
            <a:off x="120863" y="160866"/>
            <a:ext cx="4338729" cy="3772147"/>
          </a:xfrm>
          <a:custGeom>
            <a:avLst/>
            <a:gdLst/>
            <a:ahLst/>
            <a:cxnLst/>
            <a:rect l="l" t="t" r="r" b="b"/>
            <a:pathLst>
              <a:path w="3762123" h="3772147">
                <a:moveTo>
                  <a:pt x="0" y="0"/>
                </a:moveTo>
                <a:lnTo>
                  <a:pt x="3762123" y="0"/>
                </a:lnTo>
                <a:lnTo>
                  <a:pt x="3762123" y="2803198"/>
                </a:lnTo>
                <a:lnTo>
                  <a:pt x="1898122" y="2803198"/>
                </a:lnTo>
                <a:lnTo>
                  <a:pt x="1898122" y="3772147"/>
                </a:lnTo>
                <a:lnTo>
                  <a:pt x="0" y="3772147"/>
                </a:lnTo>
                <a:close/>
              </a:path>
            </a:pathLst>
          </a:custGeom>
        </p:spPr>
      </p:pic>
      <p:pic>
        <p:nvPicPr>
          <p:cNvPr id="13" name="Picture 12" descr="f23994e923978939dcf138c2d9017554">
            <a:extLst>
              <a:ext uri="{FF2B5EF4-FFF2-40B4-BE49-F238E27FC236}">
                <a16:creationId xmlns:a16="http://schemas.microsoft.com/office/drawing/2014/main" id="{70ACB355-3D48-415C-A50C-8167C5F54DF1}"/>
              </a:ext>
            </a:extLst>
          </p:cNvPr>
          <p:cNvPicPr>
            <a:picLocks noChangeAspect="1"/>
          </p:cNvPicPr>
          <p:nvPr/>
        </p:nvPicPr>
        <p:blipFill rotWithShape="1">
          <a:blip r:embed="rId3"/>
          <a:srcRect r="-2" b="14386"/>
          <a:stretch/>
        </p:blipFill>
        <p:spPr>
          <a:xfrm>
            <a:off x="120864" y="4059542"/>
            <a:ext cx="2191887" cy="2652319"/>
          </a:xfrm>
          <a:prstGeom prst="rect">
            <a:avLst/>
          </a:prstGeom>
        </p:spPr>
      </p:pic>
      <p:pic>
        <p:nvPicPr>
          <p:cNvPr id="15" name="Picture 14" descr="9b3254cef9c74d6be7bd8211c2a50eff">
            <a:extLst>
              <a:ext uri="{FF2B5EF4-FFF2-40B4-BE49-F238E27FC236}">
                <a16:creationId xmlns:a16="http://schemas.microsoft.com/office/drawing/2014/main" id="{5F11926E-492A-47EC-9DFC-BA66DFBC7A70}"/>
              </a:ext>
            </a:extLst>
          </p:cNvPr>
          <p:cNvPicPr>
            <a:picLocks noChangeAspect="1"/>
          </p:cNvPicPr>
          <p:nvPr/>
        </p:nvPicPr>
        <p:blipFill rotWithShape="1">
          <a:blip r:embed="rId4"/>
          <a:srcRect t="10760" r="-2" b="30387"/>
          <a:stretch/>
        </p:blipFill>
        <p:spPr>
          <a:xfrm>
            <a:off x="2407299" y="3073225"/>
            <a:ext cx="2052294" cy="1763248"/>
          </a:xfrm>
          <a:prstGeom prst="rect">
            <a:avLst/>
          </a:prstGeom>
        </p:spPr>
      </p:pic>
      <p:pic>
        <p:nvPicPr>
          <p:cNvPr id="17" name="Picture 16" descr="cd4a6bf834464790b9572002ef54499a">
            <a:extLst>
              <a:ext uri="{FF2B5EF4-FFF2-40B4-BE49-F238E27FC236}">
                <a16:creationId xmlns:a16="http://schemas.microsoft.com/office/drawing/2014/main" id="{FD909D8F-39AD-4950-BEF3-A3E0B08325F2}"/>
              </a:ext>
            </a:extLst>
          </p:cNvPr>
          <p:cNvPicPr>
            <a:picLocks noChangeAspect="1"/>
          </p:cNvPicPr>
          <p:nvPr/>
        </p:nvPicPr>
        <p:blipFill rotWithShape="1">
          <a:blip r:embed="rId5"/>
          <a:srcRect t="3154" r="-3" b="11612"/>
          <a:stretch/>
        </p:blipFill>
        <p:spPr>
          <a:xfrm>
            <a:off x="2398765" y="4955345"/>
            <a:ext cx="2060828" cy="1756482"/>
          </a:xfrm>
          <a:prstGeom prst="rect">
            <a:avLst/>
          </a:prstGeom>
        </p:spPr>
      </p:pic>
      <p:sp>
        <p:nvSpPr>
          <p:cNvPr id="3" name="Content Placeholder 2"/>
          <p:cNvSpPr>
            <a:spLocks noGrp="1"/>
          </p:cNvSpPr>
          <p:nvPr>
            <p:ph idx="1"/>
          </p:nvPr>
        </p:nvSpPr>
        <p:spPr>
          <a:xfrm>
            <a:off x="4722074" y="1913994"/>
            <a:ext cx="3508041" cy="4578246"/>
          </a:xfrm>
        </p:spPr>
        <p:txBody>
          <a:bodyPr vert="horz" lIns="91440" tIns="45720" rIns="91440" bIns="45720" rtlCol="0">
            <a:normAutofit lnSpcReduction="10000"/>
          </a:bodyPr>
          <a:lstStyle/>
          <a:p>
            <a:pPr marL="0" indent="0">
              <a:buNone/>
            </a:pPr>
            <a:r>
              <a:rPr lang="en-GB" sz="1200" dirty="0"/>
              <a:t>There are several documentaries worth mentioning for people who are interested in learning more about the events*: </a:t>
            </a:r>
            <a:br>
              <a:rPr lang="en-GB" sz="1200" dirty="0"/>
            </a:br>
            <a:br>
              <a:rPr lang="en-GB" sz="1200" dirty="0"/>
            </a:br>
            <a:r>
              <a:rPr lang="en-GB" sz="1200" dirty="0"/>
              <a:t>- Journey into Darkness (1994)</a:t>
            </a:r>
            <a:br>
              <a:rPr lang="en-GB" sz="1200" dirty="0"/>
            </a:br>
            <a:r>
              <a:rPr lang="en-GB" sz="1200" dirty="0"/>
              <a:t>- A Culture of Murder (1994)</a:t>
            </a:r>
            <a:br>
              <a:rPr lang="en-GB" sz="1200" dirty="0"/>
            </a:br>
            <a:r>
              <a:rPr lang="en-GB" sz="1200" dirty="0"/>
              <a:t>- Rwanda, how history can lead to genocide (1995)</a:t>
            </a:r>
            <a:br>
              <a:rPr lang="en-GB" sz="1200" dirty="0"/>
            </a:br>
            <a:r>
              <a:rPr lang="en-GB" sz="1200" dirty="0"/>
              <a:t>- When Good Men Do Nothing (1997)</a:t>
            </a:r>
            <a:br>
              <a:rPr lang="en-GB" sz="1200" dirty="0"/>
            </a:br>
            <a:r>
              <a:rPr lang="en-GB" sz="1200" dirty="0"/>
              <a:t>- Shake Hands With the Devil: The Journey of Romeo </a:t>
            </a:r>
            <a:r>
              <a:rPr lang="en-GB" sz="1200" dirty="0" err="1"/>
              <a:t>Dallaire</a:t>
            </a:r>
            <a:r>
              <a:rPr lang="en-GB" sz="1200" dirty="0"/>
              <a:t> (2004)</a:t>
            </a:r>
            <a:br>
              <a:rPr lang="en-GB" sz="1200" dirty="0"/>
            </a:br>
            <a:r>
              <a:rPr lang="en-GB" sz="1200" dirty="0"/>
              <a:t>- Ghosts of Rwanda (2005)</a:t>
            </a:r>
            <a:br>
              <a:rPr lang="en-GB" sz="1200" dirty="0"/>
            </a:br>
            <a:r>
              <a:rPr lang="en-GB" sz="1200" dirty="0"/>
              <a:t>- Exploring Rwanda and Darfur (2006)</a:t>
            </a:r>
            <a:br>
              <a:rPr lang="en-GB" sz="1200" dirty="0"/>
            </a:br>
            <a:r>
              <a:rPr lang="en-GB" sz="1200" dirty="0"/>
              <a:t>- Screamers (2006) - about the patterns of genocide from the Armenian Genocide to the Holocaust, from Darfur to Rwanda (full documentary linked below)</a:t>
            </a:r>
            <a:br>
              <a:rPr lang="en-GB" sz="1200" dirty="0"/>
            </a:br>
            <a:r>
              <a:rPr lang="en-GB" sz="1200" dirty="0"/>
              <a:t>- Gacaca Film Series (2002-2009)</a:t>
            </a:r>
            <a:br>
              <a:rPr lang="en-GB" sz="1200" dirty="0"/>
            </a:br>
            <a:r>
              <a:rPr lang="en-GB" sz="1200" dirty="0"/>
              <a:t>- A Generation After Genocide (2010)</a:t>
            </a:r>
            <a:br>
              <a:rPr lang="en-GB" sz="1200" dirty="0"/>
            </a:br>
            <a:r>
              <a:rPr lang="en-GB" sz="1200" dirty="0"/>
              <a:t>-Sometimes in April (2005)</a:t>
            </a:r>
            <a:br>
              <a:rPr lang="en-GB" sz="1200" dirty="0"/>
            </a:br>
            <a:r>
              <a:rPr lang="en-GB" sz="1200" dirty="0"/>
              <a:t>- The 600: A Soldiers' Story (2019)</a:t>
            </a:r>
            <a:br>
              <a:rPr lang="en-GB" sz="1200" dirty="0"/>
            </a:br>
            <a:r>
              <a:rPr lang="en-GB" sz="1200" dirty="0"/>
              <a:t>-God Sleeps in Rwanda (2004)</a:t>
            </a:r>
            <a:br>
              <a:rPr lang="en-GB" sz="1200" dirty="0"/>
            </a:br>
            <a:br>
              <a:rPr lang="en-GB" sz="1200" dirty="0"/>
            </a:br>
            <a:r>
              <a:rPr lang="en-GB" sz="1200" dirty="0"/>
              <a:t>*Genocide Watch has provided a non-comprehensive list of documentaries related to the Rwandan Genocide, though does not necessarily endorse the views or depictions in each film.</a:t>
            </a:r>
            <a:endParaRPr lang="en-GB" sz="1200" dirty="0">
              <a:cs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6404" y="365760"/>
            <a:ext cx="7269480" cy="1325562"/>
          </a:xfrm>
        </p:spPr>
        <p:txBody>
          <a:bodyPr>
            <a:normAutofit/>
          </a:bodyPr>
          <a:lstStyle/>
          <a:p>
            <a:r>
              <a:rPr lang="en-GB"/>
              <a:t>Black Earth Rising</a:t>
            </a:r>
          </a:p>
        </p:txBody>
      </p:sp>
      <p:sp>
        <p:nvSpPr>
          <p:cNvPr id="3" name="Content Placeholder 2"/>
          <p:cNvSpPr>
            <a:spLocks noGrp="1"/>
          </p:cNvSpPr>
          <p:nvPr>
            <p:ph idx="1"/>
          </p:nvPr>
        </p:nvSpPr>
        <p:spPr>
          <a:xfrm>
            <a:off x="946404" y="1933575"/>
            <a:ext cx="3301131" cy="4246562"/>
          </a:xfrm>
        </p:spPr>
        <p:txBody>
          <a:bodyPr vert="horz" lIns="91440" tIns="45720" rIns="91440" bIns="45720" rtlCol="0">
            <a:normAutofit/>
          </a:bodyPr>
          <a:lstStyle/>
          <a:p>
            <a:pPr marL="0" indent="0">
              <a:buNone/>
            </a:pPr>
            <a:r>
              <a:rPr lang="en-GB" b="1" dirty="0"/>
              <a:t>2018 </a:t>
            </a:r>
            <a:endParaRPr lang="en-US" b="1" dirty="0">
              <a:cs typeface="Calibri"/>
            </a:endParaRPr>
          </a:p>
          <a:p>
            <a:r>
              <a:rPr lang="en-GB" dirty="0"/>
              <a:t>Black Earth Rising is a 2018 television series about the prosecution of the perpetrators of the 1994 Rwandan Genocide.</a:t>
            </a:r>
            <a:endParaRPr lang="en-GB" dirty="0">
              <a:cs typeface="Calibri"/>
            </a:endParaRPr>
          </a:p>
          <a:p>
            <a:r>
              <a:rPr lang="en-GB" dirty="0"/>
              <a:t>The series can be accessed through Netflix.</a:t>
            </a:r>
            <a:endParaRPr lang="en-GB" dirty="0">
              <a:cs typeface="Calibri"/>
            </a:endParaRPr>
          </a:p>
        </p:txBody>
      </p:sp>
      <p:pic>
        <p:nvPicPr>
          <p:cNvPr id="5" name="Picture 4" descr="9f926a7779c379d8e2d65340e9f2298c">
            <a:extLst>
              <a:ext uri="{FF2B5EF4-FFF2-40B4-BE49-F238E27FC236}">
                <a16:creationId xmlns:a16="http://schemas.microsoft.com/office/drawing/2014/main" id="{2BCD698B-43BA-4FC9-9AF9-8BFF15E51DEC}"/>
              </a:ext>
            </a:extLst>
          </p:cNvPr>
          <p:cNvPicPr>
            <a:picLocks noChangeAspect="1"/>
          </p:cNvPicPr>
          <p:nvPr/>
        </p:nvPicPr>
        <p:blipFill rotWithShape="1">
          <a:blip r:embed="rId2"/>
          <a:srcRect b="22525"/>
          <a:stretch/>
        </p:blipFill>
        <p:spPr>
          <a:xfrm>
            <a:off x="4571999" y="2967886"/>
            <a:ext cx="3605465" cy="1571250"/>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33EFE-8E36-4482-99B4-7E553FBB418C}"/>
              </a:ext>
            </a:extLst>
          </p:cNvPr>
          <p:cNvSpPr>
            <a:spLocks noGrp="1"/>
          </p:cNvSpPr>
          <p:nvPr>
            <p:ph type="title"/>
          </p:nvPr>
        </p:nvSpPr>
        <p:spPr>
          <a:xfrm>
            <a:off x="908354" y="-231140"/>
            <a:ext cx="4498258" cy="1325562"/>
          </a:xfrm>
        </p:spPr>
        <p:txBody>
          <a:bodyPr>
            <a:normAutofit/>
          </a:bodyPr>
          <a:lstStyle/>
          <a:p>
            <a:r>
              <a:rPr lang="en-GB">
                <a:cs typeface="Calibri"/>
              </a:rPr>
              <a:t>Key Findings</a:t>
            </a:r>
            <a:endParaRPr lang="en-GB"/>
          </a:p>
        </p:txBody>
      </p:sp>
      <p:sp>
        <p:nvSpPr>
          <p:cNvPr id="6" name="Rectangle 8">
            <a:extLst>
              <a:ext uri="{FF2B5EF4-FFF2-40B4-BE49-F238E27FC236}">
                <a16:creationId xmlns:a16="http://schemas.microsoft.com/office/drawing/2014/main" id="{60C2BF78-EE5B-49C7-ADD9-58CDBD13E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95A1C193-BC6E-4840-9D93-68E6EFE41391}"/>
              </a:ext>
            </a:extLst>
          </p:cNvPr>
          <p:cNvSpPr>
            <a:spLocks noGrp="1"/>
          </p:cNvSpPr>
          <p:nvPr>
            <p:ph idx="1"/>
          </p:nvPr>
        </p:nvSpPr>
        <p:spPr>
          <a:xfrm>
            <a:off x="908354" y="1536700"/>
            <a:ext cx="4511678" cy="5029199"/>
          </a:xfrm>
        </p:spPr>
        <p:txBody>
          <a:bodyPr vert="horz" lIns="91440" tIns="45720" rIns="91440" bIns="45720" rtlCol="0">
            <a:normAutofit/>
          </a:bodyPr>
          <a:lstStyle/>
          <a:p>
            <a:r>
              <a:rPr lang="en-GB" sz="1400" dirty="0">
                <a:cs typeface="Calibri"/>
              </a:rPr>
              <a:t>The 1994 genocide in Rwanda was one of the most horrendous genocides in history.</a:t>
            </a:r>
            <a:endParaRPr lang="en-US" sz="1400" dirty="0">
              <a:cs typeface="Calibri"/>
            </a:endParaRPr>
          </a:p>
          <a:p>
            <a:r>
              <a:rPr lang="en-US" sz="1400" dirty="0">
                <a:cs typeface="Calibri"/>
              </a:rPr>
              <a:t>The legacy of colonial governance led to the classification, discrimination, and polarization of an ethnically diverse African country.</a:t>
            </a:r>
          </a:p>
          <a:p>
            <a:r>
              <a:rPr lang="en-GB" sz="1400" dirty="0">
                <a:cs typeface="Calibri"/>
              </a:rPr>
              <a:t>UNAMIR failed to stop the genocide and the mission became one of the most infamous UN failures, following Somalia in 1993.</a:t>
            </a:r>
          </a:p>
          <a:p>
            <a:r>
              <a:rPr lang="en-GB" sz="1400" dirty="0">
                <a:cs typeface="Calibri"/>
              </a:rPr>
              <a:t>The genocide and the consequent mass migration to </a:t>
            </a:r>
            <a:r>
              <a:rPr lang="en-GB" sz="1400" dirty="0" err="1">
                <a:cs typeface="Calibri"/>
              </a:rPr>
              <a:t>neighboring</a:t>
            </a:r>
            <a:r>
              <a:rPr lang="en-GB" sz="1400" dirty="0">
                <a:cs typeface="Calibri"/>
              </a:rPr>
              <a:t> countries led to further instability in the region, which persists today.</a:t>
            </a:r>
          </a:p>
          <a:p>
            <a:r>
              <a:rPr lang="en-GB" sz="1400" dirty="0">
                <a:cs typeface="Calibri"/>
              </a:rPr>
              <a:t>The Media Case and the prosecution of rape as genocide paved the way for future cases to be taken into consideration by the courts.</a:t>
            </a:r>
          </a:p>
          <a:p>
            <a:r>
              <a:rPr lang="en-GB" sz="1400" dirty="0">
                <a:cs typeface="Calibri"/>
              </a:rPr>
              <a:t>Stage 10 (Denial), is still rampant in Rwanda, but there are many documentaries, movies, series, memorials, and resources that promote education and awareness about the genocide and the consequences thereof.</a:t>
            </a:r>
          </a:p>
          <a:p>
            <a:endParaRPr lang="en-GB" sz="1100" dirty="0">
              <a:cs typeface="Calibri"/>
            </a:endParaRPr>
          </a:p>
          <a:p>
            <a:endParaRPr lang="en-GB" sz="1100" dirty="0">
              <a:cs typeface="Calibri"/>
            </a:endParaRPr>
          </a:p>
        </p:txBody>
      </p:sp>
      <p:pic>
        <p:nvPicPr>
          <p:cNvPr id="4" name="Picture 4" descr="A picture containing text, outdoor, person, white&#10;&#10;Description automatically generated">
            <a:extLst>
              <a:ext uri="{FF2B5EF4-FFF2-40B4-BE49-F238E27FC236}">
                <a16:creationId xmlns:a16="http://schemas.microsoft.com/office/drawing/2014/main" id="{BE5FFBFD-79A8-4C00-9A69-5495DED08324}"/>
              </a:ext>
            </a:extLst>
          </p:cNvPr>
          <p:cNvPicPr>
            <a:picLocks noChangeAspect="1"/>
          </p:cNvPicPr>
          <p:nvPr/>
        </p:nvPicPr>
        <p:blipFill rotWithShape="1">
          <a:blip r:embed="rId2"/>
          <a:srcRect l="23471" r="42560" b="-1"/>
          <a:stretch/>
        </p:blipFill>
        <p:spPr>
          <a:xfrm>
            <a:off x="5654016" y="10"/>
            <a:ext cx="3489984" cy="6857990"/>
          </a:xfrm>
          <a:prstGeom prst="rect">
            <a:avLst/>
          </a:prstGeom>
        </p:spPr>
      </p:pic>
    </p:spTree>
    <p:extLst>
      <p:ext uri="{BB962C8B-B14F-4D97-AF65-F5344CB8AC3E}">
        <p14:creationId xmlns:p14="http://schemas.microsoft.com/office/powerpoint/2010/main" val="2259494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9e42e5610c263e7a54536b4fa1866e5f">
            <a:extLst>
              <a:ext uri="{FF2B5EF4-FFF2-40B4-BE49-F238E27FC236}">
                <a16:creationId xmlns:a16="http://schemas.microsoft.com/office/drawing/2014/main" id="{125293C0-0650-4A16-B957-368610F7E8F1}"/>
              </a:ext>
            </a:extLst>
          </p:cNvPr>
          <p:cNvPicPr>
            <a:picLocks noChangeAspect="1"/>
          </p:cNvPicPr>
          <p:nvPr/>
        </p:nvPicPr>
        <p:blipFill rotWithShape="1">
          <a:blip r:embed="rId2"/>
          <a:srcRect l="22295" r="21742" b="-1"/>
          <a:stretch/>
        </p:blipFill>
        <p:spPr>
          <a:xfrm>
            <a:off x="3886578" y="10"/>
            <a:ext cx="5257422"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2" name="Title 1"/>
          <p:cNvSpPr>
            <a:spLocks noGrp="1"/>
          </p:cNvSpPr>
          <p:nvPr>
            <p:ph type="title"/>
          </p:nvPr>
        </p:nvSpPr>
        <p:spPr>
          <a:xfrm>
            <a:off x="637039" y="390225"/>
            <a:ext cx="3586844" cy="1325563"/>
          </a:xfrm>
        </p:spPr>
        <p:txBody>
          <a:bodyPr>
            <a:normAutofit fontScale="90000"/>
          </a:bodyPr>
          <a:lstStyle/>
          <a:p>
            <a:pPr>
              <a:lnSpc>
                <a:spcPct val="90000"/>
              </a:lnSpc>
            </a:pPr>
            <a:r>
              <a:rPr lang="en-GB" sz="3600" dirty="0"/>
              <a:t>Pre-1945 Belgian Colonial Practice</a:t>
            </a:r>
            <a:r>
              <a:rPr lang="en-GB" sz="3700" dirty="0"/>
              <a:t> </a:t>
            </a:r>
          </a:p>
        </p:txBody>
      </p:sp>
      <p:sp>
        <p:nvSpPr>
          <p:cNvPr id="3" name="Content Placeholder 2"/>
          <p:cNvSpPr>
            <a:spLocks noGrp="1"/>
          </p:cNvSpPr>
          <p:nvPr>
            <p:ph idx="1"/>
          </p:nvPr>
        </p:nvSpPr>
        <p:spPr>
          <a:xfrm>
            <a:off x="581147" y="1810027"/>
            <a:ext cx="3698628" cy="4735492"/>
          </a:xfrm>
        </p:spPr>
        <p:txBody>
          <a:bodyPr vert="horz" lIns="91440" tIns="45720" rIns="91440" bIns="45720" rtlCol="0" anchor="t">
            <a:normAutofit/>
          </a:bodyPr>
          <a:lstStyle/>
          <a:p>
            <a:pPr marL="0" indent="0">
              <a:lnSpc>
                <a:spcPct val="90000"/>
              </a:lnSpc>
              <a:buNone/>
            </a:pPr>
            <a:r>
              <a:rPr lang="en-GB" sz="1400" b="1" dirty="0"/>
              <a:t>1916 - 1946</a:t>
            </a:r>
            <a:endParaRPr lang="en-GB" sz="1400" b="1" dirty="0">
              <a:cs typeface="Calibri"/>
            </a:endParaRPr>
          </a:p>
          <a:p>
            <a:pPr>
              <a:lnSpc>
                <a:spcPct val="90000"/>
              </a:lnSpc>
            </a:pPr>
            <a:r>
              <a:rPr lang="en-GB" sz="1400" dirty="0"/>
              <a:t>The Belgian colonial authorities continued the German policy of cementing Hutu and Tutsi identities into permanent and "biologically" determined racial categories.</a:t>
            </a:r>
            <a:endParaRPr lang="en-GB" sz="1400" dirty="0">
              <a:cs typeface="Calibri"/>
            </a:endParaRPr>
          </a:p>
          <a:p>
            <a:pPr>
              <a:lnSpc>
                <a:spcPct val="90000"/>
              </a:lnSpc>
            </a:pPr>
            <a:r>
              <a:rPr lang="en-GB" sz="1400" dirty="0"/>
              <a:t>In the first few decades of Belgian occupation, pro-Tutsi policy prevailed. Hutus were continually discriminated against through a patronage system, which deepened socio-economic divisions and strengthened resentment.</a:t>
            </a:r>
            <a:endParaRPr lang="en-GB" sz="1400" dirty="0">
              <a:cs typeface="Calibri"/>
            </a:endParaRPr>
          </a:p>
          <a:p>
            <a:pPr>
              <a:lnSpc>
                <a:spcPct val="90000"/>
              </a:lnSpc>
            </a:pPr>
            <a:r>
              <a:rPr lang="en-GB" sz="1400" dirty="0"/>
              <a:t>While the Germans had ruled largely indirectly, the Belgians took on a more active role, operating directly in their governed regions.</a:t>
            </a:r>
            <a:endParaRPr lang="en-GB" sz="1400"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8354" y="334962"/>
            <a:ext cx="4498258" cy="1013459"/>
          </a:xfrm>
        </p:spPr>
        <p:txBody>
          <a:bodyPr>
            <a:normAutofit/>
          </a:bodyPr>
          <a:lstStyle/>
          <a:p>
            <a:r>
              <a:rPr lang="en-US" sz="3100" dirty="0"/>
              <a:t>Catholic Church takes control of schools</a:t>
            </a:r>
          </a:p>
        </p:txBody>
      </p:sp>
      <p:sp>
        <p:nvSpPr>
          <p:cNvPr id="10" name="Rectangle 8">
            <a:extLst>
              <a:ext uri="{FF2B5EF4-FFF2-40B4-BE49-F238E27FC236}">
                <a16:creationId xmlns:a16="http://schemas.microsoft.com/office/drawing/2014/main" id="{60C2BF78-EE5B-49C7-ADD9-58CDBD13E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908354" y="1564320"/>
            <a:ext cx="4511678" cy="5132693"/>
          </a:xfrm>
        </p:spPr>
        <p:txBody>
          <a:bodyPr vert="horz" lIns="91440" tIns="45720" rIns="91440" bIns="45720" rtlCol="0">
            <a:normAutofit/>
          </a:bodyPr>
          <a:lstStyle/>
          <a:p>
            <a:pPr marL="0" indent="0">
              <a:buNone/>
            </a:pPr>
            <a:r>
              <a:rPr lang="en-GB" sz="1200" b="1" dirty="0"/>
              <a:t>1916</a:t>
            </a:r>
            <a:endParaRPr lang="en-GB" sz="1200" b="1" dirty="0">
              <a:cs typeface="Calibri"/>
            </a:endParaRPr>
          </a:p>
          <a:p>
            <a:r>
              <a:rPr lang="en-GB" sz="1200" dirty="0"/>
              <a:t>Belgian colonists brought the Catholic church to Rwanda. The clergy took control of the education system in the country; however, it was highly discriminatory.</a:t>
            </a:r>
            <a:endParaRPr lang="en-GB" sz="1200" dirty="0">
              <a:cs typeface="Calibri"/>
            </a:endParaRPr>
          </a:p>
          <a:p>
            <a:r>
              <a:rPr lang="en-GB" sz="1200" dirty="0"/>
              <a:t>The education system differed depending on whether you were Hutu or Tutsi. While Hutu education was strictly focused on preparation for manual labor, Tutsis received a wide range of schooling. This further reinforced the concept of Tutsi 'superiority' and Hutu resentment of their subjugation. </a:t>
            </a:r>
            <a:endParaRPr lang="en-GB" sz="1200" dirty="0">
              <a:cs typeface="Calibri"/>
            </a:endParaRPr>
          </a:p>
          <a:p>
            <a:r>
              <a:rPr lang="en-GB" sz="1200" dirty="0"/>
              <a:t>The unequal education system created an imbalance in employment sectors, income, and political participation, further fostering enmity between the two groups.</a:t>
            </a:r>
            <a:endParaRPr lang="en-GB" sz="1200" dirty="0">
              <a:cs typeface="Calibri"/>
            </a:endParaRPr>
          </a:p>
          <a:p>
            <a:r>
              <a:rPr lang="en-GB" sz="1200" dirty="0"/>
              <a:t>By 1991, 90% of Rwandans identified as members of  Catholic, Protestant, or Seventh-day Adventist Churches. Alongside contributing to the racialization of ethnicity in Rwanda, the Church has been accused of both passive and active harm in the massacres of 1994. </a:t>
            </a:r>
            <a:endParaRPr lang="en-GB" sz="1200" dirty="0">
              <a:cs typeface="Calibri"/>
            </a:endParaRPr>
          </a:p>
          <a:p>
            <a:r>
              <a:rPr lang="en-GB" sz="1200" dirty="0"/>
              <a:t>In 2017, after meeting with Rwanda's President Paul Kagame, Pope Francis stated that, in Rwanda, the “sins and failings of the Church and its members had ultimately disfigured the face of Catholicism.” </a:t>
            </a:r>
            <a:endParaRPr lang="en-GB" sz="1200" dirty="0">
              <a:cs typeface="Calibri"/>
            </a:endParaRPr>
          </a:p>
        </p:txBody>
      </p:sp>
      <p:pic>
        <p:nvPicPr>
          <p:cNvPr id="4" name="Picture 4" descr="A picture containing sky, outdoor, building, street&#10;&#10;Description automatically generated">
            <a:extLst>
              <a:ext uri="{FF2B5EF4-FFF2-40B4-BE49-F238E27FC236}">
                <a16:creationId xmlns:a16="http://schemas.microsoft.com/office/drawing/2014/main" id="{BEEC1D2E-670E-437E-B710-A7AEE36C39AC}"/>
              </a:ext>
            </a:extLst>
          </p:cNvPr>
          <p:cNvPicPr>
            <a:picLocks noChangeAspect="1"/>
          </p:cNvPicPr>
          <p:nvPr/>
        </p:nvPicPr>
        <p:blipFill rotWithShape="1">
          <a:blip r:embed="rId2"/>
          <a:srcRect l="27094" r="39191" b="-1"/>
          <a:stretch/>
        </p:blipFill>
        <p:spPr>
          <a:xfrm>
            <a:off x="5654016" y="10"/>
            <a:ext cx="3489984" cy="685799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3" y="365760"/>
            <a:ext cx="3626726" cy="1805940"/>
          </a:xfrm>
        </p:spPr>
        <p:txBody>
          <a:bodyPr>
            <a:normAutofit/>
          </a:bodyPr>
          <a:lstStyle/>
          <a:p>
            <a:r>
              <a:rPr lang="en-GB" sz="3500" dirty="0"/>
              <a:t>Rwanda turned over to the Belgians</a:t>
            </a:r>
          </a:p>
        </p:txBody>
      </p:sp>
      <p:sp>
        <p:nvSpPr>
          <p:cNvPr id="3" name="Content Placeholder 2"/>
          <p:cNvSpPr>
            <a:spLocks noGrp="1"/>
          </p:cNvSpPr>
          <p:nvPr>
            <p:ph idx="1"/>
          </p:nvPr>
        </p:nvSpPr>
        <p:spPr>
          <a:xfrm>
            <a:off x="603503" y="2314575"/>
            <a:ext cx="3618452" cy="3865562"/>
          </a:xfrm>
        </p:spPr>
        <p:txBody>
          <a:bodyPr vert="horz" lIns="91440" tIns="45720" rIns="91440" bIns="45720" rtlCol="0">
            <a:normAutofit/>
          </a:bodyPr>
          <a:lstStyle/>
          <a:p>
            <a:pPr marL="0" indent="0">
              <a:buNone/>
            </a:pPr>
            <a:r>
              <a:rPr lang="en-GB" sz="1500" b="1" dirty="0"/>
              <a:t>1916</a:t>
            </a:r>
            <a:r>
              <a:rPr lang="en-GB" sz="1500" dirty="0"/>
              <a:t> </a:t>
            </a:r>
            <a:endParaRPr lang="en-GB" sz="1500" dirty="0">
              <a:cs typeface="Calibri"/>
            </a:endParaRPr>
          </a:p>
          <a:p>
            <a:r>
              <a:rPr lang="en-GB" sz="1500" dirty="0"/>
              <a:t>Belgian forces occupied Rwanda during World War I. Following the end of the war, the allies stripped Germany of all its overseas colonies. </a:t>
            </a:r>
            <a:endParaRPr lang="en-GB" sz="1500" dirty="0">
              <a:cs typeface="Calibri"/>
            </a:endParaRPr>
          </a:p>
          <a:p>
            <a:r>
              <a:rPr lang="en-GB" sz="1500" dirty="0"/>
              <a:t>By Oct. 20, 1924, a League of Nations mandate formally turned 'supervision' of Rwanda over to the Belgians, who ran a notoriously brutal occupation of the Congo Free State in Central Africa from 1885-1908 that saw the genocide of millions of Congolese people.</a:t>
            </a:r>
            <a:endParaRPr lang="en-GB" sz="1500" dirty="0">
              <a:cs typeface="Calibri"/>
            </a:endParaRPr>
          </a:p>
        </p:txBody>
      </p:sp>
      <p:pic>
        <p:nvPicPr>
          <p:cNvPr id="4" name="Picture 4" descr="A picture containing outdoor, white, old, crowd&#10;&#10;Description automatically generated">
            <a:extLst>
              <a:ext uri="{FF2B5EF4-FFF2-40B4-BE49-F238E27FC236}">
                <a16:creationId xmlns:a16="http://schemas.microsoft.com/office/drawing/2014/main" id="{365789F5-8A7E-452E-84F8-913F8B08F261}"/>
              </a:ext>
            </a:extLst>
          </p:cNvPr>
          <p:cNvPicPr>
            <a:picLocks noChangeAspect="1"/>
          </p:cNvPicPr>
          <p:nvPr/>
        </p:nvPicPr>
        <p:blipFill rotWithShape="1">
          <a:blip r:embed="rId2"/>
          <a:srcRect l="5040" r="8190" b="-1"/>
          <a:stretch/>
        </p:blipFill>
        <p:spPr>
          <a:xfrm>
            <a:off x="4571999" y="10"/>
            <a:ext cx="3806429" cy="3355932"/>
          </a:xfrm>
          <a:prstGeom prst="rect">
            <a:avLst/>
          </a:prstGeom>
        </p:spPr>
      </p:pic>
      <p:pic>
        <p:nvPicPr>
          <p:cNvPr id="5" name="Picture 4" descr="8c8eafd28ca29c279292e35df8aeb5f1">
            <a:extLst>
              <a:ext uri="{FF2B5EF4-FFF2-40B4-BE49-F238E27FC236}">
                <a16:creationId xmlns:a16="http://schemas.microsoft.com/office/drawing/2014/main" id="{68626B82-A998-442F-B484-B4FA00E6A802}"/>
              </a:ext>
            </a:extLst>
          </p:cNvPr>
          <p:cNvPicPr>
            <a:picLocks noChangeAspect="1"/>
          </p:cNvPicPr>
          <p:nvPr/>
        </p:nvPicPr>
        <p:blipFill rotWithShape="1">
          <a:blip r:embed="rId3"/>
          <a:srcRect t="23181" r="1" b="19855"/>
          <a:stretch/>
        </p:blipFill>
        <p:spPr>
          <a:xfrm>
            <a:off x="4571999" y="3476625"/>
            <a:ext cx="3806428" cy="33813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73320" y="365760"/>
            <a:ext cx="4213569" cy="1325562"/>
          </a:xfrm>
        </p:spPr>
        <p:txBody>
          <a:bodyPr>
            <a:normAutofit/>
          </a:bodyPr>
          <a:lstStyle/>
          <a:p>
            <a:r>
              <a:rPr lang="en-GB" dirty="0"/>
              <a:t>Stage Two: Symbolization</a:t>
            </a:r>
          </a:p>
        </p:txBody>
      </p:sp>
      <p:pic>
        <p:nvPicPr>
          <p:cNvPr id="5" name="Picture 4" descr="d39685bae3b8eac578b1dde6d3e70a97">
            <a:extLst>
              <a:ext uri="{FF2B5EF4-FFF2-40B4-BE49-F238E27FC236}">
                <a16:creationId xmlns:a16="http://schemas.microsoft.com/office/drawing/2014/main" id="{5CA1C183-46E3-4993-82E0-4966C9DF2E1C}"/>
              </a:ext>
            </a:extLst>
          </p:cNvPr>
          <p:cNvPicPr>
            <a:picLocks noChangeAspect="1"/>
          </p:cNvPicPr>
          <p:nvPr/>
        </p:nvPicPr>
        <p:blipFill rotWithShape="1">
          <a:blip r:embed="rId2"/>
          <a:srcRect l="14551" r="7316" b="-3"/>
          <a:stretch/>
        </p:blipFill>
        <p:spPr>
          <a:xfrm>
            <a:off x="20" y="10"/>
            <a:ext cx="3490699" cy="3428990"/>
          </a:xfrm>
          <a:prstGeom prst="rect">
            <a:avLst/>
          </a:prstGeom>
        </p:spPr>
      </p:pic>
      <p:sp>
        <p:nvSpPr>
          <p:cNvPr id="3" name="Content Placeholder 2"/>
          <p:cNvSpPr>
            <a:spLocks noGrp="1"/>
          </p:cNvSpPr>
          <p:nvPr>
            <p:ph idx="1"/>
          </p:nvPr>
        </p:nvSpPr>
        <p:spPr>
          <a:xfrm>
            <a:off x="3973320" y="1828800"/>
            <a:ext cx="4213569" cy="4351337"/>
          </a:xfrm>
        </p:spPr>
        <p:txBody>
          <a:bodyPr vert="horz" lIns="91440" tIns="45720" rIns="91440" bIns="45720" rtlCol="0">
            <a:normAutofit/>
          </a:bodyPr>
          <a:lstStyle/>
          <a:p>
            <a:pPr marL="0" indent="0">
              <a:buNone/>
            </a:pPr>
            <a:r>
              <a:rPr lang="en-GB" b="1" dirty="0"/>
              <a:t>1932</a:t>
            </a:r>
            <a:endParaRPr lang="en-GB" b="1" dirty="0">
              <a:cs typeface="Calibri"/>
            </a:endParaRPr>
          </a:p>
          <a:p>
            <a:r>
              <a:rPr lang="en-GB" dirty="0"/>
              <a:t>Hutus used machetes and </a:t>
            </a:r>
            <a:r>
              <a:rPr lang="en-GB" dirty="0" err="1"/>
              <a:t>multicolored</a:t>
            </a:r>
            <a:r>
              <a:rPr lang="en-GB" dirty="0"/>
              <a:t> Hutu flags to demarcate themselves. Machetes were the most common weapon used during the genocide in 1994, as most Hutus already possessed one for farming purposes.</a:t>
            </a:r>
            <a:endParaRPr lang="en-GB" dirty="0">
              <a:cs typeface="Calibri"/>
            </a:endParaRPr>
          </a:p>
          <a:p>
            <a:r>
              <a:rPr lang="en-GB" dirty="0"/>
              <a:t>In the 1930s, government officials made it mandatory that everyone carried an identification card with their ethnicity listed. </a:t>
            </a:r>
            <a:endParaRPr lang="en-GB" dirty="0">
              <a:cs typeface="Calibri"/>
            </a:endParaRPr>
          </a:p>
        </p:txBody>
      </p:sp>
      <p:pic>
        <p:nvPicPr>
          <p:cNvPr id="9" name="Picture 8" descr="e29bcf6769931d6d31168dfb9c6536f4">
            <a:extLst>
              <a:ext uri="{FF2B5EF4-FFF2-40B4-BE49-F238E27FC236}">
                <a16:creationId xmlns:a16="http://schemas.microsoft.com/office/drawing/2014/main" id="{C98E7F50-462B-4830-B796-30E7411BF087}"/>
              </a:ext>
            </a:extLst>
          </p:cNvPr>
          <p:cNvPicPr>
            <a:picLocks noChangeAspect="1"/>
          </p:cNvPicPr>
          <p:nvPr/>
        </p:nvPicPr>
        <p:blipFill rotWithShape="1">
          <a:blip r:embed="rId3"/>
          <a:srcRect l="21139" r="21599"/>
          <a:stretch/>
        </p:blipFill>
        <p:spPr>
          <a:xfrm>
            <a:off x="20" y="3429001"/>
            <a:ext cx="3490699" cy="3429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8116" y="227437"/>
            <a:ext cx="3400536" cy="1550284"/>
          </a:xfrm>
        </p:spPr>
        <p:txBody>
          <a:bodyPr>
            <a:normAutofit/>
          </a:bodyPr>
          <a:lstStyle/>
          <a:p>
            <a:r>
              <a:rPr lang="en-GB" dirty="0"/>
              <a:t>Identity cards introduced</a:t>
            </a:r>
          </a:p>
        </p:txBody>
      </p:sp>
      <p:sp>
        <p:nvSpPr>
          <p:cNvPr id="11" name="Rectangle 9">
            <a:extLst>
              <a:ext uri="{FF2B5EF4-FFF2-40B4-BE49-F238E27FC236}">
                <a16:creationId xmlns:a16="http://schemas.microsoft.com/office/drawing/2014/main" id="{50CF6C96-4596-4D83-A9F9-A3AB22AB4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899651" y="1949002"/>
            <a:ext cx="3429001" cy="4681561"/>
          </a:xfrm>
        </p:spPr>
        <p:txBody>
          <a:bodyPr vert="horz" lIns="91440" tIns="45720" rIns="91440" bIns="45720" rtlCol="0">
            <a:normAutofit fontScale="92500"/>
          </a:bodyPr>
          <a:lstStyle/>
          <a:p>
            <a:pPr marL="0" indent="0">
              <a:buNone/>
            </a:pPr>
            <a:r>
              <a:rPr lang="en-GB" sz="1400" b="1" dirty="0"/>
              <a:t>1932</a:t>
            </a:r>
            <a:endParaRPr lang="en-GB" sz="1400" b="1" dirty="0">
              <a:cs typeface="Calibri"/>
            </a:endParaRPr>
          </a:p>
          <a:p>
            <a:r>
              <a:rPr lang="en-GB" sz="1400" dirty="0"/>
              <a:t>In the early 1930s, the Belgians introduced identity cards to all Rwandan citizens. Recorded dates range from 1931-1933. The cards marked an individual's ethnicity in rigid racial terms. After Rwandan independence in 1962, the identity cards remained.</a:t>
            </a:r>
            <a:endParaRPr lang="en-GB" sz="1400" dirty="0">
              <a:cs typeface="Calibri"/>
            </a:endParaRPr>
          </a:p>
          <a:p>
            <a:r>
              <a:rPr lang="en-GB" sz="1400" dirty="0"/>
              <a:t>This introduction is considered a key point in Rwanda's colonial history. Prior to colonial occupation, Rwanda's ethnicity was linked to fluid socio-economic status rather than a fixed racial identity.</a:t>
            </a:r>
            <a:endParaRPr lang="en-GB" sz="1400" dirty="0">
              <a:cs typeface="Calibri"/>
            </a:endParaRPr>
          </a:p>
          <a:p>
            <a:r>
              <a:rPr lang="en-GB" sz="1400" dirty="0"/>
              <a:t>During the 1994 genocide, the identity cards were a key factor in marking Tutsis for death. Rwandans could be forced to show their cards at roadblocks, making them vulnerable to whoever operated the checkpoints.</a:t>
            </a:r>
            <a:endParaRPr lang="en-GB" sz="1400" dirty="0">
              <a:cs typeface="Calibri"/>
            </a:endParaRPr>
          </a:p>
        </p:txBody>
      </p:sp>
      <p:pic>
        <p:nvPicPr>
          <p:cNvPr id="5" name="Picture 4" descr="5e8d97b944a95f11531fbe8485dbe628">
            <a:extLst>
              <a:ext uri="{FF2B5EF4-FFF2-40B4-BE49-F238E27FC236}">
                <a16:creationId xmlns:a16="http://schemas.microsoft.com/office/drawing/2014/main" id="{C7750792-187B-48AC-8D1E-047E6A87848F}"/>
              </a:ext>
            </a:extLst>
          </p:cNvPr>
          <p:cNvPicPr>
            <a:picLocks noChangeAspect="1"/>
          </p:cNvPicPr>
          <p:nvPr/>
        </p:nvPicPr>
        <p:blipFill rotWithShape="1">
          <a:blip r:embed="rId2"/>
          <a:srcRect l="7879" r="45630" b="2"/>
          <a:stretch/>
        </p:blipFill>
        <p:spPr>
          <a:xfrm>
            <a:off x="4948903" y="476250"/>
            <a:ext cx="3936244" cy="5905500"/>
          </a:xfrm>
          <a:prstGeom prst="rect">
            <a:avLst/>
          </a:prstGeom>
          <a:ln w="28575">
            <a:solidFill>
              <a:schemeClr val="tx1"/>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3967" y="365760"/>
            <a:ext cx="4498259" cy="1325562"/>
          </a:xfrm>
        </p:spPr>
        <p:txBody>
          <a:bodyPr>
            <a:normAutofit/>
          </a:bodyPr>
          <a:lstStyle/>
          <a:p>
            <a:r>
              <a:rPr lang="en-GB"/>
              <a:t>Post-1945 Belgian Colonial Practice</a:t>
            </a:r>
          </a:p>
        </p:txBody>
      </p:sp>
      <p:pic>
        <p:nvPicPr>
          <p:cNvPr id="5" name="Picture 4" descr="aaccf477d341f6d436f8b5cc28dfbb02">
            <a:extLst>
              <a:ext uri="{FF2B5EF4-FFF2-40B4-BE49-F238E27FC236}">
                <a16:creationId xmlns:a16="http://schemas.microsoft.com/office/drawing/2014/main" id="{9B4FC52E-00C5-4550-9C49-52ACCA781277}"/>
              </a:ext>
            </a:extLst>
          </p:cNvPr>
          <p:cNvPicPr>
            <a:picLocks noChangeAspect="1"/>
          </p:cNvPicPr>
          <p:nvPr/>
        </p:nvPicPr>
        <p:blipFill rotWithShape="1">
          <a:blip r:embed="rId2"/>
          <a:srcRect l="8146" r="20736"/>
          <a:stretch/>
        </p:blipFill>
        <p:spPr>
          <a:xfrm>
            <a:off x="20" y="10"/>
            <a:ext cx="3489963" cy="6857990"/>
          </a:xfrm>
          <a:prstGeom prst="rect">
            <a:avLst/>
          </a:prstGeom>
        </p:spPr>
      </p:pic>
      <p:sp>
        <p:nvSpPr>
          <p:cNvPr id="3" name="Content Placeholder 2"/>
          <p:cNvSpPr>
            <a:spLocks noGrp="1"/>
          </p:cNvSpPr>
          <p:nvPr>
            <p:ph idx="1"/>
          </p:nvPr>
        </p:nvSpPr>
        <p:spPr>
          <a:xfrm>
            <a:off x="3723967" y="2005739"/>
            <a:ext cx="4511678" cy="4174398"/>
          </a:xfrm>
        </p:spPr>
        <p:txBody>
          <a:bodyPr vert="horz" lIns="91440" tIns="45720" rIns="91440" bIns="45720" rtlCol="0">
            <a:normAutofit/>
          </a:bodyPr>
          <a:lstStyle/>
          <a:p>
            <a:pPr marL="0" indent="0">
              <a:buNone/>
            </a:pPr>
            <a:r>
              <a:rPr lang="en-GB" sz="1400" b="1" dirty="0"/>
              <a:t>1945 - 1963 </a:t>
            </a:r>
            <a:endParaRPr lang="en-GB" sz="1400" b="1" dirty="0">
              <a:cs typeface="Calibri"/>
            </a:endParaRPr>
          </a:p>
          <a:p>
            <a:r>
              <a:rPr lang="en-GB" sz="1400" dirty="0"/>
              <a:t>By the end of World War II, the Tutsi began to fall out of longstanding </a:t>
            </a:r>
            <a:r>
              <a:rPr lang="en-GB" sz="1400" dirty="0" err="1"/>
              <a:t>favor</a:t>
            </a:r>
            <a:r>
              <a:rPr lang="en-GB" sz="1400" dirty="0"/>
              <a:t> with the Belgian colonists. This shift in colonial practice saw the Belgians increasingly supporting the Hutus, giving their claims against the Tutsi legitimacy. </a:t>
            </a:r>
            <a:endParaRPr lang="en-GB" sz="1400" dirty="0">
              <a:cs typeface="Calibri"/>
            </a:endParaRPr>
          </a:p>
          <a:p>
            <a:r>
              <a:rPr lang="en-GB" sz="1400" dirty="0"/>
              <a:t>The Hutu majority became the dominant power, enjoying new access to education and the political sphere in far greater numbers.</a:t>
            </a:r>
            <a:endParaRPr lang="en-GB" sz="1400" dirty="0">
              <a:cs typeface="Calibri"/>
            </a:endParaRPr>
          </a:p>
          <a:p>
            <a:r>
              <a:rPr lang="en-GB" sz="1400" dirty="0"/>
              <a:t>The Tutsi feared this new balance of power, and many suffered "retributive" violence for their previous hegemonic status. </a:t>
            </a:r>
            <a:endParaRPr lang="en-GB" sz="1400" dirty="0">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9458" y="3814136"/>
            <a:ext cx="3169841" cy="2452687"/>
          </a:xfrm>
        </p:spPr>
        <p:txBody>
          <a:bodyPr anchor="ctr">
            <a:normAutofit fontScale="90000"/>
          </a:bodyPr>
          <a:lstStyle/>
          <a:p>
            <a:r>
              <a:rPr lang="en-GB" sz="3600"/>
              <a:t>Ruanda-Urundi becomes UN Trust governed by Belgium </a:t>
            </a:r>
            <a:endParaRPr lang="en-GB" sz="2900"/>
          </a:p>
        </p:txBody>
      </p:sp>
      <p:sp>
        <p:nvSpPr>
          <p:cNvPr id="3" name="Content Placeholder 2"/>
          <p:cNvSpPr>
            <a:spLocks noGrp="1"/>
          </p:cNvSpPr>
          <p:nvPr>
            <p:ph idx="1"/>
          </p:nvPr>
        </p:nvSpPr>
        <p:spPr>
          <a:xfrm>
            <a:off x="3272380" y="3764118"/>
            <a:ext cx="5164645" cy="2957043"/>
          </a:xfrm>
        </p:spPr>
        <p:txBody>
          <a:bodyPr anchor="ctr">
            <a:normAutofit/>
          </a:bodyPr>
          <a:lstStyle/>
          <a:p>
            <a:pPr marL="0" indent="0">
              <a:lnSpc>
                <a:spcPct val="90000"/>
              </a:lnSpc>
              <a:buNone/>
            </a:pPr>
            <a:r>
              <a:rPr lang="en-GB" sz="1400" b="1" dirty="0"/>
              <a:t>Dec. 13, 1946 </a:t>
            </a:r>
            <a:endParaRPr lang="en-US" sz="1400" b="1" dirty="0">
              <a:cs typeface="Calibri"/>
            </a:endParaRPr>
          </a:p>
          <a:p>
            <a:pPr>
              <a:lnSpc>
                <a:spcPct val="90000"/>
              </a:lnSpc>
            </a:pPr>
            <a:r>
              <a:rPr lang="en-GB" sz="1400" dirty="0"/>
              <a:t>The League of Nations ceased to be operative during WW2, and by 1946 most of its mandates were refashioned into UN trust territories. The Trusteeship Council was a system of international 'supervision' with broader powers and ended in 1994 when its last territory became independent.</a:t>
            </a:r>
            <a:endParaRPr lang="en-GB" sz="1400" dirty="0">
              <a:cs typeface="Calibri"/>
            </a:endParaRPr>
          </a:p>
          <a:p>
            <a:pPr>
              <a:lnSpc>
                <a:spcPct val="90000"/>
              </a:lnSpc>
            </a:pPr>
            <a:r>
              <a:rPr lang="en-GB" sz="1400" dirty="0"/>
              <a:t>The region of Ruanda-Urundi became a UN trust territory governed by Belgium. Belgians had been present in Rwanda for decades before this formal alteration.</a:t>
            </a:r>
          </a:p>
        </p:txBody>
      </p:sp>
      <p:pic>
        <p:nvPicPr>
          <p:cNvPr id="5" name="Picture 4" descr="1a4e5ec5c064f7f8b8c438342ae04629">
            <a:extLst>
              <a:ext uri="{FF2B5EF4-FFF2-40B4-BE49-F238E27FC236}">
                <a16:creationId xmlns:a16="http://schemas.microsoft.com/office/drawing/2014/main" id="{D29CBA32-E026-49A7-A90B-2C4D59638BA9}"/>
              </a:ext>
            </a:extLst>
          </p:cNvPr>
          <p:cNvPicPr>
            <a:picLocks noChangeAspect="1"/>
          </p:cNvPicPr>
          <p:nvPr/>
        </p:nvPicPr>
        <p:blipFill rotWithShape="1">
          <a:blip r:embed="rId2"/>
          <a:srcRect b="27211"/>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6736" y="20914"/>
            <a:ext cx="7890527" cy="1325563"/>
          </a:xfrm>
        </p:spPr>
        <p:txBody>
          <a:bodyPr>
            <a:normAutofit/>
          </a:bodyPr>
          <a:lstStyle/>
          <a:p>
            <a:r>
              <a:rPr lang="en-GB" sz="3600"/>
              <a:t>UN Convention on Genocide</a:t>
            </a:r>
            <a:r>
              <a:rPr lang="en-GB"/>
              <a:t> </a:t>
            </a:r>
          </a:p>
        </p:txBody>
      </p:sp>
      <p:sp>
        <p:nvSpPr>
          <p:cNvPr id="3" name="Content Placeholder 2"/>
          <p:cNvSpPr>
            <a:spLocks noGrp="1"/>
          </p:cNvSpPr>
          <p:nvPr>
            <p:ph idx="1"/>
          </p:nvPr>
        </p:nvSpPr>
        <p:spPr>
          <a:xfrm>
            <a:off x="231778" y="1533479"/>
            <a:ext cx="4029803" cy="4924781"/>
          </a:xfrm>
        </p:spPr>
        <p:txBody>
          <a:bodyPr vert="horz" lIns="91440" tIns="45720" rIns="91440" bIns="45720" rtlCol="0" anchor="t">
            <a:noAutofit/>
          </a:bodyPr>
          <a:lstStyle/>
          <a:p>
            <a:pPr marL="0" indent="0">
              <a:lnSpc>
                <a:spcPct val="90000"/>
              </a:lnSpc>
              <a:buNone/>
            </a:pPr>
            <a:r>
              <a:rPr lang="en-GB" sz="1400" b="1" dirty="0"/>
              <a:t>Dec. 9, 1948</a:t>
            </a:r>
            <a:endParaRPr lang="en-GB" sz="1400" b="1" dirty="0">
              <a:cs typeface="Calibri"/>
            </a:endParaRPr>
          </a:p>
          <a:p>
            <a:pPr>
              <a:lnSpc>
                <a:spcPct val="90000"/>
              </a:lnSpc>
            </a:pPr>
            <a:r>
              <a:rPr lang="en-GB" sz="1400" dirty="0"/>
              <a:t>Following the Jewish Holocaust and World War II, the United Nations General Assembly adopted the Convention on the Prevention and Punishment of the Crime of Genocide. The convention lays out the criteria for what acts are considered genocide and the international community's responsibility to prevent and punish the crime.</a:t>
            </a:r>
          </a:p>
          <a:p>
            <a:pPr>
              <a:lnSpc>
                <a:spcPct val="90000"/>
              </a:lnSpc>
            </a:pPr>
            <a:r>
              <a:rPr lang="en-GB" sz="1400" dirty="0"/>
              <a:t>In the case of the Rwandan genocide, the UN came under heavy criticism for their failure to act early enough or decisively enough on the many apparent signs of the impending genocide. </a:t>
            </a:r>
            <a:endParaRPr lang="en-GB" sz="1400" dirty="0">
              <a:cs typeface="Calibri"/>
            </a:endParaRPr>
          </a:p>
          <a:p>
            <a:pPr>
              <a:lnSpc>
                <a:spcPct val="90000"/>
              </a:lnSpc>
            </a:pPr>
            <a:r>
              <a:rPr lang="en-GB" sz="1400" dirty="0"/>
              <a:t>On September 18, 1962, the UN General Assembly admitted the Republic of Rwanda to membership in the United Nations. It then became a party to the Genocide Convention and was guilty of breaking that agreement in 1994.</a:t>
            </a:r>
            <a:endParaRPr lang="en-GB" sz="1400" dirty="0">
              <a:cs typeface="Calibri"/>
            </a:endParaRPr>
          </a:p>
        </p:txBody>
      </p:sp>
      <p:pic>
        <p:nvPicPr>
          <p:cNvPr id="5" name="Picture 4" descr="614ef702a7dd8508dc077021550c63dd">
            <a:extLst>
              <a:ext uri="{FF2B5EF4-FFF2-40B4-BE49-F238E27FC236}">
                <a16:creationId xmlns:a16="http://schemas.microsoft.com/office/drawing/2014/main" id="{4CE76829-B152-4944-87BE-FD74B621A8FF}"/>
              </a:ext>
            </a:extLst>
          </p:cNvPr>
          <p:cNvPicPr>
            <a:picLocks noChangeAspect="1"/>
          </p:cNvPicPr>
          <p:nvPr/>
        </p:nvPicPr>
        <p:blipFill>
          <a:blip r:embed="rId2"/>
          <a:stretch>
            <a:fillRect/>
          </a:stretch>
        </p:blipFill>
        <p:spPr>
          <a:xfrm>
            <a:off x="4406900" y="2432637"/>
            <a:ext cx="4505322" cy="2939463"/>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1774" y="365760"/>
            <a:ext cx="4498258" cy="1325562"/>
          </a:xfrm>
        </p:spPr>
        <p:txBody>
          <a:bodyPr>
            <a:normAutofit/>
          </a:bodyPr>
          <a:lstStyle/>
          <a:p>
            <a:r>
              <a:rPr lang="en-GB"/>
              <a:t>Publication of the </a:t>
            </a:r>
            <a:r>
              <a:rPr lang="en-GB" err="1"/>
              <a:t>Bahutu</a:t>
            </a:r>
            <a:r>
              <a:rPr lang="en-GB"/>
              <a:t> Manifesto</a:t>
            </a:r>
          </a:p>
        </p:txBody>
      </p:sp>
      <p:sp>
        <p:nvSpPr>
          <p:cNvPr id="7" name="Rectangle 9">
            <a:extLst>
              <a:ext uri="{FF2B5EF4-FFF2-40B4-BE49-F238E27FC236}">
                <a16:creationId xmlns:a16="http://schemas.microsoft.com/office/drawing/2014/main" id="{60C2BF78-EE5B-49C7-ADD9-58CDBD13E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908354" y="2005738"/>
            <a:ext cx="4511678" cy="4486501"/>
          </a:xfrm>
        </p:spPr>
        <p:txBody>
          <a:bodyPr vert="horz" lIns="91440" tIns="45720" rIns="91440" bIns="45720" rtlCol="0">
            <a:normAutofit lnSpcReduction="10000"/>
          </a:bodyPr>
          <a:lstStyle/>
          <a:p>
            <a:pPr marL="0" indent="0">
              <a:buNone/>
            </a:pPr>
            <a:r>
              <a:rPr lang="en-GB" sz="1600" b="1" dirty="0"/>
              <a:t>Mar. 24, 1957</a:t>
            </a:r>
            <a:endParaRPr lang="en-GB" sz="1600" b="1" dirty="0">
              <a:cs typeface="Calibri"/>
            </a:endParaRPr>
          </a:p>
          <a:p>
            <a:r>
              <a:rPr lang="en-GB" sz="1600" dirty="0"/>
              <a:t>In 1957, nine Hutu intellectuals submitted a 10-page document to the government denouncing perceived Hutu exploitation by the Tutsi. </a:t>
            </a:r>
            <a:endParaRPr lang="en-GB" sz="1600" dirty="0">
              <a:cs typeface="Calibri"/>
            </a:endParaRPr>
          </a:p>
          <a:p>
            <a:r>
              <a:rPr lang="en-GB" sz="1600" dirty="0"/>
              <a:t>The publication demanded liberation for Hutus from both the European colonists and the Tutsis, who were represented as Hamitic oppressors using the pseudo-scientific Hamitic thesis.</a:t>
            </a:r>
            <a:endParaRPr lang="en-GB" sz="1600" dirty="0">
              <a:cs typeface="Calibri"/>
            </a:endParaRPr>
          </a:p>
          <a:p>
            <a:r>
              <a:rPr lang="en-GB" sz="1600" dirty="0"/>
              <a:t>The manifesto set the tone for much of the subsequent Hutu nationalist movement. Its full title, 'Note on the social aspect of the native racial problem in Rwanda,' indicates the hardening and racializing of ethnic lines that were becoming mainstream in Rwanda.</a:t>
            </a:r>
            <a:endParaRPr lang="en-GB" sz="1600" dirty="0">
              <a:cs typeface="Calibri"/>
            </a:endParaRPr>
          </a:p>
        </p:txBody>
      </p:sp>
      <p:pic>
        <p:nvPicPr>
          <p:cNvPr id="5" name="Picture 4" descr="de6308999ca2cb1a5827eaaddf62f183">
            <a:extLst>
              <a:ext uri="{FF2B5EF4-FFF2-40B4-BE49-F238E27FC236}">
                <a16:creationId xmlns:a16="http://schemas.microsoft.com/office/drawing/2014/main" id="{DFD9A8D3-3D6A-4624-A1CD-6F3064EA7E36}"/>
              </a:ext>
            </a:extLst>
          </p:cNvPr>
          <p:cNvPicPr>
            <a:picLocks noChangeAspect="1"/>
          </p:cNvPicPr>
          <p:nvPr/>
        </p:nvPicPr>
        <p:blipFill rotWithShape="1">
          <a:blip r:embed="rId2"/>
          <a:srcRect l="3664" r="12568"/>
          <a:stretch/>
        </p:blipFill>
        <p:spPr>
          <a:xfrm>
            <a:off x="5654016" y="10"/>
            <a:ext cx="3489984" cy="685799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751" y="118488"/>
            <a:ext cx="7890527" cy="1325563"/>
          </a:xfrm>
        </p:spPr>
        <p:txBody>
          <a:bodyPr>
            <a:normAutofit/>
          </a:bodyPr>
          <a:lstStyle/>
          <a:p>
            <a:r>
              <a:rPr lang="en-GB" sz="3600"/>
              <a:t>Rwanda: Country Profile</a:t>
            </a:r>
          </a:p>
        </p:txBody>
      </p:sp>
      <p:sp>
        <p:nvSpPr>
          <p:cNvPr id="3" name="Content Placeholder 2"/>
          <p:cNvSpPr>
            <a:spLocks noGrp="1"/>
          </p:cNvSpPr>
          <p:nvPr>
            <p:ph idx="1"/>
          </p:nvPr>
        </p:nvSpPr>
        <p:spPr>
          <a:xfrm>
            <a:off x="138448" y="1444051"/>
            <a:ext cx="4300857" cy="5284199"/>
          </a:xfrm>
        </p:spPr>
        <p:txBody>
          <a:bodyPr vert="horz" lIns="91440" tIns="45720" rIns="91440" bIns="45720" rtlCol="0" anchor="t">
            <a:normAutofit fontScale="25000" lnSpcReduction="20000"/>
          </a:bodyPr>
          <a:lstStyle/>
          <a:p>
            <a:pPr marL="0" indent="0">
              <a:lnSpc>
                <a:spcPct val="90000"/>
              </a:lnSpc>
              <a:buNone/>
            </a:pPr>
            <a:r>
              <a:rPr lang="en-GB" sz="1400"/>
              <a:t>             </a:t>
            </a:r>
            <a:endParaRPr lang="en-GB" sz="1400">
              <a:cs typeface="Calibri"/>
            </a:endParaRPr>
          </a:p>
          <a:p>
            <a:pPr marL="285750" indent="-285750">
              <a:lnSpc>
                <a:spcPct val="90000"/>
              </a:lnSpc>
            </a:pPr>
            <a:r>
              <a:rPr lang="en-GB" sz="5200" b="1"/>
              <a:t>Main ethnic groups</a:t>
            </a:r>
            <a:r>
              <a:rPr lang="en-GB" sz="5200"/>
              <a:t>: Hutu (84-5%), Tutsi (14-5%), Twa/Batwa (1%). All groups are derived from the same cultural and linguistic group, the Banyarwanda. </a:t>
            </a:r>
          </a:p>
          <a:p>
            <a:pPr marL="285750" indent="-285750">
              <a:lnSpc>
                <a:spcPct val="90000"/>
              </a:lnSpc>
            </a:pPr>
            <a:r>
              <a:rPr lang="en-GB" sz="5200" b="1"/>
              <a:t>Main Religious Groups</a:t>
            </a:r>
            <a:r>
              <a:rPr lang="en-GB" sz="5200"/>
              <a:t>: Roman Catholic (43.7%), Protestant (37.7%), Seventh Day Adventist (11.8%), Muslim (2.0%).</a:t>
            </a:r>
          </a:p>
          <a:p>
            <a:pPr marL="285750" indent="-285750">
              <a:lnSpc>
                <a:spcPct val="90000"/>
              </a:lnSpc>
            </a:pPr>
            <a:r>
              <a:rPr lang="en-GB" sz="5200" b="1"/>
              <a:t>1884-1885</a:t>
            </a:r>
            <a:r>
              <a:rPr lang="en-GB" sz="5200"/>
              <a:t>: Following the Berlin Conference, Ruanda-Urundi (Rwanda and Burundi) became a German colony. </a:t>
            </a:r>
          </a:p>
          <a:p>
            <a:pPr marL="285750" indent="-285750">
              <a:lnSpc>
                <a:spcPct val="90000"/>
              </a:lnSpc>
            </a:pPr>
            <a:r>
              <a:rPr lang="en-GB" sz="5200" b="1"/>
              <a:t>1924</a:t>
            </a:r>
            <a:r>
              <a:rPr lang="en-GB" sz="5200"/>
              <a:t>: Belgian forces occupied the region during World War I. By 1924 a League of Nations mandate awarded the territory to Belgium. </a:t>
            </a:r>
          </a:p>
          <a:p>
            <a:pPr marL="285750" indent="-285750">
              <a:lnSpc>
                <a:spcPct val="90000"/>
              </a:lnSpc>
            </a:pPr>
            <a:r>
              <a:rPr lang="en-GB" sz="5200" b="1"/>
              <a:t>1962</a:t>
            </a:r>
            <a:r>
              <a:rPr lang="en-GB" sz="5200"/>
              <a:t>: Rwanda (and Burundi) gain formal independence. </a:t>
            </a:r>
          </a:p>
          <a:p>
            <a:pPr marL="285750" indent="-285750">
              <a:lnSpc>
                <a:spcPct val="90000"/>
              </a:lnSpc>
            </a:pPr>
            <a:r>
              <a:rPr lang="en-GB" sz="5200" b="1"/>
              <a:t>1990-1994: </a:t>
            </a:r>
            <a:r>
              <a:rPr lang="en-GB" sz="5200"/>
              <a:t>Rwandan Civil War breaks out between the rebel RPF and government forces. </a:t>
            </a:r>
          </a:p>
          <a:p>
            <a:pPr marL="285750" indent="-285750">
              <a:lnSpc>
                <a:spcPct val="90000"/>
              </a:lnSpc>
            </a:pPr>
            <a:r>
              <a:rPr lang="en-GB" sz="5200" b="1"/>
              <a:t>April-July 1994</a:t>
            </a:r>
            <a:r>
              <a:rPr lang="en-GB" sz="5200"/>
              <a:t>: An estimated 800,000 people are murdered in one of the most rapidly mobilized and executed genocides in history. </a:t>
            </a:r>
          </a:p>
          <a:p>
            <a:pPr marL="285750" indent="-285750">
              <a:lnSpc>
                <a:spcPct val="90000"/>
              </a:lnSpc>
            </a:pPr>
            <a:r>
              <a:rPr lang="en-GB" sz="5200" b="1"/>
              <a:t>2015</a:t>
            </a:r>
            <a:r>
              <a:rPr lang="en-GB" sz="5200"/>
              <a:t>: International Criminal Tribunal hearings for the Rwandan genocide are finalized. Established in 1995, 94 people were convicted over 10 years. </a:t>
            </a:r>
            <a:endParaRPr lang="en-GB" sz="5200">
              <a:cs typeface="Calibri"/>
            </a:endParaRPr>
          </a:p>
        </p:txBody>
      </p:sp>
      <p:pic>
        <p:nvPicPr>
          <p:cNvPr id="5" name="Picture 4" descr="2d7dffe6596513feb9ed149942bfeb0e">
            <a:extLst>
              <a:ext uri="{FF2B5EF4-FFF2-40B4-BE49-F238E27FC236}">
                <a16:creationId xmlns:a16="http://schemas.microsoft.com/office/drawing/2014/main" id="{E0360FD4-407C-42DC-AC04-DD2C2D66F054}"/>
              </a:ext>
            </a:extLst>
          </p:cNvPr>
          <p:cNvPicPr>
            <a:picLocks noChangeAspect="1"/>
          </p:cNvPicPr>
          <p:nvPr/>
        </p:nvPicPr>
        <p:blipFill>
          <a:blip r:embed="rId2"/>
          <a:stretch>
            <a:fillRect/>
          </a:stretch>
        </p:blipFill>
        <p:spPr>
          <a:xfrm>
            <a:off x="4571788" y="2438131"/>
            <a:ext cx="3732893" cy="2084984"/>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1774" y="365760"/>
            <a:ext cx="4498258" cy="1325562"/>
          </a:xfrm>
        </p:spPr>
        <p:txBody>
          <a:bodyPr>
            <a:normAutofit/>
          </a:bodyPr>
          <a:lstStyle/>
          <a:p>
            <a:r>
              <a:rPr lang="en-GB"/>
              <a:t>Hutu Uprising </a:t>
            </a:r>
          </a:p>
        </p:txBody>
      </p:sp>
      <p:sp>
        <p:nvSpPr>
          <p:cNvPr id="7" name="Rectangle 9">
            <a:extLst>
              <a:ext uri="{FF2B5EF4-FFF2-40B4-BE49-F238E27FC236}">
                <a16:creationId xmlns:a16="http://schemas.microsoft.com/office/drawing/2014/main" id="{60C2BF78-EE5B-49C7-ADD9-58CDBD13E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908354" y="2005738"/>
            <a:ext cx="4511678" cy="4610961"/>
          </a:xfrm>
        </p:spPr>
        <p:txBody>
          <a:bodyPr vert="horz" lIns="91440" tIns="45720" rIns="91440" bIns="45720" rtlCol="0">
            <a:normAutofit fontScale="92500" lnSpcReduction="10000"/>
          </a:bodyPr>
          <a:lstStyle/>
          <a:p>
            <a:pPr marL="0" indent="0">
              <a:buNone/>
            </a:pPr>
            <a:r>
              <a:rPr lang="en-GB" sz="1400" b="1" dirty="0"/>
              <a:t>Nov. 1959 – Feb. 1961</a:t>
            </a:r>
            <a:endParaRPr lang="en-US" sz="1400" b="1" dirty="0">
              <a:cs typeface="Calibri"/>
            </a:endParaRPr>
          </a:p>
          <a:p>
            <a:r>
              <a:rPr lang="en-GB" sz="1400" dirty="0"/>
              <a:t>In 1959, after decades of subjugation under colonial power, which </a:t>
            </a:r>
            <a:r>
              <a:rPr lang="en-GB" sz="1400" dirty="0" err="1"/>
              <a:t>favored</a:t>
            </a:r>
            <a:r>
              <a:rPr lang="en-GB" sz="1400" dirty="0"/>
              <a:t> the Tutsi minority, oppressed Hutus rebelled against the colonial powers and the Tutsi elite.</a:t>
            </a:r>
            <a:endParaRPr lang="en-GB" sz="1400" dirty="0">
              <a:cs typeface="Calibri"/>
            </a:endParaRPr>
          </a:p>
          <a:p>
            <a:r>
              <a:rPr lang="en-GB" sz="1400" dirty="0"/>
              <a:t>Over 150,000 Tutsis fled the violence to </a:t>
            </a:r>
            <a:r>
              <a:rPr lang="en-GB" sz="1400" dirty="0" err="1"/>
              <a:t>neighboring</a:t>
            </a:r>
            <a:r>
              <a:rPr lang="en-GB" sz="1400" dirty="0"/>
              <a:t> Burundi. It is estimated that thousands of Tutsis died during the months of turmoil. While many Hutu view the period as a revolution, Tutsis largely understand it as a massacre.</a:t>
            </a:r>
            <a:endParaRPr lang="en-GB" sz="1400" dirty="0">
              <a:cs typeface="Calibri"/>
            </a:endParaRPr>
          </a:p>
          <a:p>
            <a:r>
              <a:rPr lang="en-GB" sz="1400" dirty="0"/>
              <a:t>In January 1961, the Hutu seized power in Rwanda. The Tutsi King, residing outside Rwanda after having fled the violence in the 1960s, was deposed and the Tutsi monarchy abolished. Revolutionaries declared Rwanda a republic, and an all-Hutu provisional national government came into being. </a:t>
            </a:r>
            <a:endParaRPr lang="en-GB" sz="1400" dirty="0">
              <a:cs typeface="Calibri"/>
            </a:endParaRPr>
          </a:p>
          <a:p>
            <a:r>
              <a:rPr lang="en-GB" sz="1400" dirty="0"/>
              <a:t>The proclamation of a republic over a year before the declaration of Rwandan independence demonstrates the approval Belgian authorities granted the Hutu forces. </a:t>
            </a:r>
            <a:endParaRPr lang="en-GB" sz="1400" dirty="0">
              <a:cs typeface="Calibri"/>
            </a:endParaRPr>
          </a:p>
        </p:txBody>
      </p:sp>
      <p:pic>
        <p:nvPicPr>
          <p:cNvPr id="5" name="Picture 4" descr="175c492f8bf1fedb6d3871cceef70d77">
            <a:extLst>
              <a:ext uri="{FF2B5EF4-FFF2-40B4-BE49-F238E27FC236}">
                <a16:creationId xmlns:a16="http://schemas.microsoft.com/office/drawing/2014/main" id="{87E7A152-A4B4-4C85-A7C5-585E09DA4770}"/>
              </a:ext>
            </a:extLst>
          </p:cNvPr>
          <p:cNvPicPr>
            <a:picLocks noChangeAspect="1"/>
          </p:cNvPicPr>
          <p:nvPr/>
        </p:nvPicPr>
        <p:blipFill rotWithShape="1">
          <a:blip r:embed="rId2"/>
          <a:srcRect l="49221" r="13757"/>
          <a:stretch/>
        </p:blipFill>
        <p:spPr>
          <a:xfrm>
            <a:off x="5654016" y="10"/>
            <a:ext cx="3489984" cy="685799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8116" y="566382"/>
            <a:ext cx="3400536" cy="1550284"/>
          </a:xfrm>
        </p:spPr>
        <p:txBody>
          <a:bodyPr>
            <a:normAutofit/>
          </a:bodyPr>
          <a:lstStyle/>
          <a:p>
            <a:r>
              <a:rPr lang="en-GB" sz="3700"/>
              <a:t>Stage Three: Discrimination</a:t>
            </a:r>
          </a:p>
        </p:txBody>
      </p:sp>
      <p:sp>
        <p:nvSpPr>
          <p:cNvPr id="8" name="Rectangle 9">
            <a:extLst>
              <a:ext uri="{FF2B5EF4-FFF2-40B4-BE49-F238E27FC236}">
                <a16:creationId xmlns:a16="http://schemas.microsoft.com/office/drawing/2014/main" id="{50CF6C96-4596-4D83-A9F9-A3AB22AB4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899651" y="2438399"/>
            <a:ext cx="3429001" cy="3853219"/>
          </a:xfrm>
        </p:spPr>
        <p:txBody>
          <a:bodyPr vert="horz" lIns="91440" tIns="45720" rIns="91440" bIns="45720" rtlCol="0">
            <a:normAutofit/>
          </a:bodyPr>
          <a:lstStyle/>
          <a:p>
            <a:pPr marL="0" indent="0">
              <a:buNone/>
            </a:pPr>
            <a:r>
              <a:rPr lang="en-GB" sz="1400" b="1" dirty="0"/>
              <a:t>1962</a:t>
            </a:r>
            <a:endParaRPr lang="en-GB" sz="1400" b="1" dirty="0">
              <a:cs typeface="Calibri"/>
            </a:endParaRPr>
          </a:p>
          <a:p>
            <a:r>
              <a:rPr lang="en-GB" sz="1400" dirty="0"/>
              <a:t>No Tutsis were allowed in the army. Strategic positions such as politics, administration, economics, education, military, and security were restricted to Hutus.</a:t>
            </a:r>
            <a:endParaRPr lang="en-GB" sz="1400" dirty="0">
              <a:cs typeface="Calibri"/>
            </a:endParaRPr>
          </a:p>
          <a:p>
            <a:r>
              <a:rPr lang="en-GB" sz="1400" dirty="0"/>
              <a:t>Hutus started to ban Tutsis from going to work and school. Lists were hung up on the doors of public spaces with the names of people who were banned from the entrance, usually with a parenthesis following the name to explain the reason for the ban such as (Tutsi), (Tutsi wife), etc.</a:t>
            </a:r>
            <a:endParaRPr lang="en-GB" sz="1400" dirty="0">
              <a:cs typeface="Calibri"/>
            </a:endParaRPr>
          </a:p>
        </p:txBody>
      </p:sp>
      <p:pic>
        <p:nvPicPr>
          <p:cNvPr id="5" name="Picture 4" descr="70a06ca96a1ce6307eed19662fd11097">
            <a:extLst>
              <a:ext uri="{FF2B5EF4-FFF2-40B4-BE49-F238E27FC236}">
                <a16:creationId xmlns:a16="http://schemas.microsoft.com/office/drawing/2014/main" id="{81ED02E9-705E-4A6D-864B-27CD11063C80}"/>
              </a:ext>
            </a:extLst>
          </p:cNvPr>
          <p:cNvPicPr>
            <a:picLocks noChangeAspect="1"/>
          </p:cNvPicPr>
          <p:nvPr/>
        </p:nvPicPr>
        <p:blipFill rotWithShape="1">
          <a:blip r:embed="rId2"/>
          <a:srcRect l="40428" r="24912"/>
          <a:stretch/>
        </p:blipFill>
        <p:spPr>
          <a:xfrm>
            <a:off x="4572885" y="10"/>
            <a:ext cx="4571115" cy="685799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751" y="58563"/>
            <a:ext cx="7890527" cy="1325563"/>
          </a:xfrm>
        </p:spPr>
        <p:txBody>
          <a:bodyPr>
            <a:normAutofit/>
          </a:bodyPr>
          <a:lstStyle/>
          <a:p>
            <a:r>
              <a:rPr lang="en-GB" sz="3600"/>
              <a:t>Rwandan Independence </a:t>
            </a:r>
            <a:endParaRPr lang="en-GB"/>
          </a:p>
        </p:txBody>
      </p:sp>
      <p:sp>
        <p:nvSpPr>
          <p:cNvPr id="3" name="Content Placeholder 2"/>
          <p:cNvSpPr>
            <a:spLocks noGrp="1"/>
          </p:cNvSpPr>
          <p:nvPr>
            <p:ph idx="1"/>
          </p:nvPr>
        </p:nvSpPr>
        <p:spPr>
          <a:xfrm>
            <a:off x="234950" y="1977009"/>
            <a:ext cx="3702050" cy="3985155"/>
          </a:xfrm>
        </p:spPr>
        <p:txBody>
          <a:bodyPr vert="horz" lIns="91440" tIns="45720" rIns="91440" bIns="45720" rtlCol="0" anchor="t">
            <a:normAutofit/>
          </a:bodyPr>
          <a:lstStyle/>
          <a:p>
            <a:pPr marL="0" indent="0">
              <a:lnSpc>
                <a:spcPct val="90000"/>
              </a:lnSpc>
              <a:buNone/>
            </a:pPr>
            <a:r>
              <a:rPr lang="en-GB" sz="1400" b="1" dirty="0"/>
              <a:t>July 1962</a:t>
            </a:r>
            <a:endParaRPr lang="en-GB" sz="1400" b="1" dirty="0">
              <a:cs typeface="Calibri"/>
            </a:endParaRPr>
          </a:p>
          <a:p>
            <a:pPr>
              <a:lnSpc>
                <a:spcPct val="90000"/>
              </a:lnSpc>
            </a:pPr>
            <a:r>
              <a:rPr lang="en-GB" sz="1400" dirty="0"/>
              <a:t>In the summer of 1962, following the Hutu coup, Rwanda formally announced independence. With the monarchy abolished and a republic declared, the Belgians withdrew. </a:t>
            </a:r>
          </a:p>
          <a:p>
            <a:pPr>
              <a:lnSpc>
                <a:spcPct val="90000"/>
              </a:lnSpc>
            </a:pPr>
            <a:r>
              <a:rPr lang="en-GB" sz="1400" dirty="0"/>
              <a:t>Rwanda and Burundi became two separate countries. Gregoire </a:t>
            </a:r>
            <a:r>
              <a:rPr lang="en-GB" sz="1400" dirty="0" err="1"/>
              <a:t>Kayibanda</a:t>
            </a:r>
            <a:r>
              <a:rPr lang="en-GB" sz="1400" dirty="0"/>
              <a:t>, a Hutu, became Rwanda's first President. Many Tutsis fled to Burundi, where they felt they would hold more power and be less vulnerable. </a:t>
            </a:r>
            <a:endParaRPr lang="en-GB" sz="1400" dirty="0">
              <a:cs typeface="Calibri"/>
            </a:endParaRPr>
          </a:p>
          <a:p>
            <a:pPr>
              <a:lnSpc>
                <a:spcPct val="90000"/>
              </a:lnSpc>
            </a:pPr>
            <a:r>
              <a:rPr lang="en-GB" sz="1400" dirty="0"/>
              <a:t>Rwanda became a member state of the United Nations on Sep. 18, 1962. </a:t>
            </a:r>
            <a:endParaRPr lang="en-GB" sz="1400" dirty="0">
              <a:cs typeface="Calibri"/>
            </a:endParaRPr>
          </a:p>
        </p:txBody>
      </p:sp>
      <p:pic>
        <p:nvPicPr>
          <p:cNvPr id="5" name="Picture 4" descr="181f44c592511f8642e6361e5ae4de11">
            <a:extLst>
              <a:ext uri="{FF2B5EF4-FFF2-40B4-BE49-F238E27FC236}">
                <a16:creationId xmlns:a16="http://schemas.microsoft.com/office/drawing/2014/main" id="{C462782B-E370-4D02-B5C4-0D0B2C11F914}"/>
              </a:ext>
            </a:extLst>
          </p:cNvPr>
          <p:cNvPicPr>
            <a:picLocks noChangeAspect="1"/>
          </p:cNvPicPr>
          <p:nvPr/>
        </p:nvPicPr>
        <p:blipFill rotWithShape="1">
          <a:blip r:embed="rId2"/>
          <a:srcRect t="6867" r="19627" b="2226"/>
          <a:stretch/>
        </p:blipFill>
        <p:spPr>
          <a:xfrm>
            <a:off x="4330700" y="1762214"/>
            <a:ext cx="4185716" cy="4414747"/>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8116" y="566382"/>
            <a:ext cx="3400536" cy="1550284"/>
          </a:xfrm>
        </p:spPr>
        <p:txBody>
          <a:bodyPr>
            <a:normAutofit/>
          </a:bodyPr>
          <a:lstStyle/>
          <a:p>
            <a:r>
              <a:rPr lang="en-GB"/>
              <a:t>1963 Tutsi Massacre </a:t>
            </a:r>
          </a:p>
        </p:txBody>
      </p:sp>
      <p:sp>
        <p:nvSpPr>
          <p:cNvPr id="7" name="Rectangle 9">
            <a:extLst>
              <a:ext uri="{FF2B5EF4-FFF2-40B4-BE49-F238E27FC236}">
                <a16:creationId xmlns:a16="http://schemas.microsoft.com/office/drawing/2014/main" id="{50CF6C96-4596-4D83-A9F9-A3AB22AB4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899651" y="2438399"/>
            <a:ext cx="3429001" cy="3853219"/>
          </a:xfrm>
        </p:spPr>
        <p:txBody>
          <a:bodyPr>
            <a:normAutofit/>
          </a:bodyPr>
          <a:lstStyle/>
          <a:p>
            <a:pPr marL="0" indent="0">
              <a:buNone/>
            </a:pPr>
            <a:r>
              <a:rPr lang="en-GB" sz="1500" b="1" dirty="0"/>
              <a:t>Dec. 1963</a:t>
            </a:r>
            <a:endParaRPr lang="en-US" sz="1500" b="1" dirty="0">
              <a:cs typeface="Calibri"/>
            </a:endParaRPr>
          </a:p>
          <a:p>
            <a:r>
              <a:rPr lang="en-GB" sz="1500" dirty="0"/>
              <a:t>Approximately 20,000 Tutsi were massacred in Rwanda in response to a military attack led by Tutsi-exiles on Dec. 20, 1963, in Burundi. The exiles hoped to return to their country after being forced out in 1959. </a:t>
            </a:r>
            <a:endParaRPr lang="en-GB" sz="1500" dirty="0">
              <a:cs typeface="Calibri"/>
            </a:endParaRPr>
          </a:p>
          <a:p>
            <a:r>
              <a:rPr lang="en-GB" sz="1500" dirty="0"/>
              <a:t>During the 1960s, around half of the Tutsi population of Rwanda was living outside the country in fear of violence. Many more fled after this atrocity. </a:t>
            </a:r>
          </a:p>
        </p:txBody>
      </p:sp>
      <p:pic>
        <p:nvPicPr>
          <p:cNvPr id="5" name="Picture 4" descr="060dd81175eb44e4997445655967d7db">
            <a:extLst>
              <a:ext uri="{FF2B5EF4-FFF2-40B4-BE49-F238E27FC236}">
                <a16:creationId xmlns:a16="http://schemas.microsoft.com/office/drawing/2014/main" id="{9ABE03C9-61F7-48E2-B1B1-8D5E27341914}"/>
              </a:ext>
            </a:extLst>
          </p:cNvPr>
          <p:cNvPicPr>
            <a:picLocks noChangeAspect="1"/>
          </p:cNvPicPr>
          <p:nvPr/>
        </p:nvPicPr>
        <p:blipFill rotWithShape="1">
          <a:blip r:embed="rId2"/>
          <a:srcRect l="14330" r="29514" b="-1"/>
          <a:stretch/>
        </p:blipFill>
        <p:spPr>
          <a:xfrm>
            <a:off x="4572885" y="10"/>
            <a:ext cx="4571115" cy="685799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5DB0431E-0B04-44A1-9C51-531E28D18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46404" y="365760"/>
            <a:ext cx="7269480" cy="1325562"/>
          </a:xfrm>
        </p:spPr>
        <p:txBody>
          <a:bodyPr>
            <a:normAutofit/>
          </a:bodyPr>
          <a:lstStyle/>
          <a:p>
            <a:r>
              <a:rPr lang="en-GB"/>
              <a:t>Land shortages</a:t>
            </a:r>
          </a:p>
        </p:txBody>
      </p:sp>
      <p:sp>
        <p:nvSpPr>
          <p:cNvPr id="3" name="Content Placeholder 2"/>
          <p:cNvSpPr>
            <a:spLocks noGrp="1"/>
          </p:cNvSpPr>
          <p:nvPr>
            <p:ph idx="1"/>
          </p:nvPr>
        </p:nvSpPr>
        <p:spPr>
          <a:xfrm>
            <a:off x="946404" y="1828800"/>
            <a:ext cx="6446520" cy="4351337"/>
          </a:xfrm>
        </p:spPr>
        <p:txBody>
          <a:bodyPr vert="horz" lIns="91440" tIns="45720" rIns="91440" bIns="45720" rtlCol="0">
            <a:normAutofit/>
          </a:bodyPr>
          <a:lstStyle/>
          <a:p>
            <a:pPr marL="0" indent="0">
              <a:lnSpc>
                <a:spcPct val="100000"/>
              </a:lnSpc>
              <a:buNone/>
            </a:pPr>
            <a:r>
              <a:rPr lang="en-GB" sz="1500" b="1" dirty="0"/>
              <a:t>1969 </a:t>
            </a:r>
            <a:endParaRPr lang="en-GB" sz="1500" b="1" dirty="0">
              <a:cs typeface="Calibri"/>
            </a:endParaRPr>
          </a:p>
          <a:p>
            <a:pPr>
              <a:lnSpc>
                <a:spcPct val="100000"/>
              </a:lnSpc>
            </a:pPr>
            <a:r>
              <a:rPr lang="en-GB" sz="1500" dirty="0"/>
              <a:t>Historians like Gerard </a:t>
            </a:r>
            <a:r>
              <a:rPr lang="en-GB" sz="1500" dirty="0" err="1"/>
              <a:t>Prunier</a:t>
            </a:r>
            <a:r>
              <a:rPr lang="en-GB" sz="1500" dirty="0"/>
              <a:t> have attributed the genocide, in part, to Rwanda's high population density and the strain this placed on society.</a:t>
            </a:r>
            <a:endParaRPr lang="en-GB" sz="1500" dirty="0">
              <a:ea typeface="+mn-lt"/>
              <a:cs typeface="+mn-lt"/>
            </a:endParaRPr>
          </a:p>
          <a:p>
            <a:pPr>
              <a:lnSpc>
                <a:spcPct val="100000"/>
              </a:lnSpc>
            </a:pPr>
            <a:r>
              <a:rPr lang="en-GB" sz="1500" dirty="0">
                <a:ea typeface="+mn-lt"/>
                <a:cs typeface="+mn-lt"/>
              </a:rPr>
              <a:t>While ethnic differences and tensions predated colonization, by 1994 land shortages, resource competition, and colonial rule had cemented and worsened inter-ethnic relations. </a:t>
            </a:r>
            <a:endParaRPr lang="en-GB" sz="1500" dirty="0">
              <a:cs typeface="Calibri"/>
            </a:endParaRPr>
          </a:p>
          <a:p>
            <a:pPr>
              <a:lnSpc>
                <a:spcPct val="100000"/>
              </a:lnSpc>
            </a:pPr>
            <a:r>
              <a:rPr lang="en-GB" sz="1500" dirty="0"/>
              <a:t>Increasing imbalances in land and food led to malnutrition, periodic famine, and fierce competition for farming land.</a:t>
            </a:r>
            <a:endParaRPr lang="en-GB" sz="1500" dirty="0">
              <a:cs typeface="Calibri"/>
            </a:endParaRPr>
          </a:p>
          <a:p>
            <a:pPr>
              <a:lnSpc>
                <a:spcPct val="100000"/>
              </a:lnSpc>
            </a:pPr>
            <a:r>
              <a:rPr lang="en-GB" sz="1500" dirty="0"/>
              <a:t>Burundi, Uganda, and Eastern Zaire (DRC) also suffered the same situation. While refugees attempted to flee their circumstances, the widespread nature of the issue across the entire region meant the migration did nothing to alleviate the pressure.</a:t>
            </a:r>
          </a:p>
        </p:txBody>
      </p:sp>
      <p:sp>
        <p:nvSpPr>
          <p:cNvPr id="14" name="Rectangle 13">
            <a:extLst>
              <a:ext uri="{FF2B5EF4-FFF2-40B4-BE49-F238E27FC236}">
                <a16:creationId xmlns:a16="http://schemas.microsoft.com/office/drawing/2014/main" id="{6B424749-EEE0-49C9-9ABF-97B171A3E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8200" y="0"/>
            <a:ext cx="6858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3967" y="365760"/>
            <a:ext cx="4498259" cy="1325562"/>
          </a:xfrm>
        </p:spPr>
        <p:txBody>
          <a:bodyPr>
            <a:normAutofit/>
          </a:bodyPr>
          <a:lstStyle/>
          <a:p>
            <a:r>
              <a:rPr lang="en-GB" sz="3400"/>
              <a:t>Hutus flee to Rwanda from Burundi</a:t>
            </a:r>
          </a:p>
        </p:txBody>
      </p:sp>
      <p:pic>
        <p:nvPicPr>
          <p:cNvPr id="5" name="Picture 4" descr="2dad321d8f5511d0557203881ff8699c">
            <a:extLst>
              <a:ext uri="{FF2B5EF4-FFF2-40B4-BE49-F238E27FC236}">
                <a16:creationId xmlns:a16="http://schemas.microsoft.com/office/drawing/2014/main" id="{2B5B8C35-F831-4384-BFFD-C294369E4B14}"/>
              </a:ext>
            </a:extLst>
          </p:cNvPr>
          <p:cNvPicPr>
            <a:picLocks noChangeAspect="1"/>
          </p:cNvPicPr>
          <p:nvPr/>
        </p:nvPicPr>
        <p:blipFill rotWithShape="1">
          <a:blip r:embed="rId2"/>
          <a:srcRect l="9770" r="14839"/>
          <a:stretch/>
        </p:blipFill>
        <p:spPr>
          <a:xfrm>
            <a:off x="20" y="10"/>
            <a:ext cx="3489963" cy="6857990"/>
          </a:xfrm>
          <a:prstGeom prst="rect">
            <a:avLst/>
          </a:prstGeom>
        </p:spPr>
      </p:pic>
      <p:sp>
        <p:nvSpPr>
          <p:cNvPr id="3" name="Content Placeholder 2"/>
          <p:cNvSpPr>
            <a:spLocks noGrp="1"/>
          </p:cNvSpPr>
          <p:nvPr>
            <p:ph idx="1"/>
          </p:nvPr>
        </p:nvSpPr>
        <p:spPr>
          <a:xfrm>
            <a:off x="3723967" y="2005739"/>
            <a:ext cx="4511678" cy="4174398"/>
          </a:xfrm>
        </p:spPr>
        <p:txBody>
          <a:bodyPr vert="horz" lIns="91440" tIns="45720" rIns="91440" bIns="45720" rtlCol="0">
            <a:normAutofit/>
          </a:bodyPr>
          <a:lstStyle/>
          <a:p>
            <a:pPr marL="0" indent="0">
              <a:buNone/>
            </a:pPr>
            <a:r>
              <a:rPr lang="en-GB" b="1" dirty="0"/>
              <a:t>1972 - 1989 </a:t>
            </a:r>
            <a:endParaRPr lang="en-US" b="1" dirty="0">
              <a:cs typeface="Calibri"/>
            </a:endParaRPr>
          </a:p>
          <a:p>
            <a:r>
              <a:rPr lang="en-GB" dirty="0"/>
              <a:t>Burundi 1972: 150,000 Hutus were massacred by government forces and their supporters in the wake of a Hutu-led uprising in the South. The massacres are known as the </a:t>
            </a:r>
            <a:r>
              <a:rPr lang="en-GB" dirty="0" err="1"/>
              <a:t>Ikiza</a:t>
            </a:r>
            <a:r>
              <a:rPr lang="en-GB" dirty="0"/>
              <a:t>. </a:t>
            </a:r>
            <a:endParaRPr lang="en-GB" dirty="0">
              <a:cs typeface="Calibri"/>
            </a:endParaRPr>
          </a:p>
          <a:p>
            <a:r>
              <a:rPr lang="en-GB" dirty="0"/>
              <a:t>In 1988, anti-Hutu massacres in Burundi once again pushed around 50,000 Hutu refugees into Rwanda.</a:t>
            </a:r>
            <a:endParaRPr lang="en-GB" dirty="0">
              <a:cs typeface="Calibri"/>
            </a:endParaRPr>
          </a:p>
          <a:p>
            <a:r>
              <a:rPr lang="en-GB" dirty="0"/>
              <a:t>This refugee crisis deepened tensions between Hutu and Tutsi.</a:t>
            </a:r>
            <a:endParaRPr lang="en-GB" dirty="0">
              <a:cs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1774" y="365760"/>
            <a:ext cx="4498258" cy="1325562"/>
          </a:xfrm>
        </p:spPr>
        <p:txBody>
          <a:bodyPr vert="horz" lIns="91440" tIns="45720" rIns="91440" bIns="45720" rtlCol="0">
            <a:normAutofit/>
          </a:bodyPr>
          <a:lstStyle/>
          <a:p>
            <a:r>
              <a:rPr lang="en-GB" sz="3400" err="1"/>
              <a:t>Juvénal</a:t>
            </a:r>
            <a:r>
              <a:rPr lang="en-GB" sz="3400"/>
              <a:t> Habyarimana's Coup</a:t>
            </a:r>
          </a:p>
        </p:txBody>
      </p:sp>
      <p:sp>
        <p:nvSpPr>
          <p:cNvPr id="7" name="Rectangle 9">
            <a:extLst>
              <a:ext uri="{FF2B5EF4-FFF2-40B4-BE49-F238E27FC236}">
                <a16:creationId xmlns:a16="http://schemas.microsoft.com/office/drawing/2014/main" id="{60C2BF78-EE5B-49C7-ADD9-58CDBD13E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908354" y="2005739"/>
            <a:ext cx="4511678" cy="4174398"/>
          </a:xfrm>
        </p:spPr>
        <p:txBody>
          <a:bodyPr vert="horz" lIns="91440" tIns="45720" rIns="91440" bIns="45720" rtlCol="0">
            <a:normAutofit/>
          </a:bodyPr>
          <a:lstStyle/>
          <a:p>
            <a:pPr marL="0" indent="0">
              <a:buNone/>
            </a:pPr>
            <a:r>
              <a:rPr lang="en-GB" b="1" dirty="0"/>
              <a:t>July 5, 1973</a:t>
            </a:r>
            <a:endParaRPr lang="en-GB" b="1" dirty="0">
              <a:cs typeface="Calibri"/>
            </a:endParaRPr>
          </a:p>
          <a:p>
            <a:r>
              <a:rPr lang="en-GB" dirty="0"/>
              <a:t>In 1973, </a:t>
            </a:r>
            <a:r>
              <a:rPr lang="en-GB" dirty="0" err="1"/>
              <a:t>Juvénal</a:t>
            </a:r>
            <a:r>
              <a:rPr lang="en-GB" dirty="0"/>
              <a:t> Habyarimana, the army chief of staff, staged a bloodless coup, overtook the government of President </a:t>
            </a:r>
            <a:r>
              <a:rPr lang="en-GB" dirty="0" err="1"/>
              <a:t>Kayibanda</a:t>
            </a:r>
            <a:r>
              <a:rPr lang="en-GB" dirty="0"/>
              <a:t>, and established a military dictatorship.</a:t>
            </a:r>
            <a:endParaRPr lang="en-GB" dirty="0">
              <a:cs typeface="Calibri"/>
            </a:endParaRPr>
          </a:p>
          <a:p>
            <a:r>
              <a:rPr lang="en-GB" dirty="0"/>
              <a:t>Habyarimana was a Hutu from the North and capitalized on the predominantly northern nature of the army. The absence of Tutsi political power exacerbated tensions between Northern and Southern Hutus. </a:t>
            </a:r>
            <a:endParaRPr lang="en-GB" dirty="0">
              <a:cs typeface="Calibri"/>
            </a:endParaRPr>
          </a:p>
        </p:txBody>
      </p:sp>
      <p:pic>
        <p:nvPicPr>
          <p:cNvPr id="5" name="Picture 4" descr="193e8a161fe12e098c9dc84fb356a59f">
            <a:extLst>
              <a:ext uri="{FF2B5EF4-FFF2-40B4-BE49-F238E27FC236}">
                <a16:creationId xmlns:a16="http://schemas.microsoft.com/office/drawing/2014/main" id="{1C09DBD4-AAC8-4E5D-B448-31F583D7D11A}"/>
              </a:ext>
            </a:extLst>
          </p:cNvPr>
          <p:cNvPicPr>
            <a:picLocks noChangeAspect="1"/>
          </p:cNvPicPr>
          <p:nvPr/>
        </p:nvPicPr>
        <p:blipFill rotWithShape="1">
          <a:blip r:embed="rId2"/>
          <a:srcRect l="27358" r="1218"/>
          <a:stretch/>
        </p:blipFill>
        <p:spPr>
          <a:xfrm>
            <a:off x="5654016" y="10"/>
            <a:ext cx="3489984" cy="685799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8116" y="566382"/>
            <a:ext cx="3400536" cy="1550284"/>
          </a:xfrm>
        </p:spPr>
        <p:txBody>
          <a:bodyPr>
            <a:normAutofit/>
          </a:bodyPr>
          <a:lstStyle/>
          <a:p>
            <a:r>
              <a:rPr lang="en-US"/>
              <a:t>MRND Established</a:t>
            </a:r>
          </a:p>
        </p:txBody>
      </p:sp>
      <p:sp>
        <p:nvSpPr>
          <p:cNvPr id="7" name="Rectangle 9">
            <a:extLst>
              <a:ext uri="{FF2B5EF4-FFF2-40B4-BE49-F238E27FC236}">
                <a16:creationId xmlns:a16="http://schemas.microsoft.com/office/drawing/2014/main" id="{50CF6C96-4596-4D83-A9F9-A3AB22AB4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899651" y="2438399"/>
            <a:ext cx="3429001" cy="3853219"/>
          </a:xfrm>
        </p:spPr>
        <p:txBody>
          <a:bodyPr vert="horz" lIns="91440" tIns="45720" rIns="91440" bIns="45720" rtlCol="0">
            <a:normAutofit/>
          </a:bodyPr>
          <a:lstStyle/>
          <a:p>
            <a:pPr marL="0" indent="0">
              <a:buNone/>
            </a:pPr>
            <a:r>
              <a:rPr lang="en-GB" sz="1400" b="1" dirty="0"/>
              <a:t>July 5, 1975</a:t>
            </a:r>
            <a:endParaRPr lang="en-GB" sz="1400" b="1" dirty="0">
              <a:cs typeface="Calibri"/>
            </a:endParaRPr>
          </a:p>
          <a:p>
            <a:r>
              <a:rPr lang="en-GB" sz="1400" dirty="0"/>
              <a:t>President Habyarimana established the National Republican Movement for Democracy and Development (MRND) and turned Rwanda into a one-party state, outlawing all political opposition.</a:t>
            </a:r>
            <a:endParaRPr lang="en-GB" sz="1400" dirty="0">
              <a:cs typeface="Calibri"/>
            </a:endParaRPr>
          </a:p>
          <a:p>
            <a:r>
              <a:rPr lang="en-GB" sz="1400" dirty="0"/>
              <a:t>The far-right MRND planned and carried out the 1994 genocide following Habyarimana's assassination. The party set up a youth wing called the Interahamwe, who acted as major belligerents against the Tutsi. </a:t>
            </a:r>
          </a:p>
        </p:txBody>
      </p:sp>
      <p:pic>
        <p:nvPicPr>
          <p:cNvPr id="5" name="Picture 4" descr="f3d7534e8a5c5de7beb2e6a012224b8c">
            <a:extLst>
              <a:ext uri="{FF2B5EF4-FFF2-40B4-BE49-F238E27FC236}">
                <a16:creationId xmlns:a16="http://schemas.microsoft.com/office/drawing/2014/main" id="{BD7C6E5A-2563-4DD6-B5A1-7703107415AF}"/>
              </a:ext>
            </a:extLst>
          </p:cNvPr>
          <p:cNvPicPr>
            <a:picLocks noChangeAspect="1"/>
          </p:cNvPicPr>
          <p:nvPr/>
        </p:nvPicPr>
        <p:blipFill rotWithShape="1">
          <a:blip r:embed="rId2"/>
          <a:srcRect l="5992" r="9368"/>
          <a:stretch/>
        </p:blipFill>
        <p:spPr>
          <a:xfrm>
            <a:off x="4572885" y="10"/>
            <a:ext cx="4571115" cy="685799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3967" y="365760"/>
            <a:ext cx="4498259" cy="1325562"/>
          </a:xfrm>
        </p:spPr>
        <p:txBody>
          <a:bodyPr>
            <a:normAutofit/>
          </a:bodyPr>
          <a:lstStyle/>
          <a:p>
            <a:r>
              <a:rPr lang="en-GB"/>
              <a:t>RPF Formed</a:t>
            </a:r>
          </a:p>
        </p:txBody>
      </p:sp>
      <p:pic>
        <p:nvPicPr>
          <p:cNvPr id="5" name="Picture 4" descr="69c22e5afaa15802ad8235fdf2d4027c">
            <a:extLst>
              <a:ext uri="{FF2B5EF4-FFF2-40B4-BE49-F238E27FC236}">
                <a16:creationId xmlns:a16="http://schemas.microsoft.com/office/drawing/2014/main" id="{37665643-DA51-4259-AB01-CC35A48798F7}"/>
              </a:ext>
            </a:extLst>
          </p:cNvPr>
          <p:cNvPicPr>
            <a:picLocks noChangeAspect="1"/>
          </p:cNvPicPr>
          <p:nvPr/>
        </p:nvPicPr>
        <p:blipFill rotWithShape="1">
          <a:blip r:embed="rId2"/>
          <a:srcRect l="41432" r="29943"/>
          <a:stretch/>
        </p:blipFill>
        <p:spPr>
          <a:xfrm>
            <a:off x="20" y="10"/>
            <a:ext cx="3489963" cy="6857990"/>
          </a:xfrm>
          <a:prstGeom prst="rect">
            <a:avLst/>
          </a:prstGeom>
        </p:spPr>
      </p:pic>
      <p:sp>
        <p:nvSpPr>
          <p:cNvPr id="3" name="Content Placeholder 2"/>
          <p:cNvSpPr>
            <a:spLocks noGrp="1"/>
          </p:cNvSpPr>
          <p:nvPr>
            <p:ph idx="1"/>
          </p:nvPr>
        </p:nvSpPr>
        <p:spPr>
          <a:xfrm>
            <a:off x="3723967" y="2005738"/>
            <a:ext cx="4511678" cy="4486501"/>
          </a:xfrm>
        </p:spPr>
        <p:txBody>
          <a:bodyPr vert="horz" lIns="91440" tIns="45720" rIns="91440" bIns="45720" rtlCol="0">
            <a:normAutofit/>
          </a:bodyPr>
          <a:lstStyle/>
          <a:p>
            <a:pPr marL="0" indent="0">
              <a:buNone/>
            </a:pPr>
            <a:r>
              <a:rPr lang="en-GB" sz="1400" b="1" dirty="0"/>
              <a:t>1987</a:t>
            </a:r>
            <a:endParaRPr lang="en-GB" sz="1400" b="1" dirty="0">
              <a:cs typeface="Calibri"/>
            </a:endParaRPr>
          </a:p>
          <a:p>
            <a:r>
              <a:rPr lang="en-GB" sz="1400" dirty="0"/>
              <a:t>The 1959-1961 Hutu revolution and accompanying ethnic violence forced more than 336,000 Tutsi to flee to </a:t>
            </a:r>
            <a:r>
              <a:rPr lang="en-GB" sz="1400" dirty="0" err="1"/>
              <a:t>neighboring</a:t>
            </a:r>
            <a:r>
              <a:rPr lang="en-GB" sz="1400" dirty="0"/>
              <a:t> countries. These refugees remained in contact with the Tutsi in Rwanda but were denied repatriation for three decades.</a:t>
            </a:r>
            <a:endParaRPr lang="en-GB" sz="1400" dirty="0">
              <a:cs typeface="Calibri"/>
            </a:endParaRPr>
          </a:p>
          <a:p>
            <a:r>
              <a:rPr lang="en-GB" sz="1400" dirty="0"/>
              <a:t>In the late 1980s, Tutsi exiles in Uganda founded the Rwandan Patriotic Front and began to plan their return to Rwanda by forceful means. They joined Museveni's National Resistance Army (NRA) to fight against Ugandan leader Milton Obote. </a:t>
            </a:r>
            <a:endParaRPr lang="en-GB" sz="1400" dirty="0">
              <a:cs typeface="Calibri"/>
            </a:endParaRPr>
          </a:p>
          <a:p>
            <a:r>
              <a:rPr lang="en-GB" sz="1400" dirty="0"/>
              <a:t>Under the leadership of Fred </a:t>
            </a:r>
            <a:r>
              <a:rPr lang="en-GB" sz="1400" dirty="0" err="1"/>
              <a:t>Rwigyema</a:t>
            </a:r>
            <a:r>
              <a:rPr lang="en-GB" sz="1400" dirty="0"/>
              <a:t> and Paul Kagame, they had an operational army. The exiles were resentful of the oppression of Tutsi back home and their own refugee status.</a:t>
            </a:r>
            <a:endParaRPr lang="en-GB" sz="1400" dirty="0">
              <a:cs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3967" y="365760"/>
            <a:ext cx="4498259" cy="1325562"/>
          </a:xfrm>
        </p:spPr>
        <p:txBody>
          <a:bodyPr>
            <a:normAutofit/>
          </a:bodyPr>
          <a:lstStyle/>
          <a:p>
            <a:r>
              <a:rPr lang="en-GB"/>
              <a:t>Stage Five: Organization</a:t>
            </a:r>
          </a:p>
        </p:txBody>
      </p:sp>
      <p:pic>
        <p:nvPicPr>
          <p:cNvPr id="5" name="Picture 4" descr="3c4414da266c956ca0b16f0ca6f816a0">
            <a:extLst>
              <a:ext uri="{FF2B5EF4-FFF2-40B4-BE49-F238E27FC236}">
                <a16:creationId xmlns:a16="http://schemas.microsoft.com/office/drawing/2014/main" id="{A479500D-3EA3-4A33-9BB1-8481A65E8C84}"/>
              </a:ext>
            </a:extLst>
          </p:cNvPr>
          <p:cNvPicPr>
            <a:picLocks noChangeAspect="1"/>
          </p:cNvPicPr>
          <p:nvPr/>
        </p:nvPicPr>
        <p:blipFill rotWithShape="1">
          <a:blip r:embed="rId2"/>
          <a:srcRect l="8873" r="19453"/>
          <a:stretch/>
        </p:blipFill>
        <p:spPr>
          <a:xfrm>
            <a:off x="20" y="10"/>
            <a:ext cx="3489963" cy="6857990"/>
          </a:xfrm>
          <a:prstGeom prst="rect">
            <a:avLst/>
          </a:prstGeom>
        </p:spPr>
      </p:pic>
      <p:sp>
        <p:nvSpPr>
          <p:cNvPr id="3" name="Content Placeholder 2"/>
          <p:cNvSpPr>
            <a:spLocks noGrp="1"/>
          </p:cNvSpPr>
          <p:nvPr>
            <p:ph idx="1"/>
          </p:nvPr>
        </p:nvSpPr>
        <p:spPr>
          <a:xfrm>
            <a:off x="3723967" y="2005739"/>
            <a:ext cx="4511678" cy="4174398"/>
          </a:xfrm>
        </p:spPr>
        <p:txBody>
          <a:bodyPr vert="horz" lIns="91440" tIns="45720" rIns="91440" bIns="45720" rtlCol="0">
            <a:normAutofit/>
          </a:bodyPr>
          <a:lstStyle/>
          <a:p>
            <a:pPr marL="0" indent="0">
              <a:buNone/>
            </a:pPr>
            <a:r>
              <a:rPr lang="en-GB" sz="1700" b="1" dirty="0"/>
              <a:t>1990</a:t>
            </a:r>
            <a:endParaRPr lang="en-US" sz="1700" b="1" dirty="0">
              <a:cs typeface="Calibri"/>
            </a:endParaRPr>
          </a:p>
          <a:p>
            <a:r>
              <a:rPr lang="en-GB" sz="1700" dirty="0"/>
              <a:t>In 1990, the Interahamwe was formed. This Hutu paramilitary organization was also the youth wing of the MRND party, and many young men involved orchestrated multiple massacres against Tutsis. </a:t>
            </a:r>
            <a:endParaRPr lang="en-GB" sz="1700" dirty="0">
              <a:cs typeface="Calibri"/>
            </a:endParaRPr>
          </a:p>
          <a:p>
            <a:r>
              <a:rPr lang="en-GB" sz="1700" dirty="0"/>
              <a:t>Both the </a:t>
            </a:r>
            <a:r>
              <a:rPr lang="en-GB" sz="1700" dirty="0" err="1"/>
              <a:t>Kangura</a:t>
            </a:r>
            <a:r>
              <a:rPr lang="en-GB" sz="1700" dirty="0"/>
              <a:t> newspaper and the RTLM also assisted in the organization of the genocide by calling for violence against Tutsis, naming people to attack, and identifying Tutsi-dominated locations to target massacres.</a:t>
            </a:r>
            <a:endParaRPr lang="en-GB" sz="1700" dirty="0">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2885" y="432068"/>
            <a:ext cx="7890527" cy="745547"/>
          </a:xfrm>
        </p:spPr>
        <p:txBody>
          <a:bodyPr>
            <a:normAutofit/>
          </a:bodyPr>
          <a:lstStyle/>
          <a:p>
            <a:r>
              <a:rPr lang="en-GB" sz="3600"/>
              <a:t>Ethnicity in Rwanda </a:t>
            </a:r>
            <a:endParaRPr lang="en-GB"/>
          </a:p>
        </p:txBody>
      </p:sp>
      <p:sp>
        <p:nvSpPr>
          <p:cNvPr id="3" name="Content Placeholder 2"/>
          <p:cNvSpPr>
            <a:spLocks noGrp="1"/>
          </p:cNvSpPr>
          <p:nvPr>
            <p:ph idx="1"/>
          </p:nvPr>
        </p:nvSpPr>
        <p:spPr>
          <a:xfrm>
            <a:off x="624751" y="1177615"/>
            <a:ext cx="7748661" cy="3985155"/>
          </a:xfrm>
        </p:spPr>
        <p:txBody>
          <a:bodyPr vert="horz" lIns="91440" tIns="45720" rIns="91440" bIns="45720" rtlCol="0" anchor="t">
            <a:normAutofit/>
          </a:bodyPr>
          <a:lstStyle/>
          <a:p>
            <a:pPr marL="0" indent="0">
              <a:lnSpc>
                <a:spcPct val="90000"/>
              </a:lnSpc>
              <a:buNone/>
            </a:pPr>
            <a:r>
              <a:rPr lang="en-GB" sz="1200"/>
              <a:t>        </a:t>
            </a:r>
            <a:endParaRPr lang="en-US" sz="1400">
              <a:cs typeface="Calibri"/>
            </a:endParaRPr>
          </a:p>
          <a:p>
            <a:pPr>
              <a:lnSpc>
                <a:spcPct val="90000"/>
              </a:lnSpc>
            </a:pPr>
            <a:r>
              <a:rPr lang="en-GB" sz="1400"/>
              <a:t>Differences between Rwandan ethnic groups existed before European colonization. However, it was possible to move between groups through financial changes and/or intermarriage. Ethnicity was not a fixed identity assigned at birth but rather a tool that could be manipulated.</a:t>
            </a:r>
            <a:br>
              <a:rPr lang="en-GB" sz="1400"/>
            </a:br>
            <a:endParaRPr lang="en-GB" sz="1400">
              <a:cs typeface="Calibri"/>
            </a:endParaRPr>
          </a:p>
          <a:p>
            <a:pPr>
              <a:lnSpc>
                <a:spcPct val="90000"/>
              </a:lnSpc>
            </a:pPr>
            <a:r>
              <a:rPr lang="en-GB" sz="1400"/>
              <a:t>While the Tutsi minority made up the dominant administrative classes and were predominantly herders, the Hutu majority were the farming classes. The small percentage of Twa lived as hunter-gatherers. Generally, the Tutsi minority dominated the Hutus through a system of patron-client ties known as "cattle contracts".  </a:t>
            </a:r>
            <a:endParaRPr lang="en-GB" sz="1400">
              <a:cs typeface="Calibri"/>
            </a:endParaRPr>
          </a:p>
        </p:txBody>
      </p:sp>
      <p:pic>
        <p:nvPicPr>
          <p:cNvPr id="4" name="Picture 4" descr="Chart, pie chart&#10;&#10;Description automatically generated">
            <a:extLst>
              <a:ext uri="{FF2B5EF4-FFF2-40B4-BE49-F238E27FC236}">
                <a16:creationId xmlns:a16="http://schemas.microsoft.com/office/drawing/2014/main" id="{90D09293-AF20-4281-8B3A-81F492731A71}"/>
              </a:ext>
            </a:extLst>
          </p:cNvPr>
          <p:cNvPicPr>
            <a:picLocks noChangeAspect="1"/>
          </p:cNvPicPr>
          <p:nvPr/>
        </p:nvPicPr>
        <p:blipFill>
          <a:blip r:embed="rId2"/>
          <a:stretch>
            <a:fillRect/>
          </a:stretch>
        </p:blipFill>
        <p:spPr>
          <a:xfrm>
            <a:off x="1689100" y="3810317"/>
            <a:ext cx="5388835" cy="2953638"/>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155" y="15082"/>
            <a:ext cx="6242645" cy="1325562"/>
          </a:xfrm>
        </p:spPr>
        <p:txBody>
          <a:bodyPr>
            <a:normAutofit/>
          </a:bodyPr>
          <a:lstStyle/>
          <a:p>
            <a:r>
              <a:rPr lang="en-GB"/>
              <a:t>Stage Six: Polarization</a:t>
            </a:r>
          </a:p>
        </p:txBody>
      </p:sp>
      <p:sp>
        <p:nvSpPr>
          <p:cNvPr id="3" name="Content Placeholder 2"/>
          <p:cNvSpPr>
            <a:spLocks noGrp="1"/>
          </p:cNvSpPr>
          <p:nvPr>
            <p:ph idx="1"/>
          </p:nvPr>
        </p:nvSpPr>
        <p:spPr>
          <a:xfrm>
            <a:off x="539155" y="1814133"/>
            <a:ext cx="3400536" cy="4715456"/>
          </a:xfrm>
        </p:spPr>
        <p:txBody>
          <a:bodyPr vert="horz" lIns="91440" tIns="45720" rIns="91440" bIns="45720" rtlCol="0">
            <a:normAutofit/>
          </a:bodyPr>
          <a:lstStyle/>
          <a:p>
            <a:pPr marL="0" indent="0">
              <a:buNone/>
            </a:pPr>
            <a:r>
              <a:rPr lang="en-GB" sz="1400" b="1" dirty="0"/>
              <a:t>1990</a:t>
            </a:r>
          </a:p>
          <a:p>
            <a:r>
              <a:rPr lang="en-GB" sz="1400" dirty="0"/>
              <a:t>Government officials and media pundits propagated "us versus them" rhetoric by framing the RPF, and therefore Tutsis as a whole group, as the enemy. If a Rwandan didn't stand against Tutsis, they stood against Hutus and Rwanda itself.</a:t>
            </a:r>
          </a:p>
          <a:p>
            <a:r>
              <a:rPr lang="en-GB" sz="1400" dirty="0"/>
              <a:t>The 10 Hutu Commandments by the </a:t>
            </a:r>
            <a:r>
              <a:rPr lang="en-GB" sz="1400" dirty="0" err="1"/>
              <a:t>Kangura</a:t>
            </a:r>
            <a:r>
              <a:rPr lang="en-GB" sz="1400" dirty="0"/>
              <a:t> Newspaper polarized the two sides even more. The Commandments also emphasized the superiority of Hutus and Hutu ideology, and that Hutus should stand tall against their enemy: Tutsis. </a:t>
            </a:r>
            <a:endParaRPr lang="en-GB" sz="1400" dirty="0">
              <a:cs typeface="Calibri"/>
            </a:endParaRPr>
          </a:p>
        </p:txBody>
      </p:sp>
      <p:pic>
        <p:nvPicPr>
          <p:cNvPr id="7" name="Picture 6" descr="3f3c58d0b4c96c4a9b669bdb781f5ab8">
            <a:extLst>
              <a:ext uri="{FF2B5EF4-FFF2-40B4-BE49-F238E27FC236}">
                <a16:creationId xmlns:a16="http://schemas.microsoft.com/office/drawing/2014/main" id="{24CA0561-4492-4D83-BA8C-D13C7594F929}"/>
              </a:ext>
            </a:extLst>
          </p:cNvPr>
          <p:cNvPicPr>
            <a:picLocks noChangeAspect="1"/>
          </p:cNvPicPr>
          <p:nvPr/>
        </p:nvPicPr>
        <p:blipFill>
          <a:blip r:embed="rId2"/>
          <a:stretch>
            <a:fillRect/>
          </a:stretch>
        </p:blipFill>
        <p:spPr>
          <a:xfrm>
            <a:off x="4224867" y="2325158"/>
            <a:ext cx="3907492" cy="2832931"/>
          </a:xfrm>
          <a:prstGeom prst="rect">
            <a:avLst/>
          </a:prstGeom>
          <a:ln w="25400">
            <a:solidFill>
              <a:schemeClr val="tx1"/>
            </a:solid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6404" y="640081"/>
            <a:ext cx="3716190" cy="1606948"/>
          </a:xfrm>
        </p:spPr>
        <p:txBody>
          <a:bodyPr>
            <a:normAutofit/>
          </a:bodyPr>
          <a:lstStyle/>
          <a:p>
            <a:r>
              <a:rPr lang="en-GB"/>
              <a:t>Rwandan Civil War</a:t>
            </a:r>
          </a:p>
        </p:txBody>
      </p:sp>
      <p:sp>
        <p:nvSpPr>
          <p:cNvPr id="3" name="Content Placeholder 2"/>
          <p:cNvSpPr>
            <a:spLocks noGrp="1"/>
          </p:cNvSpPr>
          <p:nvPr>
            <p:ph idx="1"/>
          </p:nvPr>
        </p:nvSpPr>
        <p:spPr>
          <a:xfrm>
            <a:off x="946404" y="2560106"/>
            <a:ext cx="3716190" cy="3724805"/>
          </a:xfrm>
        </p:spPr>
        <p:txBody>
          <a:bodyPr vert="horz" lIns="91440" tIns="45720" rIns="91440" bIns="45720" rtlCol="0">
            <a:normAutofit/>
          </a:bodyPr>
          <a:lstStyle/>
          <a:p>
            <a:pPr marL="0" indent="0">
              <a:buNone/>
            </a:pPr>
            <a:r>
              <a:rPr lang="en-GB" b="1" dirty="0"/>
              <a:t>Oct. 1, 1990 – July 18, 1994 </a:t>
            </a:r>
            <a:endParaRPr lang="en-US" b="1" dirty="0">
              <a:cs typeface="Calibri"/>
            </a:endParaRPr>
          </a:p>
          <a:p>
            <a:pPr marL="0" indent="0">
              <a:buNone/>
            </a:pPr>
            <a:r>
              <a:rPr lang="en-GB" dirty="0"/>
              <a:t>In 1990, a civil war erupted in Rwanda. The Tutsi-led rebel forces of the Rwandan Patriotic Front (RPF) invaded the northeast and came into conflict with the Hutu government's Rwandan Armed Forces (FAR).</a:t>
            </a:r>
            <a:endParaRPr lang="en-GB" dirty="0">
              <a:cs typeface="Calibri"/>
            </a:endParaRPr>
          </a:p>
        </p:txBody>
      </p:sp>
      <p:pic>
        <p:nvPicPr>
          <p:cNvPr id="5" name="Picture 4" descr="c78f2dc1ec888d8b89af90ce005733d7">
            <a:extLst>
              <a:ext uri="{FF2B5EF4-FFF2-40B4-BE49-F238E27FC236}">
                <a16:creationId xmlns:a16="http://schemas.microsoft.com/office/drawing/2014/main" id="{1EDCF3F6-8324-490E-80C3-A48369CAF428}"/>
              </a:ext>
            </a:extLst>
          </p:cNvPr>
          <p:cNvPicPr>
            <a:picLocks noChangeAspect="1"/>
          </p:cNvPicPr>
          <p:nvPr/>
        </p:nvPicPr>
        <p:blipFill rotWithShape="1">
          <a:blip r:embed="rId2"/>
          <a:srcRect l="12117" r="12261" b="-2"/>
          <a:stretch/>
        </p:blipFill>
        <p:spPr>
          <a:xfrm>
            <a:off x="5426988" y="640081"/>
            <a:ext cx="2246697" cy="2628899"/>
          </a:xfrm>
          <a:prstGeom prst="rect">
            <a:avLst/>
          </a:prstGeom>
        </p:spPr>
      </p:pic>
      <p:pic>
        <p:nvPicPr>
          <p:cNvPr id="7" name="Picture 6" descr="d5a109d0efcdc36af68af05d182127a8">
            <a:extLst>
              <a:ext uri="{FF2B5EF4-FFF2-40B4-BE49-F238E27FC236}">
                <a16:creationId xmlns:a16="http://schemas.microsoft.com/office/drawing/2014/main" id="{7CA8EB13-2B77-4B5B-B91E-3DD2D9750983}"/>
              </a:ext>
            </a:extLst>
          </p:cNvPr>
          <p:cNvPicPr>
            <a:picLocks noChangeAspect="1"/>
          </p:cNvPicPr>
          <p:nvPr/>
        </p:nvPicPr>
        <p:blipFill rotWithShape="1">
          <a:blip r:embed="rId3"/>
          <a:srcRect l="13258" r="-4" b="-4"/>
          <a:stretch/>
        </p:blipFill>
        <p:spPr>
          <a:xfrm>
            <a:off x="5060121" y="3589021"/>
            <a:ext cx="2980431" cy="223336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5348" y="539087"/>
            <a:ext cx="3400535" cy="1584895"/>
          </a:xfrm>
        </p:spPr>
        <p:txBody>
          <a:bodyPr>
            <a:normAutofit/>
          </a:bodyPr>
          <a:lstStyle/>
          <a:p>
            <a:r>
              <a:rPr lang="en-GB" sz="3400"/>
              <a:t>Founding of "</a:t>
            </a:r>
            <a:r>
              <a:rPr lang="en-GB" sz="3400" err="1"/>
              <a:t>Kangura</a:t>
            </a:r>
            <a:r>
              <a:rPr lang="en-GB" sz="3400"/>
              <a:t>" Newspaper</a:t>
            </a:r>
          </a:p>
        </p:txBody>
      </p:sp>
      <p:pic>
        <p:nvPicPr>
          <p:cNvPr id="5" name="Picture 4" descr="e18f8ea9894f28e82d1942cd2e1d9c04">
            <a:extLst>
              <a:ext uri="{FF2B5EF4-FFF2-40B4-BE49-F238E27FC236}">
                <a16:creationId xmlns:a16="http://schemas.microsoft.com/office/drawing/2014/main" id="{C9B668CA-0B74-40BA-95DE-8AC3B44F14DE}"/>
              </a:ext>
            </a:extLst>
          </p:cNvPr>
          <p:cNvPicPr>
            <a:picLocks noChangeAspect="1"/>
          </p:cNvPicPr>
          <p:nvPr/>
        </p:nvPicPr>
        <p:blipFill rotWithShape="1">
          <a:blip r:embed="rId2"/>
          <a:srcRect l="5169" r="4758"/>
          <a:stretch/>
        </p:blipFill>
        <p:spPr>
          <a:xfrm>
            <a:off x="20" y="10"/>
            <a:ext cx="4571094" cy="6857990"/>
          </a:xfrm>
          <a:prstGeom prst="rect">
            <a:avLst/>
          </a:prstGeom>
        </p:spPr>
      </p:pic>
      <p:sp>
        <p:nvSpPr>
          <p:cNvPr id="3" name="Content Placeholder 2"/>
          <p:cNvSpPr>
            <a:spLocks noGrp="1"/>
          </p:cNvSpPr>
          <p:nvPr>
            <p:ph idx="1"/>
          </p:nvPr>
        </p:nvSpPr>
        <p:spPr>
          <a:xfrm>
            <a:off x="4815347" y="2438399"/>
            <a:ext cx="3429001" cy="3880514"/>
          </a:xfrm>
        </p:spPr>
        <p:txBody>
          <a:bodyPr vert="horz" lIns="91440" tIns="45720" rIns="91440" bIns="45720" rtlCol="0">
            <a:normAutofit/>
          </a:bodyPr>
          <a:lstStyle/>
          <a:p>
            <a:pPr marL="0" indent="0">
              <a:buNone/>
            </a:pPr>
            <a:r>
              <a:rPr lang="en-GB" sz="1500" b="1" dirty="0"/>
              <a:t>October 1990</a:t>
            </a:r>
            <a:endParaRPr lang="en-US" sz="1500" b="1" dirty="0">
              <a:cs typeface="Calibri"/>
            </a:endParaRPr>
          </a:p>
          <a:p>
            <a:r>
              <a:rPr lang="en-GB" sz="1500" dirty="0"/>
              <a:t>"</a:t>
            </a:r>
            <a:r>
              <a:rPr lang="en-GB" sz="1500" dirty="0" err="1"/>
              <a:t>Kangura</a:t>
            </a:r>
            <a:r>
              <a:rPr lang="en-GB" sz="1500" dirty="0"/>
              <a:t>", which means "wake others up", was started by Hassan </a:t>
            </a:r>
            <a:r>
              <a:rPr lang="en-GB" sz="1500" dirty="0" err="1"/>
              <a:t>Ngeze</a:t>
            </a:r>
            <a:r>
              <a:rPr lang="en-GB" sz="1500" dirty="0"/>
              <a:t>, an anti-Tutsi propagandist, after the RPF invaded Rwanda from Uganda in October 1990. </a:t>
            </a:r>
            <a:endParaRPr lang="en-GB" sz="1500" dirty="0">
              <a:cs typeface="Calibri"/>
            </a:endParaRPr>
          </a:p>
          <a:p>
            <a:r>
              <a:rPr lang="en-GB" sz="1500" dirty="0"/>
              <a:t>The newspaper was sponsored by the MRND party, the only legal party in Rwanda from 1975-1991 under President Habyarimana.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53494" y="160987"/>
            <a:ext cx="5233393" cy="1325562"/>
          </a:xfrm>
        </p:spPr>
        <p:txBody>
          <a:bodyPr>
            <a:normAutofit/>
          </a:bodyPr>
          <a:lstStyle/>
          <a:p>
            <a:r>
              <a:rPr lang="en-GB" dirty="0" err="1"/>
              <a:t>Kangura's</a:t>
            </a:r>
            <a:r>
              <a:rPr lang="en-GB" dirty="0"/>
              <a:t> Messages</a:t>
            </a:r>
          </a:p>
        </p:txBody>
      </p:sp>
      <p:pic>
        <p:nvPicPr>
          <p:cNvPr id="5" name="Picture 4" descr="add7fe4f22881d4ed6932231e2f70c02">
            <a:extLst>
              <a:ext uri="{FF2B5EF4-FFF2-40B4-BE49-F238E27FC236}">
                <a16:creationId xmlns:a16="http://schemas.microsoft.com/office/drawing/2014/main" id="{31259FD5-CD13-4735-877B-2AE7870C5AEA}"/>
              </a:ext>
            </a:extLst>
          </p:cNvPr>
          <p:cNvPicPr>
            <a:picLocks noChangeAspect="1"/>
          </p:cNvPicPr>
          <p:nvPr/>
        </p:nvPicPr>
        <p:blipFill rotWithShape="1">
          <a:blip r:embed="rId2"/>
          <a:srcRect l="34678" r="24807"/>
          <a:stretch/>
        </p:blipFill>
        <p:spPr>
          <a:xfrm>
            <a:off x="20" y="10"/>
            <a:ext cx="2666383" cy="6857990"/>
          </a:xfrm>
          <a:prstGeom prst="rect">
            <a:avLst/>
          </a:prstGeom>
        </p:spPr>
      </p:pic>
      <p:sp>
        <p:nvSpPr>
          <p:cNvPr id="3" name="Content Placeholder 2"/>
          <p:cNvSpPr>
            <a:spLocks noGrp="1"/>
          </p:cNvSpPr>
          <p:nvPr>
            <p:ph idx="1"/>
          </p:nvPr>
        </p:nvSpPr>
        <p:spPr>
          <a:xfrm>
            <a:off x="2953495" y="1536806"/>
            <a:ext cx="5233393" cy="5160207"/>
          </a:xfrm>
        </p:spPr>
        <p:txBody>
          <a:bodyPr vert="horz" lIns="91440" tIns="45720" rIns="91440" bIns="45720" rtlCol="0">
            <a:normAutofit lnSpcReduction="10000"/>
          </a:bodyPr>
          <a:lstStyle/>
          <a:p>
            <a:pPr marL="0" indent="0">
              <a:buNone/>
            </a:pPr>
            <a:r>
              <a:rPr lang="en-GB" sz="1000" b="1" dirty="0">
                <a:ea typeface="+mn-lt"/>
                <a:cs typeface="+mn-lt"/>
              </a:rPr>
              <a:t>October 1990</a:t>
            </a:r>
          </a:p>
          <a:p>
            <a:pPr marL="0" indent="0">
              <a:spcBef>
                <a:spcPts val="600"/>
              </a:spcBef>
              <a:buNone/>
            </a:pPr>
            <a:r>
              <a:rPr lang="en-GB" sz="1000" dirty="0" err="1">
                <a:ea typeface="+mn-lt"/>
                <a:cs typeface="+mn-lt"/>
              </a:rPr>
              <a:t>Kangura</a:t>
            </a:r>
            <a:r>
              <a:rPr lang="en-GB" sz="1000" dirty="0">
                <a:ea typeface="+mn-lt"/>
                <a:cs typeface="+mn-lt"/>
              </a:rPr>
              <a:t> charged that Tutsis had prepared a war that would leave no survivors, even saying that Tutsis had prepared mass graves for them.</a:t>
            </a:r>
          </a:p>
          <a:p>
            <a:pPr marL="0" indent="0">
              <a:spcBef>
                <a:spcPts val="600"/>
              </a:spcBef>
              <a:buNone/>
            </a:pPr>
            <a:r>
              <a:rPr lang="en-GB" sz="1000" dirty="0" err="1">
                <a:ea typeface="+mn-lt"/>
                <a:cs typeface="+mn-lt"/>
              </a:rPr>
              <a:t>Kangura</a:t>
            </a:r>
            <a:r>
              <a:rPr lang="en-GB" sz="1000" dirty="0">
                <a:ea typeface="+mn-lt"/>
                <a:cs typeface="+mn-lt"/>
              </a:rPr>
              <a:t> also famously published its "Hutu 10 Commandments":</a:t>
            </a:r>
          </a:p>
          <a:p>
            <a:pPr marL="0" indent="0">
              <a:spcBef>
                <a:spcPts val="600"/>
              </a:spcBef>
              <a:buNone/>
            </a:pPr>
            <a:endParaRPr lang="en-GB" sz="1000" dirty="0">
              <a:ea typeface="+mn-lt"/>
              <a:cs typeface="+mn-lt"/>
            </a:endParaRPr>
          </a:p>
          <a:p>
            <a:pPr marL="0" indent="0">
              <a:spcBef>
                <a:spcPts val="0"/>
              </a:spcBef>
              <a:spcAft>
                <a:spcPts val="0"/>
              </a:spcAft>
              <a:buNone/>
            </a:pPr>
            <a:r>
              <a:rPr lang="en-GB" sz="1000" dirty="0">
                <a:ea typeface="+mn-lt"/>
                <a:cs typeface="+mn-lt"/>
              </a:rPr>
              <a:t>1. Every Hutu must know that the Tutsi woman, wherever she may be, is working for the Tutsi ethnic cause. Consequently, any Hutu is a traitor who: Acquires a Tutsi wife; Acquires a Tutsi concubine; Acquires a Tutsi secretary or protégée.</a:t>
            </a:r>
          </a:p>
          <a:p>
            <a:pPr marL="0" indent="0">
              <a:spcBef>
                <a:spcPts val="0"/>
              </a:spcBef>
              <a:spcAft>
                <a:spcPts val="0"/>
              </a:spcAft>
              <a:buNone/>
            </a:pPr>
            <a:r>
              <a:rPr lang="en-GB" sz="1000" dirty="0">
                <a:ea typeface="+mn-lt"/>
                <a:cs typeface="+mn-lt"/>
              </a:rPr>
              <a:t>2.Every Hutu must know that our Hutu daughters are more worthy and more conscientious as women, as wives, and as mothers. Aren’t they lovely, excellent secretaries, and more honest!</a:t>
            </a:r>
          </a:p>
          <a:p>
            <a:pPr marL="0" indent="0">
              <a:spcBef>
                <a:spcPts val="0"/>
              </a:spcBef>
              <a:spcAft>
                <a:spcPts val="0"/>
              </a:spcAft>
              <a:buNone/>
            </a:pPr>
            <a:r>
              <a:rPr lang="en-GB" sz="1000" dirty="0">
                <a:ea typeface="+mn-lt"/>
                <a:cs typeface="+mn-lt"/>
              </a:rPr>
              <a:t>3. Hutu women, be vigilant and make sure that your husbands, brothers, and sons see reason.</a:t>
            </a:r>
          </a:p>
          <a:p>
            <a:pPr marL="0" indent="0">
              <a:spcBef>
                <a:spcPts val="0"/>
              </a:spcBef>
              <a:spcAft>
                <a:spcPts val="0"/>
              </a:spcAft>
              <a:buNone/>
            </a:pPr>
            <a:r>
              <a:rPr lang="en-GB" sz="1000" dirty="0">
                <a:ea typeface="+mn-lt"/>
                <a:cs typeface="+mn-lt"/>
              </a:rPr>
              <a:t>4. All Hutus must know that all Tutsis are dishonest in business. Their only goal is ethnic superiority. We have learned this by experience from experience. In consequence, any Hutu is a traitor who: Forms a business alliance with a Tutsi; Invests his own funds or public funds in a Tutsi enterprise; Borrows money from or loans money to a Tutsi; Grants </a:t>
            </a:r>
            <a:r>
              <a:rPr lang="en-GB" sz="1000" dirty="0" err="1">
                <a:ea typeface="+mn-lt"/>
                <a:cs typeface="+mn-lt"/>
              </a:rPr>
              <a:t>favors</a:t>
            </a:r>
            <a:r>
              <a:rPr lang="en-GB" sz="1000" dirty="0">
                <a:ea typeface="+mn-lt"/>
                <a:cs typeface="+mn-lt"/>
              </a:rPr>
              <a:t> to Tutsis (import licenses, bank loans, land for construction, public markets...)</a:t>
            </a:r>
          </a:p>
          <a:p>
            <a:pPr marL="0" indent="0">
              <a:spcBef>
                <a:spcPts val="0"/>
              </a:spcBef>
              <a:spcAft>
                <a:spcPts val="0"/>
              </a:spcAft>
              <a:buNone/>
            </a:pPr>
            <a:r>
              <a:rPr lang="en-GB" sz="1000" dirty="0">
                <a:ea typeface="+mn-lt"/>
                <a:cs typeface="+mn-lt"/>
              </a:rPr>
              <a:t>5. Strategic positions such as politics, administration, economics, the military, and security must be restricted to the Hutu.</a:t>
            </a:r>
            <a:br>
              <a:rPr lang="en-GB" sz="1000" dirty="0"/>
            </a:br>
            <a:r>
              <a:rPr lang="en-GB" sz="1000" dirty="0"/>
              <a:t>6. A Hutu majority must prevail throughout the educational system (pupils, scholars, teachers).</a:t>
            </a:r>
            <a:br>
              <a:rPr lang="en-GB" sz="1000" dirty="0"/>
            </a:br>
            <a:r>
              <a:rPr lang="en-GB" sz="1000" dirty="0"/>
              <a:t>7. The Rwandan Army must be exclusively Hutu. The war of October 1990 has taught us that. No soldier may marry a Tutsi woman.</a:t>
            </a:r>
            <a:br>
              <a:rPr lang="en-GB" sz="1000" dirty="0"/>
            </a:br>
            <a:r>
              <a:rPr lang="en-GB" sz="1000" dirty="0"/>
              <a:t>8. Hutu must stop taking pity on the Tutsi.</a:t>
            </a:r>
            <a:br>
              <a:rPr lang="en-GB" sz="1000" dirty="0"/>
            </a:br>
            <a:r>
              <a:rPr lang="en-GB" sz="1000" dirty="0"/>
              <a:t>9. Hutu, wherever they are, must stand united, in solidarity, and concerned with their Hutu brothers' fate. Hutu within and without Rwanda must constantly search for friends and allies to the Hutu Cause, beginning with their Bantu brothers. Hutu must constantly counter Tutsi propaganda. Hutu must stand firm and vigilant against their common enemy: the Tutsi.</a:t>
            </a:r>
            <a:br>
              <a:rPr lang="en-GB" sz="1000" dirty="0"/>
            </a:br>
            <a:r>
              <a:rPr lang="en-GB" sz="1000" dirty="0"/>
              <a:t>10. The Social Revolution of 1959, the Referendum of 1961, and the Hutu Ideology must be taught to Hutu of every age. Every Hutu must spread the word wherever he goes. Any Hutu who persecutes his brother Hutu for spreading and teaching this ideology is a traitor.</a:t>
            </a:r>
            <a:endParaRPr lang="en-GB" sz="1000" dirty="0">
              <a:cs typeface="Calibri"/>
            </a:endParaRPr>
          </a:p>
        </p:txBody>
      </p:sp>
      <p:sp>
        <p:nvSpPr>
          <p:cNvPr id="4" name="TextBox 3">
            <a:extLst>
              <a:ext uri="{FF2B5EF4-FFF2-40B4-BE49-F238E27FC236}">
                <a16:creationId xmlns:a16="http://schemas.microsoft.com/office/drawing/2014/main" id="{91A2815D-3E39-430D-9C96-2E444C176C44}"/>
              </a:ext>
            </a:extLst>
          </p:cNvPr>
          <p:cNvSpPr txBox="1"/>
          <p:nvPr/>
        </p:nvSpPr>
        <p:spPr>
          <a:xfrm>
            <a:off x="-3730260" y="-175502"/>
            <a:ext cx="9237898" cy="2862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20000"/>
              </a:spcBef>
            </a:pPr>
            <a:r>
              <a:rPr lang="en-GB" sz="1400">
                <a:ea typeface="+mn-lt"/>
                <a:cs typeface="+mn-lt"/>
              </a:rPr>
              <a:t>                   </a:t>
            </a: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7260" y="0"/>
            <a:ext cx="7269480" cy="1325562"/>
          </a:xfrm>
        </p:spPr>
        <p:txBody>
          <a:bodyPr>
            <a:normAutofit/>
          </a:bodyPr>
          <a:lstStyle/>
          <a:p>
            <a:r>
              <a:rPr lang="en-GB"/>
              <a:t>Stage Four: Dehumanization</a:t>
            </a:r>
          </a:p>
        </p:txBody>
      </p:sp>
      <p:sp>
        <p:nvSpPr>
          <p:cNvPr id="3" name="Content Placeholder 2"/>
          <p:cNvSpPr>
            <a:spLocks noGrp="1"/>
          </p:cNvSpPr>
          <p:nvPr>
            <p:ph idx="1"/>
          </p:nvPr>
        </p:nvSpPr>
        <p:spPr>
          <a:xfrm>
            <a:off x="228600" y="1933574"/>
            <a:ext cx="4018935" cy="4558665"/>
          </a:xfrm>
        </p:spPr>
        <p:txBody>
          <a:bodyPr vert="horz" lIns="91440" tIns="45720" rIns="91440" bIns="45720" rtlCol="0">
            <a:normAutofit/>
          </a:bodyPr>
          <a:lstStyle/>
          <a:p>
            <a:pPr marL="0" indent="0">
              <a:buNone/>
            </a:pPr>
            <a:r>
              <a:rPr lang="en-GB" sz="1400" b="1" dirty="0"/>
              <a:t>1993</a:t>
            </a:r>
            <a:endParaRPr lang="en-GB" sz="1400" b="1" dirty="0">
              <a:cs typeface="Calibri"/>
            </a:endParaRPr>
          </a:p>
          <a:p>
            <a:r>
              <a:rPr lang="en-GB" sz="1400" dirty="0"/>
              <a:t>Rhetoric espoused on the RTLM and in </a:t>
            </a:r>
            <a:r>
              <a:rPr lang="en-GB" sz="1400" dirty="0" err="1"/>
              <a:t>Kangura</a:t>
            </a:r>
            <a:r>
              <a:rPr lang="en-GB" sz="1400" dirty="0"/>
              <a:t> played a significant role in dehumanizing targets of genocide.  The media served several purposes for perpetrators of the genocide. </a:t>
            </a:r>
          </a:p>
          <a:p>
            <a:r>
              <a:rPr lang="en-GB" sz="1400" dirty="0"/>
              <a:t>These purposes include:</a:t>
            </a:r>
          </a:p>
          <a:p>
            <a:pPr lvl="1"/>
            <a:r>
              <a:rPr lang="en-GB" sz="1200" dirty="0"/>
              <a:t>Winning over the uncommitted participants and causing divisions among supporters of the other point of view.</a:t>
            </a:r>
          </a:p>
          <a:p>
            <a:pPr lvl="1"/>
            <a:r>
              <a:rPr lang="en-GB" sz="1200" dirty="0"/>
              <a:t>Convincing the public that their enemies stand for war, death, slavery, repression, injustice, and cruelty.</a:t>
            </a:r>
          </a:p>
          <a:p>
            <a:pPr lvl="1"/>
            <a:r>
              <a:rPr lang="en-GB" sz="1200" dirty="0"/>
              <a:t>“Creating” made-up events that lend credence to the propaganda to bolster up the enemy's views as evil and cruel.</a:t>
            </a:r>
          </a:p>
          <a:p>
            <a:pPr lvl="1"/>
            <a:r>
              <a:rPr lang="en-GB" sz="1200" dirty="0"/>
              <a:t>Using “Tutsi” and “RPF” interchangeably to create a homogenous enemy.</a:t>
            </a:r>
            <a:endParaRPr lang="en-GB" sz="1200" dirty="0">
              <a:cs typeface="Calibri"/>
            </a:endParaRPr>
          </a:p>
        </p:txBody>
      </p:sp>
      <p:pic>
        <p:nvPicPr>
          <p:cNvPr id="7" name="Picture 6" descr="c9bad2221d1b92c9e8e00225c6254bd5">
            <a:extLst>
              <a:ext uri="{FF2B5EF4-FFF2-40B4-BE49-F238E27FC236}">
                <a16:creationId xmlns:a16="http://schemas.microsoft.com/office/drawing/2014/main" id="{3A229DFC-2913-41B1-996A-9DE87344895E}"/>
              </a:ext>
            </a:extLst>
          </p:cNvPr>
          <p:cNvPicPr>
            <a:picLocks noChangeAspect="1"/>
          </p:cNvPicPr>
          <p:nvPr/>
        </p:nvPicPr>
        <p:blipFill rotWithShape="1">
          <a:blip r:embed="rId2"/>
          <a:srcRect l="9837" r="-2" b="-2"/>
          <a:stretch/>
        </p:blipFill>
        <p:spPr>
          <a:xfrm>
            <a:off x="4247535" y="2817230"/>
            <a:ext cx="4046286" cy="2791352"/>
          </a:xfrm>
          <a:prstGeom prst="rect">
            <a:avLst/>
          </a:prstGeom>
          <a:ln w="31750">
            <a:solidFill>
              <a:schemeClr val="tx1"/>
            </a:solid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5348" y="539087"/>
            <a:ext cx="3400535" cy="1584895"/>
          </a:xfrm>
        </p:spPr>
        <p:txBody>
          <a:bodyPr vert="horz" lIns="91440" tIns="45720" rIns="91440" bIns="45720" rtlCol="0">
            <a:normAutofit/>
          </a:bodyPr>
          <a:lstStyle/>
          <a:p>
            <a:r>
              <a:rPr lang="en-GB" sz="2500"/>
              <a:t>Founding of Radio </a:t>
            </a:r>
            <a:r>
              <a:rPr lang="en-GB" sz="2500" err="1"/>
              <a:t>Télévision</a:t>
            </a:r>
            <a:r>
              <a:rPr lang="en-GB" sz="2500"/>
              <a:t> Libre des Mille Collines (RTLM)</a:t>
            </a:r>
          </a:p>
        </p:txBody>
      </p:sp>
      <p:pic>
        <p:nvPicPr>
          <p:cNvPr id="5" name="Picture 4" descr="780f8567f10d6a53fbdd5542aabb49da">
            <a:extLst>
              <a:ext uri="{FF2B5EF4-FFF2-40B4-BE49-F238E27FC236}">
                <a16:creationId xmlns:a16="http://schemas.microsoft.com/office/drawing/2014/main" id="{D73370E8-91B2-448E-8156-57DDEF7C2FDC}"/>
              </a:ext>
            </a:extLst>
          </p:cNvPr>
          <p:cNvPicPr>
            <a:picLocks noChangeAspect="1"/>
          </p:cNvPicPr>
          <p:nvPr/>
        </p:nvPicPr>
        <p:blipFill rotWithShape="1">
          <a:blip r:embed="rId2"/>
          <a:srcRect l="25839" r="29504" b="2"/>
          <a:stretch/>
        </p:blipFill>
        <p:spPr>
          <a:xfrm>
            <a:off x="20" y="10"/>
            <a:ext cx="4571094" cy="6857990"/>
          </a:xfrm>
          <a:prstGeom prst="rect">
            <a:avLst/>
          </a:prstGeom>
        </p:spPr>
      </p:pic>
      <p:sp>
        <p:nvSpPr>
          <p:cNvPr id="3" name="Content Placeholder 2"/>
          <p:cNvSpPr>
            <a:spLocks noGrp="1"/>
          </p:cNvSpPr>
          <p:nvPr>
            <p:ph idx="1"/>
          </p:nvPr>
        </p:nvSpPr>
        <p:spPr>
          <a:xfrm>
            <a:off x="4815347" y="2438398"/>
            <a:ext cx="3429001" cy="4203701"/>
          </a:xfrm>
        </p:spPr>
        <p:txBody>
          <a:bodyPr vert="horz" lIns="91440" tIns="45720" rIns="91440" bIns="45720" rtlCol="0">
            <a:normAutofit lnSpcReduction="10000"/>
          </a:bodyPr>
          <a:lstStyle/>
          <a:p>
            <a:pPr marL="0" indent="0">
              <a:buNone/>
            </a:pPr>
            <a:r>
              <a:rPr lang="en-GB" sz="1200" b="1" dirty="0"/>
              <a:t>July 8, 1993</a:t>
            </a:r>
            <a:endParaRPr lang="en-GB" sz="1200" b="1" dirty="0">
              <a:cs typeface="Calibri"/>
            </a:endParaRPr>
          </a:p>
          <a:p>
            <a:r>
              <a:rPr lang="en-GB" sz="1200" dirty="0"/>
              <a:t>Prior to the founding of the RTLM, the only radio station in Rwanda was the national station, Radio Rwanda. Radio Rwanda was the voice of Habyarimana and his government. </a:t>
            </a:r>
            <a:endParaRPr lang="en-GB" sz="1200" dirty="0">
              <a:cs typeface="Calibri"/>
            </a:endParaRPr>
          </a:p>
          <a:p>
            <a:r>
              <a:rPr lang="en-GB" sz="1200" dirty="0"/>
              <a:t>Following the founding of a coalition government in April 1992, Radio Rwanda tried to mirror the coalition and diversify its voice. </a:t>
            </a:r>
            <a:endParaRPr lang="en-GB" sz="1200" dirty="0">
              <a:cs typeface="Calibri"/>
            </a:endParaRPr>
          </a:p>
          <a:p>
            <a:r>
              <a:rPr lang="en-GB" sz="1200" dirty="0"/>
              <a:t>When the war started, the RPF started its own station, Radio </a:t>
            </a:r>
            <a:r>
              <a:rPr lang="en-GB" sz="1200" dirty="0" err="1"/>
              <a:t>Muhabura</a:t>
            </a:r>
            <a:r>
              <a:rPr lang="en-GB" sz="1200" dirty="0"/>
              <a:t>, which glorified the RPF but did not emphasize ethnic divisions. </a:t>
            </a:r>
            <a:endParaRPr lang="en-GB" sz="1200" dirty="0">
              <a:cs typeface="Calibri"/>
            </a:endParaRPr>
          </a:p>
          <a:p>
            <a:r>
              <a:rPr lang="en-GB" sz="1200" dirty="0"/>
              <a:t>This, along with the diversification of voices on Radio Rwanda, spurred Hutu hardliners to start Radio RTLM, which came about in April 1993 and began broadcasting in August 1993.</a:t>
            </a:r>
            <a:endParaRPr lang="en-GB" sz="1200" dirty="0">
              <a:cs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6404" y="-269240"/>
            <a:ext cx="7269480" cy="1325562"/>
          </a:xfrm>
        </p:spPr>
        <p:txBody>
          <a:bodyPr>
            <a:normAutofit/>
          </a:bodyPr>
          <a:lstStyle/>
          <a:p>
            <a:r>
              <a:rPr lang="en-GB"/>
              <a:t>RTLM's Messages</a:t>
            </a:r>
          </a:p>
        </p:txBody>
      </p:sp>
      <p:sp>
        <p:nvSpPr>
          <p:cNvPr id="3" name="Content Placeholder 2"/>
          <p:cNvSpPr>
            <a:spLocks noGrp="1"/>
          </p:cNvSpPr>
          <p:nvPr>
            <p:ph idx="1"/>
          </p:nvPr>
        </p:nvSpPr>
        <p:spPr>
          <a:xfrm>
            <a:off x="190500" y="1933575"/>
            <a:ext cx="4057035" cy="4246562"/>
          </a:xfrm>
        </p:spPr>
        <p:txBody>
          <a:bodyPr>
            <a:normAutofit lnSpcReduction="10000"/>
          </a:bodyPr>
          <a:lstStyle/>
          <a:p>
            <a:pPr marL="0" indent="0">
              <a:buNone/>
            </a:pPr>
            <a:r>
              <a:rPr lang="en-GB" sz="1400" b="1" dirty="0"/>
              <a:t>Aug. 1993</a:t>
            </a:r>
            <a:endParaRPr lang="en-US" sz="1400" b="1" dirty="0">
              <a:cs typeface="Calibri"/>
            </a:endParaRPr>
          </a:p>
          <a:p>
            <a:r>
              <a:rPr lang="en-GB" sz="1400" dirty="0"/>
              <a:t>The propaganda espoused on RTLM built on lessons Rwandans had learned in school: that Hutus and Tutsis were different by nature.</a:t>
            </a:r>
            <a:endParaRPr lang="en-GB" sz="1400" dirty="0">
              <a:cs typeface="Calibri"/>
            </a:endParaRPr>
          </a:p>
          <a:p>
            <a:r>
              <a:rPr lang="en-GB" sz="1400" dirty="0"/>
              <a:t>Broadcasters painted Tutsis as “infiltrators” of Central Africa because they were "</a:t>
            </a:r>
            <a:r>
              <a:rPr lang="en-GB" sz="1400" dirty="0" err="1"/>
              <a:t>Ethiopids</a:t>
            </a:r>
            <a:r>
              <a:rPr lang="en-GB" sz="1400" dirty="0"/>
              <a:t>" or "</a:t>
            </a:r>
            <a:r>
              <a:rPr lang="en-GB" sz="1400" dirty="0" err="1"/>
              <a:t>Nilotics</a:t>
            </a:r>
            <a:r>
              <a:rPr lang="en-GB" sz="1400" dirty="0"/>
              <a:t>."</a:t>
            </a:r>
            <a:endParaRPr lang="en-GB" sz="1400" dirty="0">
              <a:cs typeface="Calibri"/>
            </a:endParaRPr>
          </a:p>
          <a:p>
            <a:r>
              <a:rPr lang="en-GB" sz="1400" dirty="0"/>
              <a:t>Broadcasters also blamed Tutsis for joblessness and for taking too many spaces in schools and universities.</a:t>
            </a:r>
            <a:endParaRPr lang="en-GB" sz="1400" dirty="0">
              <a:cs typeface="Calibri"/>
            </a:endParaRPr>
          </a:p>
          <a:p>
            <a:r>
              <a:rPr lang="en-GB" sz="1400" dirty="0"/>
              <a:t>RTLM warned that Tutsis would “Restore the Old Regime.” Broadcasters claimed the RPF had come to re-establish their total Tutsi control over the Hutu, saying that an RPF victory would return Rwanda to feudalism and Hutus working for Tutsi masters.</a:t>
            </a:r>
            <a:endParaRPr lang="en-GB" sz="1400" dirty="0">
              <a:cs typeface="Calibri"/>
            </a:endParaRPr>
          </a:p>
        </p:txBody>
      </p:sp>
      <p:pic>
        <p:nvPicPr>
          <p:cNvPr id="5" name="Picture 4" descr="15dd51b1c8586d02359ddc40becacda2">
            <a:extLst>
              <a:ext uri="{FF2B5EF4-FFF2-40B4-BE49-F238E27FC236}">
                <a16:creationId xmlns:a16="http://schemas.microsoft.com/office/drawing/2014/main" id="{EFC8CDC5-3B0C-46D5-BAFE-8E9B1987159D}"/>
              </a:ext>
            </a:extLst>
          </p:cNvPr>
          <p:cNvPicPr>
            <a:picLocks noChangeAspect="1"/>
          </p:cNvPicPr>
          <p:nvPr/>
        </p:nvPicPr>
        <p:blipFill>
          <a:blip r:embed="rId2"/>
          <a:stretch>
            <a:fillRect/>
          </a:stretch>
        </p:blipFill>
        <p:spPr>
          <a:xfrm>
            <a:off x="4571999" y="2419489"/>
            <a:ext cx="3605465" cy="2668044"/>
          </a:xfrm>
          <a:prstGeom prst="rect">
            <a:avLst/>
          </a:prstGeom>
          <a:ln w="22225">
            <a:solidFill>
              <a:schemeClr val="tx1"/>
            </a:solid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1774" y="365760"/>
            <a:ext cx="4498258" cy="1325562"/>
          </a:xfrm>
        </p:spPr>
        <p:txBody>
          <a:bodyPr>
            <a:normAutofit/>
          </a:bodyPr>
          <a:lstStyle/>
          <a:p>
            <a:r>
              <a:rPr lang="en-US"/>
              <a:t>The "Who" of RTLM</a:t>
            </a:r>
          </a:p>
        </p:txBody>
      </p:sp>
      <p:sp>
        <p:nvSpPr>
          <p:cNvPr id="7" name="Rectangle 9">
            <a:extLst>
              <a:ext uri="{FF2B5EF4-FFF2-40B4-BE49-F238E27FC236}">
                <a16:creationId xmlns:a16="http://schemas.microsoft.com/office/drawing/2014/main" id="{60C2BF78-EE5B-49C7-ADD9-58CDBD13E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908354" y="2005738"/>
            <a:ext cx="4511678" cy="4486501"/>
          </a:xfrm>
        </p:spPr>
        <p:txBody>
          <a:bodyPr vert="horz" lIns="91440" tIns="45720" rIns="91440" bIns="45720" rtlCol="0">
            <a:normAutofit lnSpcReduction="10000"/>
          </a:bodyPr>
          <a:lstStyle/>
          <a:p>
            <a:pPr marL="0" indent="0">
              <a:buNone/>
            </a:pPr>
            <a:r>
              <a:rPr lang="en-GB" sz="1400" b="1" dirty="0"/>
              <a:t>Aug. 1993</a:t>
            </a:r>
            <a:endParaRPr lang="en-US" sz="1400" b="1" dirty="0">
              <a:cs typeface="Calibri"/>
            </a:endParaRPr>
          </a:p>
          <a:p>
            <a:r>
              <a:rPr lang="en-GB" sz="1400" dirty="0"/>
              <a:t>The apparent break-up between the newly party-agnostic Radio Rwanda and openly partisan RTLM was not as clean as it appeared. Many broadcasters on the RTLM merely joined from their previous posts at Radio Rwanda, including the editor-in-chief, Gaspard </a:t>
            </a:r>
            <a:r>
              <a:rPr lang="en-GB" sz="1400" dirty="0" err="1"/>
              <a:t>Gahigi</a:t>
            </a:r>
            <a:r>
              <a:rPr lang="en-GB" sz="1400" dirty="0"/>
              <a:t>.</a:t>
            </a:r>
            <a:endParaRPr lang="en-GB" sz="1400" dirty="0">
              <a:cs typeface="Calibri"/>
            </a:endParaRPr>
          </a:p>
          <a:p>
            <a:r>
              <a:rPr lang="en-GB" sz="1400" dirty="0"/>
              <a:t>The majority of RTLM founders and hosts were intimately involved with the MRND party, Habyarimana’s northern Hutu-dominated party, and the CDR, a staunchly anti-Tutsi party.</a:t>
            </a:r>
          </a:p>
          <a:p>
            <a:r>
              <a:rPr lang="en-GB" sz="1400" dirty="0"/>
              <a:t>Personal connections to Habyarimana were also common. The daughter of one of the RTLM's main financiers, </a:t>
            </a:r>
            <a:r>
              <a:rPr lang="en-GB" sz="1400" dirty="0" err="1"/>
              <a:t>Félicien</a:t>
            </a:r>
            <a:r>
              <a:rPr lang="en-GB" sz="1400" dirty="0"/>
              <a:t> Kabuga, was married to Habyarimana’s son. </a:t>
            </a:r>
            <a:endParaRPr lang="en-GB" sz="1400" dirty="0">
              <a:cs typeface="Calibri"/>
            </a:endParaRPr>
          </a:p>
          <a:p>
            <a:r>
              <a:rPr lang="en-GB" sz="1400" dirty="0"/>
              <a:t>RTLM was private in name, but demonstrated clear links to Radio Rwanda, the MRND, and other state agencies.</a:t>
            </a:r>
            <a:endParaRPr lang="en-GB" sz="1400" dirty="0">
              <a:cs typeface="Calibri"/>
            </a:endParaRPr>
          </a:p>
        </p:txBody>
      </p:sp>
      <p:pic>
        <p:nvPicPr>
          <p:cNvPr id="5" name="Picture 4" descr="684c3bcdf59b034f442902027a1a9f68">
            <a:extLst>
              <a:ext uri="{FF2B5EF4-FFF2-40B4-BE49-F238E27FC236}">
                <a16:creationId xmlns:a16="http://schemas.microsoft.com/office/drawing/2014/main" id="{FAB2856E-6450-4AAC-AFBC-647000EFB9C6}"/>
              </a:ext>
            </a:extLst>
          </p:cNvPr>
          <p:cNvPicPr>
            <a:picLocks noChangeAspect="1"/>
          </p:cNvPicPr>
          <p:nvPr/>
        </p:nvPicPr>
        <p:blipFill rotWithShape="1">
          <a:blip r:embed="rId2"/>
          <a:srcRect l="6949" r="27175"/>
          <a:stretch/>
        </p:blipFill>
        <p:spPr>
          <a:xfrm>
            <a:off x="5654016" y="10"/>
            <a:ext cx="3489984" cy="685799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5348" y="539087"/>
            <a:ext cx="3731752" cy="1035713"/>
          </a:xfrm>
        </p:spPr>
        <p:txBody>
          <a:bodyPr>
            <a:normAutofit/>
          </a:bodyPr>
          <a:lstStyle/>
          <a:p>
            <a:r>
              <a:rPr lang="en-GB" sz="3400"/>
              <a:t>Why Was RTLM So Popular?</a:t>
            </a:r>
          </a:p>
        </p:txBody>
      </p:sp>
      <p:pic>
        <p:nvPicPr>
          <p:cNvPr id="5" name="Picture 4" descr="df1971e893fd3436ab2b8e315516ebbe">
            <a:extLst>
              <a:ext uri="{FF2B5EF4-FFF2-40B4-BE49-F238E27FC236}">
                <a16:creationId xmlns:a16="http://schemas.microsoft.com/office/drawing/2014/main" id="{05C1A5CE-3C32-4DAE-A0CB-B340E7CC0781}"/>
              </a:ext>
            </a:extLst>
          </p:cNvPr>
          <p:cNvPicPr>
            <a:picLocks noChangeAspect="1"/>
          </p:cNvPicPr>
          <p:nvPr/>
        </p:nvPicPr>
        <p:blipFill rotWithShape="1">
          <a:blip r:embed="rId2"/>
          <a:srcRect l="27898" r="22112"/>
          <a:stretch/>
        </p:blipFill>
        <p:spPr>
          <a:xfrm>
            <a:off x="20" y="10"/>
            <a:ext cx="4571094" cy="6857990"/>
          </a:xfrm>
          <a:prstGeom prst="rect">
            <a:avLst/>
          </a:prstGeom>
        </p:spPr>
      </p:pic>
      <p:sp>
        <p:nvSpPr>
          <p:cNvPr id="3" name="Content Placeholder 2"/>
          <p:cNvSpPr>
            <a:spLocks noGrp="1"/>
          </p:cNvSpPr>
          <p:nvPr>
            <p:ph idx="1"/>
          </p:nvPr>
        </p:nvSpPr>
        <p:spPr>
          <a:xfrm>
            <a:off x="4815347" y="1701800"/>
            <a:ext cx="3429001" cy="4617113"/>
          </a:xfrm>
        </p:spPr>
        <p:txBody>
          <a:bodyPr vert="horz" lIns="91440" tIns="45720" rIns="91440" bIns="45720" rtlCol="0">
            <a:normAutofit fontScale="92500" lnSpcReduction="10000"/>
          </a:bodyPr>
          <a:lstStyle/>
          <a:p>
            <a:pPr marL="0" indent="0">
              <a:buNone/>
            </a:pPr>
            <a:r>
              <a:rPr lang="en-GB" sz="1400" b="1" dirty="0"/>
              <a:t>Aug. 1993 – Aug. 1994</a:t>
            </a:r>
            <a:endParaRPr lang="en-US" sz="1400" b="1" dirty="0">
              <a:cs typeface="Calibri"/>
            </a:endParaRPr>
          </a:p>
          <a:p>
            <a:r>
              <a:rPr lang="en-GB" sz="1400" dirty="0"/>
              <a:t>Radio had always been widespread in Rwanda, both among elites and ordinary people. Radio delivered messages directly and simultaneously to a wide audience, 66% of whom were illiterate, making radio an accessible, though singular, source of information.</a:t>
            </a:r>
            <a:endParaRPr lang="en-GB" sz="1400" dirty="0">
              <a:cs typeface="Calibri"/>
            </a:endParaRPr>
          </a:p>
          <a:p>
            <a:r>
              <a:rPr lang="en-GB" sz="1400" dirty="0"/>
              <a:t>RTLM was especially popular because of its lively music and informal style. Broadcasts did not include fact-checking and instead felt like conversing with friends. People could call in and request a song or share a piece of news or gossip that the announcers would share without checking. </a:t>
            </a:r>
            <a:endParaRPr lang="en-GB" sz="1400" dirty="0">
              <a:cs typeface="Calibri"/>
            </a:endParaRPr>
          </a:p>
          <a:p>
            <a:r>
              <a:rPr lang="en-GB" sz="1400" dirty="0"/>
              <a:t>During the genocide, when communications were difficult, the radio became the sole source of news and authority for people.</a:t>
            </a:r>
            <a:endParaRPr lang="en-GB" sz="1400" dirty="0">
              <a:cs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1774" y="365760"/>
            <a:ext cx="4498258" cy="1325562"/>
          </a:xfrm>
        </p:spPr>
        <p:txBody>
          <a:bodyPr>
            <a:normAutofit/>
          </a:bodyPr>
          <a:lstStyle/>
          <a:p>
            <a:r>
              <a:rPr lang="en-GB">
                <a:ea typeface="+mj-lt"/>
                <a:cs typeface="+mj-lt"/>
              </a:rPr>
              <a:t>Arusha Accords </a:t>
            </a:r>
            <a:endParaRPr lang="en-US"/>
          </a:p>
        </p:txBody>
      </p:sp>
      <p:sp>
        <p:nvSpPr>
          <p:cNvPr id="7" name="Rectangle 9">
            <a:extLst>
              <a:ext uri="{FF2B5EF4-FFF2-40B4-BE49-F238E27FC236}">
                <a16:creationId xmlns:a16="http://schemas.microsoft.com/office/drawing/2014/main" id="{60C2BF78-EE5B-49C7-ADD9-58CDBD13E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908354" y="2005739"/>
            <a:ext cx="4511678" cy="4174398"/>
          </a:xfrm>
        </p:spPr>
        <p:txBody>
          <a:bodyPr vert="horz" lIns="91440" tIns="45720" rIns="91440" bIns="45720" rtlCol="0">
            <a:normAutofit/>
          </a:bodyPr>
          <a:lstStyle/>
          <a:p>
            <a:pPr marL="0" indent="0">
              <a:buNone/>
            </a:pPr>
            <a:r>
              <a:rPr lang="en-GB" sz="1400" b="1" dirty="0"/>
              <a:t>Aug. 4, 1993 - Oct. 5, 1993 </a:t>
            </a:r>
            <a:endParaRPr lang="en-US" sz="1400" b="1" dirty="0">
              <a:cs typeface="Calibri"/>
            </a:endParaRPr>
          </a:p>
          <a:p>
            <a:r>
              <a:rPr lang="en-GB" sz="1400" dirty="0"/>
              <a:t>In August 1993, the Arusha Accords were signed by the Republic of Rwanda (RAF) and the Rwandan Patriotic Front (RPF), officially ending the civil war. </a:t>
            </a:r>
            <a:endParaRPr lang="en-GB" sz="1400" dirty="0">
              <a:cs typeface="Calibri"/>
            </a:endParaRPr>
          </a:p>
          <a:p>
            <a:r>
              <a:rPr lang="en-GB" sz="1400" dirty="0"/>
              <a:t>However, not everyone was in support of the decision. Angered by the prospect of a power-sharing agreement, radicals plotted ways to disturb the peace process.</a:t>
            </a:r>
            <a:endParaRPr lang="en-GB" sz="1400" dirty="0">
              <a:cs typeface="Calibri"/>
            </a:endParaRPr>
          </a:p>
          <a:p>
            <a:r>
              <a:rPr lang="en-GB" sz="1400" dirty="0"/>
              <a:t>With Resolution 872, the United Nations Security Council (UNSC) agreed to form the United Nations Assistance Mission in Rwanda (UNAMIR) to monitor the ceasefire that was established with the Arusha Accords.  </a:t>
            </a:r>
            <a:endParaRPr lang="en-GB" sz="1400" dirty="0">
              <a:cs typeface="Calibri"/>
            </a:endParaRPr>
          </a:p>
        </p:txBody>
      </p:sp>
      <p:pic>
        <p:nvPicPr>
          <p:cNvPr id="5" name="Picture 4" descr="37a0f4d64daaee3c90aba9def26931f0">
            <a:extLst>
              <a:ext uri="{FF2B5EF4-FFF2-40B4-BE49-F238E27FC236}">
                <a16:creationId xmlns:a16="http://schemas.microsoft.com/office/drawing/2014/main" id="{2CC03AEA-5A2B-4CDF-A5EE-859E018476AB}"/>
              </a:ext>
            </a:extLst>
          </p:cNvPr>
          <p:cNvPicPr>
            <a:picLocks noChangeAspect="1"/>
          </p:cNvPicPr>
          <p:nvPr/>
        </p:nvPicPr>
        <p:blipFill rotWithShape="1">
          <a:blip r:embed="rId2"/>
          <a:srcRect l="32915" r="26373" b="-1"/>
          <a:stretch/>
        </p:blipFill>
        <p:spPr>
          <a:xfrm>
            <a:off x="5654016" y="10"/>
            <a:ext cx="3489984" cy="685799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3967" y="365760"/>
            <a:ext cx="4498259" cy="1325562"/>
          </a:xfrm>
        </p:spPr>
        <p:txBody>
          <a:bodyPr>
            <a:normAutofit/>
          </a:bodyPr>
          <a:lstStyle/>
          <a:p>
            <a:r>
              <a:rPr lang="en-GB"/>
              <a:t>Demography &amp; Ethnicity</a:t>
            </a:r>
            <a:endParaRPr lang="en-US"/>
          </a:p>
        </p:txBody>
      </p:sp>
      <p:pic>
        <p:nvPicPr>
          <p:cNvPr id="4" name="Picture 4" descr="Map&#10;&#10;Description automatically generated">
            <a:extLst>
              <a:ext uri="{FF2B5EF4-FFF2-40B4-BE49-F238E27FC236}">
                <a16:creationId xmlns:a16="http://schemas.microsoft.com/office/drawing/2014/main" id="{C8613C0D-3CC6-4353-B0FA-1D2D4664F08F}"/>
              </a:ext>
            </a:extLst>
          </p:cNvPr>
          <p:cNvPicPr>
            <a:picLocks noChangeAspect="1"/>
          </p:cNvPicPr>
          <p:nvPr/>
        </p:nvPicPr>
        <p:blipFill rotWithShape="1">
          <a:blip r:embed="rId2"/>
          <a:srcRect l="19544" r="50558"/>
          <a:stretch/>
        </p:blipFill>
        <p:spPr>
          <a:xfrm>
            <a:off x="20" y="10"/>
            <a:ext cx="3489963" cy="6857990"/>
          </a:xfrm>
          <a:prstGeom prst="rect">
            <a:avLst/>
          </a:prstGeom>
        </p:spPr>
      </p:pic>
      <p:sp>
        <p:nvSpPr>
          <p:cNvPr id="3" name="Content Placeholder 2"/>
          <p:cNvSpPr>
            <a:spLocks noGrp="1"/>
          </p:cNvSpPr>
          <p:nvPr>
            <p:ph idx="1"/>
          </p:nvPr>
        </p:nvSpPr>
        <p:spPr>
          <a:xfrm>
            <a:off x="3710548" y="1599338"/>
            <a:ext cx="4511678" cy="4892901"/>
          </a:xfrm>
        </p:spPr>
        <p:txBody>
          <a:bodyPr vert="horz" lIns="91440" tIns="45720" rIns="91440" bIns="45720" rtlCol="0">
            <a:normAutofit fontScale="32500" lnSpcReduction="20000"/>
          </a:bodyPr>
          <a:lstStyle/>
          <a:p>
            <a:pPr marL="0" indent="0">
              <a:buNone/>
            </a:pPr>
            <a:r>
              <a:rPr lang="en-US" sz="1100">
                <a:cs typeface="Calibri"/>
              </a:rPr>
              <a:t>            </a:t>
            </a:r>
          </a:p>
          <a:p>
            <a:r>
              <a:rPr lang="en-US" sz="4300"/>
              <a:t>Home to over 12 million people, Rwanda is a small landlocked country located in East-Central Africa with one of the region's highest population densities. </a:t>
            </a:r>
            <a:endParaRPr lang="en-US" sz="4300">
              <a:cs typeface="Calibri"/>
            </a:endParaRPr>
          </a:p>
          <a:p>
            <a:r>
              <a:rPr lang="en-US" sz="4300"/>
              <a:t>There are three main social groupings, all derived from the same cultural and linguistic group, the Banyarwanda. The Hutu make up the majority (84-5%) and the Tutsi (14-5%) are the minority. There also exists a small percentage of </a:t>
            </a:r>
            <a:r>
              <a:rPr lang="en-US" sz="4300" err="1"/>
              <a:t>Twa</a:t>
            </a:r>
            <a:r>
              <a:rPr lang="en-US" sz="4300"/>
              <a:t> (1%). </a:t>
            </a:r>
            <a:endParaRPr lang="en-US" sz="4300">
              <a:cs typeface="Calibri"/>
            </a:endParaRPr>
          </a:p>
          <a:p>
            <a:r>
              <a:rPr lang="en-US" sz="4300"/>
              <a:t>Between 1948 and 1994, Rwanda's population grew from 1.8 million to around 7 million. Leading up to the 1994 genocide, this rapid demographic change caused land and food scarcity. Socio-economic tensions rose </a:t>
            </a:r>
            <a:r>
              <a:rPr lang="en-US" sz="4300">
                <a:ea typeface="+mn-lt"/>
                <a:cs typeface="+mn-lt"/>
              </a:rPr>
              <a:t>and exacerbated inter-ethnic grievances between the country’s two largest ethnic groups.</a:t>
            </a:r>
          </a:p>
          <a:p>
            <a:r>
              <a:rPr lang="en-US" sz="4300">
                <a:ea typeface="+mn-lt"/>
                <a:cs typeface="+mn-lt"/>
              </a:rPr>
              <a:t>While ethnic differences and tensions predated colonization, by 1994 land shortages, resource competition, and colonial rule had cemented and worsened inter-ethnic relations. </a:t>
            </a:r>
            <a:endParaRPr lang="en-US" sz="43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E53F4E5A-C9EE-4859-B46B-F018F7D73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46963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2601" y="4564674"/>
            <a:ext cx="3008115" cy="1615461"/>
          </a:xfrm>
        </p:spPr>
        <p:txBody>
          <a:bodyPr anchor="ctr">
            <a:normAutofit/>
          </a:bodyPr>
          <a:lstStyle/>
          <a:p>
            <a:r>
              <a:rPr lang="en-GB" sz="2800"/>
              <a:t>UN establishes UNAMIR</a:t>
            </a:r>
          </a:p>
        </p:txBody>
      </p:sp>
      <p:pic>
        <p:nvPicPr>
          <p:cNvPr id="5" name="Picture 4" descr="a3440127e113b6c17817ee23da8466e0">
            <a:extLst>
              <a:ext uri="{FF2B5EF4-FFF2-40B4-BE49-F238E27FC236}">
                <a16:creationId xmlns:a16="http://schemas.microsoft.com/office/drawing/2014/main" id="{71395212-BBE1-45A0-9D3E-22A8AF0F9CBB}"/>
              </a:ext>
            </a:extLst>
          </p:cNvPr>
          <p:cNvPicPr>
            <a:picLocks noChangeAspect="1"/>
          </p:cNvPicPr>
          <p:nvPr/>
        </p:nvPicPr>
        <p:blipFill rotWithShape="1">
          <a:blip r:embed="rId2"/>
          <a:srcRect t="9530" b="6166"/>
          <a:stretch/>
        </p:blipFill>
        <p:spPr>
          <a:xfrm>
            <a:off x="20" y="1"/>
            <a:ext cx="8469610" cy="4212708"/>
          </a:xfrm>
          <a:prstGeom prst="rect">
            <a:avLst/>
          </a:prstGeom>
        </p:spPr>
      </p:pic>
      <p:cxnSp>
        <p:nvCxnSpPr>
          <p:cNvPr id="8" name="Straight Connector 11">
            <a:extLst>
              <a:ext uri="{FF2B5EF4-FFF2-40B4-BE49-F238E27FC236}">
                <a16:creationId xmlns:a16="http://schemas.microsoft.com/office/drawing/2014/main" id="{041A955B-D579-48FD-A51C-51B0C0B69F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14750" y="4813604"/>
            <a:ext cx="0" cy="1117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66480" y="4564673"/>
            <a:ext cx="4249403" cy="1615463"/>
          </a:xfrm>
        </p:spPr>
        <p:txBody>
          <a:bodyPr vert="horz" lIns="91440" tIns="45720" rIns="91440" bIns="45720" rtlCol="0" anchor="ctr">
            <a:normAutofit/>
          </a:bodyPr>
          <a:lstStyle/>
          <a:p>
            <a:pPr marL="0" indent="0">
              <a:buNone/>
            </a:pPr>
            <a:r>
              <a:rPr lang="en-GB" sz="1400" b="1" dirty="0"/>
              <a:t>Oct. 5, 1993 </a:t>
            </a:r>
            <a:endParaRPr lang="en-US" sz="1400" b="1" dirty="0">
              <a:cs typeface="Calibri"/>
            </a:endParaRPr>
          </a:p>
          <a:p>
            <a:pPr marL="0" indent="0">
              <a:buNone/>
            </a:pPr>
            <a:r>
              <a:rPr lang="en-GB" sz="1400" dirty="0"/>
              <a:t>With Resolution 872, the United Nations Security Council (UNSC) agreed to form the United Nations Assistance Mission in Rwanda (UNAMIR) to monitor the ceasefire that was established with the Arusha Accords.  </a:t>
            </a:r>
            <a:endParaRPr lang="en-US" sz="1400" dirty="0">
              <a:cs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5348" y="539087"/>
            <a:ext cx="3400535" cy="1584895"/>
          </a:xfrm>
        </p:spPr>
        <p:txBody>
          <a:bodyPr>
            <a:normAutofit/>
          </a:bodyPr>
          <a:lstStyle/>
          <a:p>
            <a:r>
              <a:rPr lang="en-GB"/>
              <a:t>Stage Seven: Preparation</a:t>
            </a:r>
          </a:p>
        </p:txBody>
      </p:sp>
      <p:pic>
        <p:nvPicPr>
          <p:cNvPr id="5" name="Picture 4" descr="eba3820be429ba71bdd54ca29acca913">
            <a:extLst>
              <a:ext uri="{FF2B5EF4-FFF2-40B4-BE49-F238E27FC236}">
                <a16:creationId xmlns:a16="http://schemas.microsoft.com/office/drawing/2014/main" id="{20D34AC7-E7F3-4155-B5BC-ED658D70F3D9}"/>
              </a:ext>
            </a:extLst>
          </p:cNvPr>
          <p:cNvPicPr>
            <a:picLocks noChangeAspect="1"/>
          </p:cNvPicPr>
          <p:nvPr/>
        </p:nvPicPr>
        <p:blipFill rotWithShape="1">
          <a:blip r:embed="rId2"/>
          <a:srcRect l="39775" r="7402"/>
          <a:stretch/>
        </p:blipFill>
        <p:spPr>
          <a:xfrm>
            <a:off x="20" y="10"/>
            <a:ext cx="4571094" cy="6857990"/>
          </a:xfrm>
          <a:prstGeom prst="rect">
            <a:avLst/>
          </a:prstGeom>
        </p:spPr>
      </p:pic>
      <p:sp>
        <p:nvSpPr>
          <p:cNvPr id="3" name="Content Placeholder 2"/>
          <p:cNvSpPr>
            <a:spLocks noGrp="1"/>
          </p:cNvSpPr>
          <p:nvPr>
            <p:ph idx="1"/>
          </p:nvPr>
        </p:nvSpPr>
        <p:spPr>
          <a:xfrm>
            <a:off x="4815347" y="2438399"/>
            <a:ext cx="3429001" cy="3880514"/>
          </a:xfrm>
        </p:spPr>
        <p:txBody>
          <a:bodyPr vert="horz" lIns="91440" tIns="45720" rIns="91440" bIns="45720" rtlCol="0">
            <a:normAutofit/>
          </a:bodyPr>
          <a:lstStyle/>
          <a:p>
            <a:pPr marL="0" indent="0">
              <a:buNone/>
            </a:pPr>
            <a:r>
              <a:rPr lang="en-GB" sz="1400" b="1" dirty="0"/>
              <a:t>1994 </a:t>
            </a:r>
            <a:endParaRPr lang="en-US" sz="1400" b="1" dirty="0">
              <a:cs typeface="Calibri"/>
            </a:endParaRPr>
          </a:p>
          <a:p>
            <a:r>
              <a:rPr lang="en-GB" sz="1400" dirty="0"/>
              <a:t>Thousands of machetes were imported into Rwanda in the months preceding the genocide.</a:t>
            </a:r>
            <a:endParaRPr lang="en-GB" sz="1400" dirty="0">
              <a:cs typeface="Calibri"/>
            </a:endParaRPr>
          </a:p>
          <a:p>
            <a:r>
              <a:rPr lang="en-GB" sz="1400" dirty="0"/>
              <a:t>French aircrafts landed several times to Hutu-dominated areas to provide weaponry and ammunition before the genocide in April 1994 began.</a:t>
            </a:r>
            <a:endParaRPr lang="en-GB" sz="1400" dirty="0">
              <a:cs typeface="Calibri"/>
            </a:endParaRPr>
          </a:p>
          <a:p>
            <a:r>
              <a:rPr lang="en-GB" sz="1400" dirty="0" err="1"/>
              <a:t>Kangura</a:t>
            </a:r>
            <a:r>
              <a:rPr lang="en-GB" sz="1400" dirty="0"/>
              <a:t> newspaper also incited violence. The newspaper gave open orders to carry out killings, areas to be attacked, roads to block, etc. </a:t>
            </a:r>
            <a:endParaRPr lang="en-US" sz="1400" dirty="0">
              <a:cs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6404" y="365760"/>
            <a:ext cx="7269480" cy="1325562"/>
          </a:xfrm>
        </p:spPr>
        <p:txBody>
          <a:bodyPr>
            <a:normAutofit/>
          </a:bodyPr>
          <a:lstStyle/>
          <a:p>
            <a:r>
              <a:rPr lang="en-GB"/>
              <a:t>UN's failure to stop genocide &amp; inaction in Rwanda</a:t>
            </a:r>
          </a:p>
        </p:txBody>
      </p:sp>
      <p:sp>
        <p:nvSpPr>
          <p:cNvPr id="3" name="Content Placeholder 2"/>
          <p:cNvSpPr>
            <a:spLocks noGrp="1"/>
          </p:cNvSpPr>
          <p:nvPr>
            <p:ph idx="1"/>
          </p:nvPr>
        </p:nvSpPr>
        <p:spPr>
          <a:xfrm>
            <a:off x="103031" y="1933574"/>
            <a:ext cx="4468968" cy="4746625"/>
          </a:xfrm>
        </p:spPr>
        <p:txBody>
          <a:bodyPr vert="horz" lIns="91440" tIns="45720" rIns="91440" bIns="45720" rtlCol="0">
            <a:normAutofit lnSpcReduction="10000"/>
          </a:bodyPr>
          <a:lstStyle/>
          <a:p>
            <a:pPr marL="0" indent="0">
              <a:buNone/>
            </a:pPr>
            <a:r>
              <a:rPr lang="en-GB" sz="1200" b="1" dirty="0"/>
              <a:t>1994</a:t>
            </a:r>
            <a:endParaRPr lang="en-US" sz="1200" b="1" dirty="0">
              <a:cs typeface="Calibri"/>
            </a:endParaRPr>
          </a:p>
          <a:p>
            <a:r>
              <a:rPr lang="en-GB" sz="1200" dirty="0"/>
              <a:t>UNAMIR's failure has become one of the greatest failures of the UN in its entire history of peacekeeping operations. </a:t>
            </a:r>
            <a:endParaRPr lang="en-GB" sz="1200" dirty="0">
              <a:cs typeface="Calibri"/>
            </a:endParaRPr>
          </a:p>
          <a:p>
            <a:r>
              <a:rPr lang="en-GB" sz="1200" dirty="0"/>
              <a:t>Many scholars in the field of genocide studies and political science have condemned the inaction of the UN DPKO in early 1994 Rwanda, when UNAMIR was present in the region before the genocide erupted on April 7th.</a:t>
            </a:r>
            <a:endParaRPr lang="en-GB" sz="1200" dirty="0">
              <a:cs typeface="Calibri"/>
            </a:endParaRPr>
          </a:p>
          <a:p>
            <a:r>
              <a:rPr lang="en-GB" sz="1200" dirty="0"/>
              <a:t>The UNSC and UNDPKO showed inaction by not reacting accurately or timely.</a:t>
            </a:r>
            <a:endParaRPr lang="en-GB" sz="1200" dirty="0">
              <a:cs typeface="Calibri"/>
            </a:endParaRPr>
          </a:p>
          <a:p>
            <a:r>
              <a:rPr lang="en-GB" sz="1200" dirty="0"/>
              <a:t>UNAMIR’s impracticality was seen as a result of the genocide in the region, until 2003. </a:t>
            </a:r>
            <a:endParaRPr lang="en-GB" sz="1200" dirty="0">
              <a:cs typeface="Calibri"/>
            </a:endParaRPr>
          </a:p>
          <a:p>
            <a:r>
              <a:rPr lang="en-GB" sz="1200" dirty="0"/>
              <a:t>The UNAMIR commander, </a:t>
            </a:r>
            <a:r>
              <a:rPr lang="en-GB" sz="1200" dirty="0" err="1"/>
              <a:t>Roméo</a:t>
            </a:r>
            <a:r>
              <a:rPr lang="en-GB" sz="1200" dirty="0"/>
              <a:t> </a:t>
            </a:r>
            <a:r>
              <a:rPr lang="en-GB" sz="1200" dirty="0" err="1"/>
              <a:t>Dallaire</a:t>
            </a:r>
            <a:r>
              <a:rPr lang="en-GB" sz="1200" dirty="0"/>
              <a:t> published the truth about UNAMIR in his book Shake Hands with the Devil: The Failure of Humanity in Rwanda, in 2003.</a:t>
            </a:r>
            <a:endParaRPr lang="en-GB" sz="1200" dirty="0">
              <a:cs typeface="Calibri"/>
            </a:endParaRPr>
          </a:p>
          <a:p>
            <a:r>
              <a:rPr lang="en-GB" sz="1200" dirty="0"/>
              <a:t>In the book, he confesses that he let the UN DPKO know about the genocide before it happened through the Genocide Fax and reported that the staff and equipment were insufficient to conduct the mission upon his arrival.</a:t>
            </a:r>
            <a:endParaRPr lang="en-US" sz="1200" dirty="0">
              <a:cs typeface="Calibri"/>
            </a:endParaRPr>
          </a:p>
        </p:txBody>
      </p:sp>
      <p:pic>
        <p:nvPicPr>
          <p:cNvPr id="5" name="Picture 4" descr="7698db07ae48d1a301c7681a783cfe5f">
            <a:extLst>
              <a:ext uri="{FF2B5EF4-FFF2-40B4-BE49-F238E27FC236}">
                <a16:creationId xmlns:a16="http://schemas.microsoft.com/office/drawing/2014/main" id="{D8DA80DE-61F8-4601-95BD-BBDF0E33F6DD}"/>
              </a:ext>
            </a:extLst>
          </p:cNvPr>
          <p:cNvPicPr>
            <a:picLocks noChangeAspect="1"/>
          </p:cNvPicPr>
          <p:nvPr/>
        </p:nvPicPr>
        <p:blipFill rotWithShape="1">
          <a:blip r:embed="rId2"/>
          <a:srcRect l="24441" r="15560"/>
          <a:stretch/>
        </p:blipFill>
        <p:spPr>
          <a:xfrm>
            <a:off x="4571999" y="2401438"/>
            <a:ext cx="3605465" cy="270414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1774" y="365760"/>
            <a:ext cx="4498258" cy="1325562"/>
          </a:xfrm>
        </p:spPr>
        <p:txBody>
          <a:bodyPr>
            <a:normAutofit/>
          </a:bodyPr>
          <a:lstStyle/>
          <a:p>
            <a:r>
              <a:rPr lang="en-GB"/>
              <a:t>Stage Eight: Persecution</a:t>
            </a:r>
          </a:p>
        </p:txBody>
      </p:sp>
      <p:sp>
        <p:nvSpPr>
          <p:cNvPr id="9" name="Rectangle 9">
            <a:extLst>
              <a:ext uri="{FF2B5EF4-FFF2-40B4-BE49-F238E27FC236}">
                <a16:creationId xmlns:a16="http://schemas.microsoft.com/office/drawing/2014/main" id="{60C2BF78-EE5B-49C7-ADD9-58CDBD13E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908354" y="2005739"/>
            <a:ext cx="4511678" cy="4174398"/>
          </a:xfrm>
        </p:spPr>
        <p:txBody>
          <a:bodyPr vert="horz" lIns="91440" tIns="45720" rIns="91440" bIns="45720" rtlCol="0">
            <a:normAutofit/>
          </a:bodyPr>
          <a:lstStyle/>
          <a:p>
            <a:pPr marL="0" indent="0">
              <a:buNone/>
            </a:pPr>
            <a:r>
              <a:rPr lang="en-GB" sz="1700" b="1" dirty="0"/>
              <a:t>1994</a:t>
            </a:r>
            <a:endParaRPr lang="en-GB" sz="1700" b="1" dirty="0">
              <a:cs typeface="Calibri"/>
            </a:endParaRPr>
          </a:p>
          <a:p>
            <a:r>
              <a:rPr lang="en-GB" sz="1700" dirty="0"/>
              <a:t>Tutsis were suppressed to a level where they were not allowed to go out in public, and if they did, they would not be able to go back home. </a:t>
            </a:r>
            <a:endParaRPr lang="en-GB" sz="1700" dirty="0">
              <a:cs typeface="Calibri"/>
            </a:endParaRPr>
          </a:p>
          <a:p>
            <a:r>
              <a:rPr lang="en-GB" sz="1700" dirty="0"/>
              <a:t>Moderate politicians were assassinated beginning on Apr. 7, 1994.</a:t>
            </a:r>
            <a:endParaRPr lang="en-GB" sz="1700" dirty="0">
              <a:cs typeface="Calibri"/>
            </a:endParaRPr>
          </a:p>
          <a:p>
            <a:r>
              <a:rPr lang="en-GB" sz="1700" dirty="0"/>
              <a:t>Hutus started to carry out massacres against Tutsis once they were seen ‘violating’ the rules that were imposed by Hutus.</a:t>
            </a:r>
            <a:endParaRPr lang="en-GB" sz="1700" dirty="0">
              <a:cs typeface="Calibri"/>
            </a:endParaRPr>
          </a:p>
        </p:txBody>
      </p:sp>
      <p:pic>
        <p:nvPicPr>
          <p:cNvPr id="5" name="Picture 4" descr="0fb86cdcb9878cdf2db7fc78102c1ff4">
            <a:extLst>
              <a:ext uri="{FF2B5EF4-FFF2-40B4-BE49-F238E27FC236}">
                <a16:creationId xmlns:a16="http://schemas.microsoft.com/office/drawing/2014/main" id="{B1C72CF8-126D-4AD1-B552-FA87AB617B00}"/>
              </a:ext>
            </a:extLst>
          </p:cNvPr>
          <p:cNvPicPr>
            <a:picLocks noChangeAspect="1"/>
          </p:cNvPicPr>
          <p:nvPr/>
        </p:nvPicPr>
        <p:blipFill rotWithShape="1">
          <a:blip r:embed="rId2"/>
          <a:srcRect l="41929" r="27537"/>
          <a:stretch/>
        </p:blipFill>
        <p:spPr>
          <a:xfrm>
            <a:off x="5654016" y="10"/>
            <a:ext cx="3489984" cy="685799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08b232c3b5c68ae908c3a91b8f54d7fd">
            <a:extLst>
              <a:ext uri="{FF2B5EF4-FFF2-40B4-BE49-F238E27FC236}">
                <a16:creationId xmlns:a16="http://schemas.microsoft.com/office/drawing/2014/main" id="{FC6809B3-9567-4CAD-8275-C26F9D8B16B9}"/>
              </a:ext>
            </a:extLst>
          </p:cNvPr>
          <p:cNvPicPr>
            <a:picLocks noChangeAspect="1"/>
          </p:cNvPicPr>
          <p:nvPr/>
        </p:nvPicPr>
        <p:blipFill rotWithShape="1">
          <a:blip r:embed="rId2"/>
          <a:srcRect l="11283" r="4429" b="1"/>
          <a:stretch/>
        </p:blipFill>
        <p:spPr>
          <a:xfrm>
            <a:off x="20" y="10"/>
            <a:ext cx="8469610" cy="6857990"/>
          </a:xfrm>
          <a:prstGeom prst="rect">
            <a:avLst/>
          </a:prstGeom>
        </p:spPr>
      </p:pic>
      <p:sp>
        <p:nvSpPr>
          <p:cNvPr id="9" name="Rectangle 9">
            <a:extLst>
              <a:ext uri="{FF2B5EF4-FFF2-40B4-BE49-F238E27FC236}">
                <a16:creationId xmlns:a16="http://schemas.microsoft.com/office/drawing/2014/main" id="{9163A971-857A-4D4D-B458-BADAF926F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9610" y="0"/>
            <a:ext cx="5802877"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p:cNvSpPr>
            <a:spLocks noGrp="1"/>
          </p:cNvSpPr>
          <p:nvPr>
            <p:ph type="title"/>
          </p:nvPr>
        </p:nvSpPr>
        <p:spPr>
          <a:xfrm>
            <a:off x="3038166" y="365758"/>
            <a:ext cx="5088195" cy="1828800"/>
          </a:xfrm>
        </p:spPr>
        <p:txBody>
          <a:bodyPr>
            <a:normAutofit/>
          </a:bodyPr>
          <a:lstStyle/>
          <a:p>
            <a:r>
              <a:rPr lang="en-GB"/>
              <a:t>Burundi</a:t>
            </a:r>
          </a:p>
        </p:txBody>
      </p:sp>
      <p:sp>
        <p:nvSpPr>
          <p:cNvPr id="3" name="Content Placeholder 2"/>
          <p:cNvSpPr>
            <a:spLocks noGrp="1"/>
          </p:cNvSpPr>
          <p:nvPr>
            <p:ph idx="1"/>
          </p:nvPr>
        </p:nvSpPr>
        <p:spPr>
          <a:xfrm>
            <a:off x="3038166" y="2516291"/>
            <a:ext cx="5088195" cy="3682896"/>
          </a:xfrm>
        </p:spPr>
        <p:txBody>
          <a:bodyPr vert="horz" lIns="91440" tIns="45720" rIns="91440" bIns="45720" rtlCol="0">
            <a:normAutofit/>
          </a:bodyPr>
          <a:lstStyle/>
          <a:p>
            <a:pPr marL="0" indent="0">
              <a:buNone/>
            </a:pPr>
            <a:r>
              <a:rPr lang="en-GB" sz="1400" b="1" dirty="0"/>
              <a:t>1994</a:t>
            </a:r>
            <a:endParaRPr lang="en-GB" sz="1400" b="1" dirty="0">
              <a:cs typeface="Calibri"/>
            </a:endParaRPr>
          </a:p>
          <a:p>
            <a:r>
              <a:rPr lang="en-GB" sz="1400" dirty="0"/>
              <a:t>When President Habyarimana was killed on April 6, 1994, Burundi's President </a:t>
            </a:r>
            <a:r>
              <a:rPr lang="en-GB" sz="1400" dirty="0" err="1"/>
              <a:t>Cyprien</a:t>
            </a:r>
            <a:r>
              <a:rPr lang="en-GB" sz="1400" dirty="0"/>
              <a:t> </a:t>
            </a:r>
            <a:r>
              <a:rPr lang="en-GB" sz="1400" dirty="0" err="1"/>
              <a:t>Ntaryamira</a:t>
            </a:r>
            <a:r>
              <a:rPr lang="en-GB" sz="1400" dirty="0"/>
              <a:t> who </a:t>
            </a:r>
            <a:r>
              <a:rPr lang="en-GB" sz="1400" dirty="0" err="1"/>
              <a:t>traveled</a:t>
            </a:r>
            <a:r>
              <a:rPr lang="en-GB" sz="1400" dirty="0"/>
              <a:t> in the plane with him was also killed. </a:t>
            </a:r>
            <a:endParaRPr lang="en-GB" sz="1400" dirty="0">
              <a:cs typeface="Calibri"/>
            </a:endParaRPr>
          </a:p>
          <a:p>
            <a:r>
              <a:rPr lang="en-GB" sz="1400" dirty="0" err="1"/>
              <a:t>Ntaryamira's</a:t>
            </a:r>
            <a:r>
              <a:rPr lang="en-GB" sz="1400" dirty="0"/>
              <a:t> death and the events in Rwanda deepened ethnic divisions and bolstered fear in Burundi. Hutu and Tutsi watched in shock as the genocide unfolded.</a:t>
            </a:r>
            <a:endParaRPr lang="en-GB" sz="1400" dirty="0">
              <a:cs typeface="Calibri"/>
            </a:endParaRPr>
          </a:p>
          <a:p>
            <a:r>
              <a:rPr lang="en-GB" sz="1400" dirty="0"/>
              <a:t>Remarkably, ethnic violence in Burundi has practically ceased in recent years but has been replaced by a high degree of political violence involving extrajudicial executions, rapes, abductions, beatings, and other intimidation tactics targeting political opponents.</a:t>
            </a:r>
            <a:endParaRPr lang="en-GB" sz="1400" dirty="0">
              <a:cs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7690" y="139700"/>
            <a:ext cx="3716190" cy="1606948"/>
          </a:xfrm>
        </p:spPr>
        <p:txBody>
          <a:bodyPr>
            <a:normAutofit/>
          </a:bodyPr>
          <a:lstStyle/>
          <a:p>
            <a:r>
              <a:rPr lang="en-GB" sz="3400"/>
              <a:t>UN's Response to the Genocide Fax</a:t>
            </a:r>
          </a:p>
        </p:txBody>
      </p:sp>
      <p:sp>
        <p:nvSpPr>
          <p:cNvPr id="3" name="Content Placeholder 2"/>
          <p:cNvSpPr>
            <a:spLocks noGrp="1"/>
          </p:cNvSpPr>
          <p:nvPr>
            <p:ph idx="1"/>
          </p:nvPr>
        </p:nvSpPr>
        <p:spPr>
          <a:xfrm>
            <a:off x="204810" y="2238374"/>
            <a:ext cx="4573694" cy="4479926"/>
          </a:xfrm>
        </p:spPr>
        <p:txBody>
          <a:bodyPr vert="horz" lIns="91440" tIns="45720" rIns="91440" bIns="45720" rtlCol="0">
            <a:normAutofit fontScale="92500" lnSpcReduction="20000"/>
          </a:bodyPr>
          <a:lstStyle/>
          <a:p>
            <a:pPr marL="0" indent="0">
              <a:buNone/>
            </a:pPr>
            <a:r>
              <a:rPr lang="en-GB" sz="1700" b="1" dirty="0"/>
              <a:t>Jan. 11, 1994 </a:t>
            </a:r>
            <a:endParaRPr lang="en-US" sz="1700" b="1" dirty="0">
              <a:cs typeface="Calibri"/>
            </a:endParaRPr>
          </a:p>
          <a:p>
            <a:r>
              <a:rPr lang="en-GB" sz="1700" dirty="0"/>
              <a:t>Upon receiving information from a high-level Hutu militia, Gen. </a:t>
            </a:r>
            <a:r>
              <a:rPr lang="en-GB" sz="1700" dirty="0" err="1"/>
              <a:t>Dallaire</a:t>
            </a:r>
            <a:r>
              <a:rPr lang="en-GB" sz="1700" dirty="0"/>
              <a:t> sent a ‘Genocide Fax’ to the UN Department of Peacekeeping Operations (DPKO), stating that genocide against Tutsis is being planned,’ three months before the genocide began. </a:t>
            </a:r>
            <a:endParaRPr lang="en-GB" sz="1700" dirty="0">
              <a:cs typeface="Calibri"/>
            </a:endParaRPr>
          </a:p>
          <a:p>
            <a:r>
              <a:rPr lang="en-GB" sz="1700" dirty="0"/>
              <a:t>Gen. </a:t>
            </a:r>
            <a:r>
              <a:rPr lang="en-GB" sz="1700" dirty="0" err="1"/>
              <a:t>Dallaire</a:t>
            </a:r>
            <a:r>
              <a:rPr lang="en-GB" sz="1700" dirty="0"/>
              <a:t> asked the UN to prevent the planned attack through raiding suspected arms caches, but the UN DPKO rejected the request, stating that it ‘exceeds UNAMIR’s mandate’ and commanded </a:t>
            </a:r>
            <a:r>
              <a:rPr lang="en-GB" sz="1700" dirty="0" err="1"/>
              <a:t>Dallaire</a:t>
            </a:r>
            <a:r>
              <a:rPr lang="en-GB" sz="1700" dirty="0"/>
              <a:t> to inform the Hutu-dominated government of Rwanda about the genocide which it was planning itself.</a:t>
            </a:r>
            <a:endParaRPr lang="en-GB" sz="1700" dirty="0">
              <a:cs typeface="Calibri"/>
            </a:endParaRPr>
          </a:p>
          <a:p>
            <a:r>
              <a:rPr lang="en-GB" sz="1700" dirty="0"/>
              <a:t>Furthermore, UN Secretary-General Boutros-Ghali approved the refusal of authority, leaving Gen. </a:t>
            </a:r>
            <a:r>
              <a:rPr lang="en-GB" sz="1700" dirty="0" err="1"/>
              <a:t>Dallaire</a:t>
            </a:r>
            <a:r>
              <a:rPr lang="en-GB" sz="1700" dirty="0"/>
              <a:t> with his hands tied.</a:t>
            </a:r>
            <a:endParaRPr lang="en-US" sz="1700" dirty="0">
              <a:cs typeface="Calibri"/>
            </a:endParaRPr>
          </a:p>
        </p:txBody>
      </p:sp>
      <p:pic>
        <p:nvPicPr>
          <p:cNvPr id="5" name="Picture 4" descr="a7e48c0f673c4716333fc9d0beb32edf">
            <a:extLst>
              <a:ext uri="{FF2B5EF4-FFF2-40B4-BE49-F238E27FC236}">
                <a16:creationId xmlns:a16="http://schemas.microsoft.com/office/drawing/2014/main" id="{22B0964F-65CC-4048-A618-1600F113D167}"/>
              </a:ext>
            </a:extLst>
          </p:cNvPr>
          <p:cNvPicPr>
            <a:picLocks noChangeAspect="1"/>
          </p:cNvPicPr>
          <p:nvPr/>
        </p:nvPicPr>
        <p:blipFill rotWithShape="1">
          <a:blip r:embed="rId2"/>
          <a:srcRect r="26821" b="-3"/>
          <a:stretch/>
        </p:blipFill>
        <p:spPr>
          <a:xfrm>
            <a:off x="5060121" y="640081"/>
            <a:ext cx="2980431" cy="2708486"/>
          </a:xfrm>
          <a:prstGeom prst="rect">
            <a:avLst/>
          </a:prstGeom>
        </p:spPr>
      </p:pic>
      <p:pic>
        <p:nvPicPr>
          <p:cNvPr id="6" name="Picture 5" descr="8dbe3bb126b367a8e9dab52233750138">
            <a:extLst>
              <a:ext uri="{FF2B5EF4-FFF2-40B4-BE49-F238E27FC236}">
                <a16:creationId xmlns:a16="http://schemas.microsoft.com/office/drawing/2014/main" id="{E9FB3777-FDA3-4311-906B-7432D9DDB38B}"/>
              </a:ext>
            </a:extLst>
          </p:cNvPr>
          <p:cNvPicPr>
            <a:picLocks noChangeAspect="1"/>
          </p:cNvPicPr>
          <p:nvPr/>
        </p:nvPicPr>
        <p:blipFill rotWithShape="1">
          <a:blip r:embed="rId3"/>
          <a:srcRect t="3350" b="18043"/>
          <a:stretch/>
        </p:blipFill>
        <p:spPr>
          <a:xfrm>
            <a:off x="5060121" y="3509435"/>
            <a:ext cx="2980431" cy="2708486"/>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2873" y="640080"/>
            <a:ext cx="2767819" cy="1363344"/>
          </a:xfrm>
        </p:spPr>
        <p:txBody>
          <a:bodyPr>
            <a:normAutofit/>
          </a:bodyPr>
          <a:lstStyle/>
          <a:p>
            <a:r>
              <a:rPr lang="en-GB" sz="2800"/>
              <a:t>Instructions to Kill</a:t>
            </a:r>
          </a:p>
        </p:txBody>
      </p:sp>
      <p:sp>
        <p:nvSpPr>
          <p:cNvPr id="3" name="Content Placeholder 2"/>
          <p:cNvSpPr>
            <a:spLocks noGrp="1"/>
          </p:cNvSpPr>
          <p:nvPr>
            <p:ph idx="1"/>
          </p:nvPr>
        </p:nvSpPr>
        <p:spPr>
          <a:xfrm>
            <a:off x="482873" y="2325157"/>
            <a:ext cx="3020181" cy="4230189"/>
          </a:xfrm>
        </p:spPr>
        <p:txBody>
          <a:bodyPr vert="horz" lIns="91440" tIns="45720" rIns="91440" bIns="45720" rtlCol="0">
            <a:normAutofit/>
          </a:bodyPr>
          <a:lstStyle/>
          <a:p>
            <a:pPr marL="0" indent="0">
              <a:buNone/>
            </a:pPr>
            <a:r>
              <a:rPr lang="en-GB" sz="1200" b="1" dirty="0"/>
              <a:t>Apr. 1994</a:t>
            </a:r>
            <a:endParaRPr lang="en-GB" sz="1200" b="1" dirty="0">
              <a:cs typeface="Calibri"/>
            </a:endParaRPr>
          </a:p>
          <a:p>
            <a:r>
              <a:rPr lang="en-GB" sz="1200" dirty="0"/>
              <a:t>Famously, the RTLM communicated orders for carrying out killings and even named people to be targeted for killing. </a:t>
            </a:r>
            <a:endParaRPr lang="en-GB" sz="1200" dirty="0">
              <a:cs typeface="Calibri"/>
            </a:endParaRPr>
          </a:p>
          <a:p>
            <a:r>
              <a:rPr lang="en-GB" sz="1200" dirty="0"/>
              <a:t>Broadcasters pointed out areas that should be attacked) and told people to erect barriers or roadblocks, and to carry out searches.</a:t>
            </a:r>
            <a:endParaRPr lang="en-GB" sz="1200" dirty="0">
              <a:cs typeface="Calibri"/>
            </a:endParaRPr>
          </a:p>
          <a:p>
            <a:r>
              <a:rPr lang="en-GB" sz="1200" dirty="0" err="1"/>
              <a:t>Kangura</a:t>
            </a:r>
            <a:r>
              <a:rPr lang="en-GB" sz="1200" dirty="0"/>
              <a:t> also directly incited violence. In one publication, written over a picture of a machete was: “What weapons can we use to defeat the </a:t>
            </a:r>
            <a:r>
              <a:rPr lang="en-GB" sz="1200" dirty="0" err="1"/>
              <a:t>Inyenzi</a:t>
            </a:r>
            <a:r>
              <a:rPr lang="en-GB" sz="1200" dirty="0"/>
              <a:t> once and for all? What if someone brought back the Hutu Revolution of 1959 to finish off these Tutsi cockroaches?”</a:t>
            </a:r>
            <a:endParaRPr lang="en-GB" sz="1200" dirty="0">
              <a:cs typeface="Calibri"/>
            </a:endParaRPr>
          </a:p>
        </p:txBody>
      </p:sp>
      <p:pic>
        <p:nvPicPr>
          <p:cNvPr id="5" name="Picture 4" descr="adfa3d7c2f7c93911261efd4cfa587cd">
            <a:extLst>
              <a:ext uri="{FF2B5EF4-FFF2-40B4-BE49-F238E27FC236}">
                <a16:creationId xmlns:a16="http://schemas.microsoft.com/office/drawing/2014/main" id="{924552DB-2318-49F1-8053-D2A6DA31E118}"/>
              </a:ext>
            </a:extLst>
          </p:cNvPr>
          <p:cNvPicPr>
            <a:picLocks noChangeAspect="1"/>
          </p:cNvPicPr>
          <p:nvPr/>
        </p:nvPicPr>
        <p:blipFill>
          <a:blip r:embed="rId2"/>
          <a:stretch>
            <a:fillRect/>
          </a:stretch>
        </p:blipFill>
        <p:spPr>
          <a:xfrm>
            <a:off x="3695192" y="2671981"/>
            <a:ext cx="4616802" cy="2169896"/>
          </a:xfrm>
          <a:prstGeom prst="rect">
            <a:avLst/>
          </a:prstGeom>
          <a:ln w="22225">
            <a:solidFill>
              <a:schemeClr val="tx1"/>
            </a:solid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3967" y="365760"/>
            <a:ext cx="4498259" cy="1325562"/>
          </a:xfrm>
        </p:spPr>
        <p:txBody>
          <a:bodyPr>
            <a:normAutofit/>
          </a:bodyPr>
          <a:lstStyle/>
          <a:p>
            <a:r>
              <a:rPr lang="en-GB" sz="3100"/>
              <a:t>Torture and Psychological Brutality </a:t>
            </a:r>
          </a:p>
        </p:txBody>
      </p:sp>
      <p:pic>
        <p:nvPicPr>
          <p:cNvPr id="9" name="Picture 8" descr="3572e276d77a37adb580b73db3759b70">
            <a:extLst>
              <a:ext uri="{FF2B5EF4-FFF2-40B4-BE49-F238E27FC236}">
                <a16:creationId xmlns:a16="http://schemas.microsoft.com/office/drawing/2014/main" id="{1B217586-7EAF-446F-8625-43BBB55FA4F5}"/>
              </a:ext>
            </a:extLst>
          </p:cNvPr>
          <p:cNvPicPr>
            <a:picLocks noChangeAspect="1"/>
          </p:cNvPicPr>
          <p:nvPr/>
        </p:nvPicPr>
        <p:blipFill rotWithShape="1">
          <a:blip r:embed="rId2"/>
          <a:srcRect l="34613" r="42614" b="1"/>
          <a:stretch/>
        </p:blipFill>
        <p:spPr>
          <a:xfrm>
            <a:off x="0" y="10"/>
            <a:ext cx="3489963" cy="6857990"/>
          </a:xfrm>
          <a:prstGeom prst="rect">
            <a:avLst/>
          </a:prstGeom>
        </p:spPr>
      </p:pic>
      <p:sp>
        <p:nvSpPr>
          <p:cNvPr id="3" name="Content Placeholder 2"/>
          <p:cNvSpPr>
            <a:spLocks noGrp="1"/>
          </p:cNvSpPr>
          <p:nvPr>
            <p:ph idx="1"/>
          </p:nvPr>
        </p:nvSpPr>
        <p:spPr>
          <a:xfrm>
            <a:off x="3723967" y="2005739"/>
            <a:ext cx="4511678" cy="4174398"/>
          </a:xfrm>
        </p:spPr>
        <p:txBody>
          <a:bodyPr vert="horz" lIns="91440" tIns="45720" rIns="91440" bIns="45720" rtlCol="0">
            <a:normAutofit/>
          </a:bodyPr>
          <a:lstStyle/>
          <a:p>
            <a:pPr marL="0" indent="0">
              <a:buNone/>
            </a:pPr>
            <a:r>
              <a:rPr lang="en-GB" sz="1400" b="1" dirty="0"/>
              <a:t>Apr. 1994 – Aug. 1994</a:t>
            </a:r>
            <a:endParaRPr lang="en-US" sz="1400" b="1" dirty="0">
              <a:cs typeface="Calibri"/>
            </a:endParaRPr>
          </a:p>
          <a:p>
            <a:r>
              <a:rPr lang="en-GB" sz="1400" dirty="0"/>
              <a:t>Perpetrators of the genocide used psychological and physical torture as well.</a:t>
            </a:r>
            <a:endParaRPr lang="en-GB" sz="1400" dirty="0">
              <a:cs typeface="Calibri"/>
            </a:endParaRPr>
          </a:p>
          <a:p>
            <a:r>
              <a:rPr lang="en-GB" sz="1400" dirty="0"/>
              <a:t>Many genocidaires dismembered their victims and left them to bleed to death, forcing them naked before killing them to humiliate them so that perpetrators could keep their clothes without bloody stains. Perpetrators refused to allow burials to take place, leaving bodies to rot in the open.</a:t>
            </a:r>
            <a:endParaRPr lang="en-GB" sz="1400" dirty="0">
              <a:cs typeface="Calibri"/>
            </a:endParaRPr>
          </a:p>
          <a:p>
            <a:r>
              <a:rPr lang="en-GB" sz="1400" dirty="0"/>
              <a:t>Tutsi were forced to kill their own children, and Hutus were forced to kill their Tutsi spouses. </a:t>
            </a:r>
            <a:endParaRPr lang="en-GB" sz="1400" dirty="0">
              <a:cs typeface="Calibri"/>
            </a:endParaRPr>
          </a:p>
          <a:p>
            <a:r>
              <a:rPr lang="en-GB" sz="1400" dirty="0"/>
              <a:t>Many people paid to die by just being shot.</a:t>
            </a:r>
            <a:endParaRPr lang="en-GB" sz="1400" dirty="0">
              <a:cs typeface="Calibri"/>
            </a:endParaRPr>
          </a:p>
          <a:p>
            <a:r>
              <a:rPr lang="en-GB" sz="1400" dirty="0">
                <a:cs typeface="Calibri"/>
              </a:rPr>
              <a:t>Pictured left is </a:t>
            </a:r>
            <a:r>
              <a:rPr lang="en-GB" sz="1400" dirty="0" err="1">
                <a:cs typeface="Calibri"/>
              </a:rPr>
              <a:t>Consolee</a:t>
            </a:r>
            <a:r>
              <a:rPr lang="en-GB" sz="1400" dirty="0">
                <a:cs typeface="Calibri"/>
              </a:rPr>
              <a:t> </a:t>
            </a:r>
            <a:r>
              <a:rPr lang="en-GB" sz="1400" dirty="0" err="1">
                <a:cs typeface="Calibri"/>
              </a:rPr>
              <a:t>Nishimwe</a:t>
            </a:r>
            <a:r>
              <a:rPr lang="en-GB" sz="1400" dirty="0">
                <a:cs typeface="Calibri"/>
              </a:rPr>
              <a:t>, a genocide survivor who is now a gender activist.</a:t>
            </a:r>
            <a:endParaRPr lang="en-GB" sz="14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1774" y="365760"/>
            <a:ext cx="4498258" cy="1325562"/>
          </a:xfrm>
        </p:spPr>
        <p:txBody>
          <a:bodyPr>
            <a:normAutofit/>
          </a:bodyPr>
          <a:lstStyle/>
          <a:p>
            <a:r>
              <a:rPr lang="en-GB" sz="3700"/>
              <a:t>Sexual violence during the genocide</a:t>
            </a:r>
          </a:p>
        </p:txBody>
      </p:sp>
      <p:sp>
        <p:nvSpPr>
          <p:cNvPr id="11" name="Rectangle 9">
            <a:extLst>
              <a:ext uri="{FF2B5EF4-FFF2-40B4-BE49-F238E27FC236}">
                <a16:creationId xmlns:a16="http://schemas.microsoft.com/office/drawing/2014/main" id="{60C2BF78-EE5B-49C7-ADD9-58CDBD13E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908354" y="2005738"/>
            <a:ext cx="4511678" cy="4486501"/>
          </a:xfrm>
        </p:spPr>
        <p:txBody>
          <a:bodyPr vert="horz" lIns="91440" tIns="45720" rIns="91440" bIns="45720" rtlCol="0">
            <a:normAutofit lnSpcReduction="10000"/>
          </a:bodyPr>
          <a:lstStyle/>
          <a:p>
            <a:pPr marL="0" indent="0">
              <a:buNone/>
            </a:pPr>
            <a:r>
              <a:rPr lang="en-GB" sz="1200" b="1" dirty="0"/>
              <a:t>Apr. 1994 – Aug. 1994</a:t>
            </a:r>
            <a:endParaRPr lang="en-US" sz="1200" b="1" dirty="0">
              <a:cs typeface="Calibri"/>
            </a:endParaRPr>
          </a:p>
          <a:p>
            <a:r>
              <a:rPr lang="en-GB" sz="1200" dirty="0"/>
              <a:t>Sexual violence often accompanies war and genocide. Perpetrators commit sexual violence as a way to assert power and control over a target. Perpetrators also use mutilation as a tool of power and control, which often preceded sexual violence.</a:t>
            </a:r>
            <a:endParaRPr lang="en-GB" sz="1200" dirty="0">
              <a:cs typeface="Calibri"/>
            </a:endParaRPr>
          </a:p>
          <a:p>
            <a:r>
              <a:rPr lang="en-GB" sz="1200" dirty="0"/>
              <a:t>During the genocide, perpetrators raped tens of thousands of women and girls.</a:t>
            </a:r>
            <a:endParaRPr lang="en-GB" sz="1200" dirty="0">
              <a:cs typeface="Calibri"/>
            </a:endParaRPr>
          </a:p>
          <a:p>
            <a:r>
              <a:rPr lang="en-GB" sz="1200" dirty="0"/>
              <a:t>Female Tutsis were depicted as devious. Often, if genocidaires refrained from killing a woman or girl, they would keep them as future sexual servants either for themselves or for subordinates who had “performed” well by killing many people.</a:t>
            </a:r>
            <a:endParaRPr lang="en-GB" sz="1200" dirty="0">
              <a:cs typeface="Calibri"/>
            </a:endParaRPr>
          </a:p>
          <a:p>
            <a:r>
              <a:rPr lang="en-GB" sz="1200" dirty="0"/>
              <a:t>At the </a:t>
            </a:r>
            <a:r>
              <a:rPr lang="en-GB" sz="1200" dirty="0" err="1"/>
              <a:t>Kabgai</a:t>
            </a:r>
            <a:r>
              <a:rPr lang="en-GB" sz="1200" dirty="0"/>
              <a:t> nursing school, soldiers demanded the young women as “contributions to the war effort,” or “</a:t>
            </a:r>
            <a:r>
              <a:rPr lang="en-GB" sz="1200" dirty="0" err="1"/>
              <a:t>umusanzu</a:t>
            </a:r>
            <a:r>
              <a:rPr lang="en-GB" sz="1200" dirty="0"/>
              <a:t>.” The directress, </a:t>
            </a:r>
            <a:r>
              <a:rPr lang="en-GB" sz="1200" dirty="0" err="1"/>
              <a:t>Dorothée</a:t>
            </a:r>
            <a:r>
              <a:rPr lang="en-GB" sz="1200" dirty="0"/>
              <a:t> </a:t>
            </a:r>
            <a:r>
              <a:rPr lang="en-GB" sz="1200" dirty="0" err="1"/>
              <a:t>Mukandanga</a:t>
            </a:r>
            <a:r>
              <a:rPr lang="en-GB" sz="1200" dirty="0"/>
              <a:t>, refused to send her girls to this fate, and she was murdered.</a:t>
            </a:r>
          </a:p>
          <a:p>
            <a:r>
              <a:rPr lang="en-GB" sz="1200" dirty="0">
                <a:cs typeface="Calibri"/>
              </a:rPr>
              <a:t>Pictured right is </a:t>
            </a:r>
            <a:r>
              <a:rPr lang="en-GB" sz="1200" dirty="0" err="1">
                <a:cs typeface="Calibri"/>
              </a:rPr>
              <a:t>Emilienne</a:t>
            </a:r>
            <a:r>
              <a:rPr lang="en-GB" sz="1200" dirty="0">
                <a:cs typeface="Calibri"/>
              </a:rPr>
              <a:t> </a:t>
            </a:r>
            <a:r>
              <a:rPr lang="en-GB" sz="1200" dirty="0" err="1">
                <a:cs typeface="Calibri"/>
              </a:rPr>
              <a:t>Mukansoro</a:t>
            </a:r>
            <a:r>
              <a:rPr lang="en-GB" sz="1200" dirty="0">
                <a:cs typeface="Calibri"/>
              </a:rPr>
              <a:t>, a therapist who works with survivors of rape in Rwanda. She has been doing so for 18 years.</a:t>
            </a:r>
          </a:p>
        </p:txBody>
      </p:sp>
      <p:pic>
        <p:nvPicPr>
          <p:cNvPr id="5" name="Picture 4" descr="1090db9a0c2829eccf032b2da1c6f1e4">
            <a:extLst>
              <a:ext uri="{FF2B5EF4-FFF2-40B4-BE49-F238E27FC236}">
                <a16:creationId xmlns:a16="http://schemas.microsoft.com/office/drawing/2014/main" id="{0759049B-9690-43EE-BD0D-526BCBB11AA4}"/>
              </a:ext>
            </a:extLst>
          </p:cNvPr>
          <p:cNvPicPr>
            <a:picLocks noChangeAspect="1"/>
          </p:cNvPicPr>
          <p:nvPr/>
        </p:nvPicPr>
        <p:blipFill rotWithShape="1">
          <a:blip r:embed="rId2"/>
          <a:srcRect l="34406" r="31752"/>
          <a:stretch/>
        </p:blipFill>
        <p:spPr>
          <a:xfrm>
            <a:off x="5654016" y="10"/>
            <a:ext cx="3489984" cy="685799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633600" cy="2452687"/>
          </a:xfrm>
        </p:spPr>
        <p:txBody>
          <a:bodyPr anchor="ctr">
            <a:normAutofit/>
          </a:bodyPr>
          <a:lstStyle/>
          <a:p>
            <a:r>
              <a:rPr lang="en-GB" sz="3600"/>
              <a:t>UNAMIR's mandate extended</a:t>
            </a:r>
          </a:p>
        </p:txBody>
      </p:sp>
      <p:sp>
        <p:nvSpPr>
          <p:cNvPr id="3" name="Content Placeholder 2"/>
          <p:cNvSpPr>
            <a:spLocks noGrp="1"/>
          </p:cNvSpPr>
          <p:nvPr>
            <p:ph idx="1"/>
          </p:nvPr>
        </p:nvSpPr>
        <p:spPr>
          <a:xfrm>
            <a:off x="3092789" y="3752850"/>
            <a:ext cx="4527211" cy="2750981"/>
          </a:xfrm>
        </p:spPr>
        <p:txBody>
          <a:bodyPr anchor="ctr">
            <a:normAutofit/>
          </a:bodyPr>
          <a:lstStyle/>
          <a:p>
            <a:pPr marL="0" indent="0">
              <a:buNone/>
            </a:pPr>
            <a:r>
              <a:rPr lang="en-GB" sz="1400" b="1" dirty="0"/>
              <a:t>Apr. 5, 1994</a:t>
            </a:r>
            <a:endParaRPr lang="en-GB" sz="1400" b="1" dirty="0">
              <a:cs typeface="Calibri"/>
            </a:endParaRPr>
          </a:p>
          <a:p>
            <a:pPr marL="0" indent="0">
              <a:buNone/>
            </a:pPr>
            <a:r>
              <a:rPr lang="en-GB" sz="1400" dirty="0"/>
              <a:t>In April 1994, the UNSC extended the mandate of UNAMIR with Resolution 909, believing that the lack of transitional institutions obstructed the implementation of the Arusha Peace Agreement, which subsequently affected the success of UNAMIR in the region.</a:t>
            </a:r>
            <a:endParaRPr lang="en-GB" sz="1400" dirty="0">
              <a:cs typeface="Calibri"/>
            </a:endParaRPr>
          </a:p>
        </p:txBody>
      </p:sp>
      <p:pic>
        <p:nvPicPr>
          <p:cNvPr id="5" name="Picture 4" descr="41a6e1802efce4a5408dd921d65b07de">
            <a:extLst>
              <a:ext uri="{FF2B5EF4-FFF2-40B4-BE49-F238E27FC236}">
                <a16:creationId xmlns:a16="http://schemas.microsoft.com/office/drawing/2014/main" id="{FD36DEB6-B64D-4E4E-B644-5F621E1B64A0}"/>
              </a:ext>
            </a:extLst>
          </p:cNvPr>
          <p:cNvPicPr>
            <a:picLocks noChangeAspect="1"/>
          </p:cNvPicPr>
          <p:nvPr/>
        </p:nvPicPr>
        <p:blipFill rotWithShape="1">
          <a:blip r:embed="rId2"/>
          <a:srcRect t="34017"/>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5347" y="310487"/>
            <a:ext cx="3400535" cy="1584895"/>
          </a:xfrm>
        </p:spPr>
        <p:txBody>
          <a:bodyPr>
            <a:normAutofit/>
          </a:bodyPr>
          <a:lstStyle/>
          <a:p>
            <a:r>
              <a:rPr lang="en-GB"/>
              <a:t>Berlin Conference </a:t>
            </a:r>
          </a:p>
        </p:txBody>
      </p:sp>
      <p:pic>
        <p:nvPicPr>
          <p:cNvPr id="4" name="Picture 4" descr="A picture containing text, book&#10;&#10;Description automatically generated">
            <a:extLst>
              <a:ext uri="{FF2B5EF4-FFF2-40B4-BE49-F238E27FC236}">
                <a16:creationId xmlns:a16="http://schemas.microsoft.com/office/drawing/2014/main" id="{945F0B10-DE6B-4447-8C81-AC9577890F14}"/>
              </a:ext>
            </a:extLst>
          </p:cNvPr>
          <p:cNvPicPr>
            <a:picLocks noChangeAspect="1"/>
          </p:cNvPicPr>
          <p:nvPr/>
        </p:nvPicPr>
        <p:blipFill rotWithShape="1">
          <a:blip r:embed="rId2"/>
          <a:srcRect l="33251" r="29256"/>
          <a:stretch/>
        </p:blipFill>
        <p:spPr>
          <a:xfrm>
            <a:off x="20" y="10"/>
            <a:ext cx="4571094" cy="6857990"/>
          </a:xfrm>
          <a:prstGeom prst="rect">
            <a:avLst/>
          </a:prstGeom>
        </p:spPr>
      </p:pic>
      <p:sp>
        <p:nvSpPr>
          <p:cNvPr id="3" name="Content Placeholder 2"/>
          <p:cNvSpPr>
            <a:spLocks noGrp="1"/>
          </p:cNvSpPr>
          <p:nvPr>
            <p:ph idx="1"/>
          </p:nvPr>
        </p:nvSpPr>
        <p:spPr>
          <a:xfrm>
            <a:off x="4815347" y="2438399"/>
            <a:ext cx="3429001" cy="4109114"/>
          </a:xfrm>
        </p:spPr>
        <p:txBody>
          <a:bodyPr vert="horz" lIns="91440" tIns="45720" rIns="91440" bIns="45720" rtlCol="0">
            <a:normAutofit fontScale="92500" lnSpcReduction="20000"/>
          </a:bodyPr>
          <a:lstStyle/>
          <a:p>
            <a:pPr marL="0" indent="0">
              <a:buNone/>
            </a:pPr>
            <a:r>
              <a:rPr lang="en-GB" sz="1400" b="1" dirty="0"/>
              <a:t>Nov. 15, 1884 - Feb. 27, 1885 </a:t>
            </a:r>
            <a:endParaRPr lang="en-GB" sz="1400" b="1" dirty="0">
              <a:cs typeface="Calibri"/>
            </a:endParaRPr>
          </a:p>
          <a:p>
            <a:r>
              <a:rPr lang="en-GB" sz="1400" dirty="0"/>
              <a:t>The Berlin Conference, also known as the "West Africa Conference" or the "Congo Conference," was part of the colonial "scramble for Africa." It involved 14 countries, mainly European, who sent representatives to Berlin to distribute African territories amongst themselves. </a:t>
            </a:r>
            <a:endParaRPr lang="en-GB" sz="1400" dirty="0">
              <a:cs typeface="Calibri"/>
            </a:endParaRPr>
          </a:p>
          <a:p>
            <a:r>
              <a:rPr lang="en-GB" sz="1400" dirty="0"/>
              <a:t>Colonial partitioning of African land totally excluded indigenous peoples and was solely focused on the expansion of empire and resource extraction. Arbitrarily drawn borders that cut across ethnic, linguistic, and cultural groupings still exist to this day. </a:t>
            </a:r>
            <a:endParaRPr lang="en-GB" sz="1400" dirty="0">
              <a:cs typeface="Calibri"/>
            </a:endParaRPr>
          </a:p>
          <a:p>
            <a:r>
              <a:rPr lang="en-GB" sz="1400" dirty="0"/>
              <a:t>Rwanda, then known as Ruanda-Urundi, was "awarded" to the Germans on Nov. 15th, 1884. Formal German occupation did not occur for around a decade.</a:t>
            </a:r>
            <a:endParaRPr lang="en-GB" sz="1400" dirty="0">
              <a:cs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5348" y="677863"/>
            <a:ext cx="3400535" cy="1325562"/>
          </a:xfrm>
        </p:spPr>
        <p:txBody>
          <a:bodyPr>
            <a:normAutofit/>
          </a:bodyPr>
          <a:lstStyle/>
          <a:p>
            <a:r>
              <a:rPr lang="en-GB" sz="2800"/>
              <a:t>Roadblocks and Assassinations Begin</a:t>
            </a:r>
          </a:p>
        </p:txBody>
      </p:sp>
      <p:pic>
        <p:nvPicPr>
          <p:cNvPr id="5" name="Picture 4" descr="d17b53dcdfbcbf8ac446e608a90d0ac9">
            <a:extLst>
              <a:ext uri="{FF2B5EF4-FFF2-40B4-BE49-F238E27FC236}">
                <a16:creationId xmlns:a16="http://schemas.microsoft.com/office/drawing/2014/main" id="{B98A3BA0-26A6-42F6-84AA-4BBB77E98C54}"/>
              </a:ext>
            </a:extLst>
          </p:cNvPr>
          <p:cNvPicPr>
            <a:picLocks noChangeAspect="1"/>
          </p:cNvPicPr>
          <p:nvPr/>
        </p:nvPicPr>
        <p:blipFill>
          <a:blip r:embed="rId2"/>
          <a:stretch>
            <a:fillRect/>
          </a:stretch>
        </p:blipFill>
        <p:spPr>
          <a:xfrm>
            <a:off x="482394" y="2232734"/>
            <a:ext cx="4088720" cy="2359775"/>
          </a:xfrm>
          <a:prstGeom prst="rect">
            <a:avLst/>
          </a:prstGeom>
        </p:spPr>
      </p:pic>
      <p:sp>
        <p:nvSpPr>
          <p:cNvPr id="3" name="Content Placeholder 2"/>
          <p:cNvSpPr>
            <a:spLocks noGrp="1"/>
          </p:cNvSpPr>
          <p:nvPr>
            <p:ph idx="1"/>
          </p:nvPr>
        </p:nvSpPr>
        <p:spPr>
          <a:xfrm>
            <a:off x="4815347" y="2325158"/>
            <a:ext cx="3429001" cy="3854979"/>
          </a:xfrm>
        </p:spPr>
        <p:txBody>
          <a:bodyPr vert="horz" lIns="91440" tIns="45720" rIns="91440" bIns="45720" rtlCol="0">
            <a:normAutofit/>
          </a:bodyPr>
          <a:lstStyle/>
          <a:p>
            <a:pPr marL="0" indent="0">
              <a:buNone/>
            </a:pPr>
            <a:r>
              <a:rPr lang="en-GB" sz="1600" b="1" dirty="0"/>
              <a:t>Apr. 6, 1994</a:t>
            </a:r>
            <a:endParaRPr lang="en-GB" sz="1600" b="1" dirty="0">
              <a:cs typeface="Calibri"/>
            </a:endParaRPr>
          </a:p>
          <a:p>
            <a:pPr marL="0" indent="0">
              <a:buNone/>
            </a:pPr>
            <a:r>
              <a:rPr lang="en-GB" sz="1600" dirty="0"/>
              <a:t>9:18 p.m.</a:t>
            </a:r>
            <a:endParaRPr lang="en-GB" sz="1600" dirty="0">
              <a:cs typeface="Calibri"/>
            </a:endParaRPr>
          </a:p>
          <a:p>
            <a:r>
              <a:rPr lang="en-GB" sz="1600" dirty="0"/>
              <a:t>Habyarimana’s elite troops, the Presidential Guard, began erecting roadblocks in Kigali. </a:t>
            </a:r>
            <a:br>
              <a:rPr lang="en-GB" sz="1600" dirty="0"/>
            </a:br>
            <a:endParaRPr lang="en-GB" sz="1600" dirty="0">
              <a:cs typeface="Calibri"/>
            </a:endParaRPr>
          </a:p>
          <a:p>
            <a:r>
              <a:rPr lang="en-GB" sz="1600" dirty="0"/>
              <a:t>The Presidential Guard and other troops, led by Colonel </a:t>
            </a:r>
            <a:r>
              <a:rPr lang="en-GB" sz="1600" dirty="0" err="1"/>
              <a:t>Bagosora</a:t>
            </a:r>
            <a:r>
              <a:rPr lang="en-GB" sz="1600" dirty="0"/>
              <a:t>, assassinated moderate Hutu government officials and political opposition leaders.</a:t>
            </a:r>
            <a:endParaRPr lang="en-GB" sz="1600" dirty="0">
              <a:cs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6404" y="365760"/>
            <a:ext cx="7269480" cy="1325562"/>
          </a:xfrm>
        </p:spPr>
        <p:txBody>
          <a:bodyPr>
            <a:normAutofit/>
          </a:bodyPr>
          <a:lstStyle/>
          <a:p>
            <a:r>
              <a:rPr lang="en-GB" err="1"/>
              <a:t>Catalyzing</a:t>
            </a:r>
            <a:r>
              <a:rPr lang="en-GB"/>
              <a:t> Catastrophe</a:t>
            </a:r>
          </a:p>
        </p:txBody>
      </p:sp>
      <p:pic>
        <p:nvPicPr>
          <p:cNvPr id="5" name="Picture 4" descr="804b3748860ae6d1578ed0c1b5646d93">
            <a:extLst>
              <a:ext uri="{FF2B5EF4-FFF2-40B4-BE49-F238E27FC236}">
                <a16:creationId xmlns:a16="http://schemas.microsoft.com/office/drawing/2014/main" id="{CA83C6BF-B7D2-41F7-9FDE-694386609FF8}"/>
              </a:ext>
            </a:extLst>
          </p:cNvPr>
          <p:cNvPicPr>
            <a:picLocks noChangeAspect="1"/>
          </p:cNvPicPr>
          <p:nvPr/>
        </p:nvPicPr>
        <p:blipFill rotWithShape="1">
          <a:blip r:embed="rId2"/>
          <a:srcRect l="34420" r="29086" b="-2"/>
          <a:stretch/>
        </p:blipFill>
        <p:spPr>
          <a:xfrm>
            <a:off x="1051092" y="1933575"/>
            <a:ext cx="2478467" cy="3639872"/>
          </a:xfrm>
          <a:prstGeom prst="rect">
            <a:avLst/>
          </a:prstGeom>
        </p:spPr>
      </p:pic>
      <p:sp>
        <p:nvSpPr>
          <p:cNvPr id="3" name="Content Placeholder 2"/>
          <p:cNvSpPr>
            <a:spLocks noGrp="1"/>
          </p:cNvSpPr>
          <p:nvPr>
            <p:ph idx="1"/>
          </p:nvPr>
        </p:nvSpPr>
        <p:spPr>
          <a:xfrm>
            <a:off x="3828288" y="1933575"/>
            <a:ext cx="4387596" cy="4246562"/>
          </a:xfrm>
        </p:spPr>
        <p:txBody>
          <a:bodyPr vert="horz" lIns="91440" tIns="45720" rIns="91440" bIns="45720" rtlCol="0">
            <a:normAutofit/>
          </a:bodyPr>
          <a:lstStyle/>
          <a:p>
            <a:pPr marL="0" indent="0">
              <a:buNone/>
            </a:pPr>
            <a:r>
              <a:rPr lang="en-GB" sz="1600" b="1" dirty="0"/>
              <a:t>Apr. 6, 199</a:t>
            </a:r>
          </a:p>
          <a:p>
            <a:pPr marL="0" indent="0">
              <a:buNone/>
            </a:pPr>
            <a:r>
              <a:rPr lang="en-GB" sz="1600" dirty="0"/>
              <a:t>8:30 p.m.</a:t>
            </a:r>
            <a:endParaRPr lang="en-GB" sz="1600" dirty="0">
              <a:cs typeface="Calibri"/>
            </a:endParaRPr>
          </a:p>
          <a:p>
            <a:r>
              <a:rPr lang="en-GB" sz="1600" dirty="0"/>
              <a:t>President Habyarimana and the President of Burundi, </a:t>
            </a:r>
            <a:r>
              <a:rPr lang="en-GB" sz="1600" dirty="0" err="1"/>
              <a:t>Cyprien</a:t>
            </a:r>
            <a:r>
              <a:rPr lang="en-GB" sz="1600" dirty="0"/>
              <a:t> </a:t>
            </a:r>
            <a:r>
              <a:rPr lang="en-GB" sz="1600" dirty="0" err="1"/>
              <a:t>Ntaryamira</a:t>
            </a:r>
            <a:r>
              <a:rPr lang="en-GB" sz="1600" dirty="0"/>
              <a:t>, were flying back from a regional summit in Tanzania when their plane was shot down close to their landing in Kigali. </a:t>
            </a:r>
            <a:endParaRPr lang="en-GB" sz="1600" dirty="0">
              <a:cs typeface="Calibri"/>
            </a:endParaRPr>
          </a:p>
          <a:p>
            <a:r>
              <a:rPr lang="en-GB" sz="1600" dirty="0"/>
              <a:t>Although there is debate about who shot down the plane, most believe extremists did not want Habyarimana to implement the Arusha Accords, which prescribed free elections and power-sharing with Tutsis.</a:t>
            </a:r>
            <a:endParaRPr lang="en-GB" sz="1600" dirty="0">
              <a:cs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3" y="365760"/>
            <a:ext cx="3626726" cy="1297940"/>
          </a:xfrm>
        </p:spPr>
        <p:txBody>
          <a:bodyPr>
            <a:normAutofit/>
          </a:bodyPr>
          <a:lstStyle/>
          <a:p>
            <a:r>
              <a:rPr lang="en-GB" sz="3500"/>
              <a:t>Stage Nine: Extermination</a:t>
            </a:r>
          </a:p>
        </p:txBody>
      </p:sp>
      <p:sp>
        <p:nvSpPr>
          <p:cNvPr id="3" name="Content Placeholder 2"/>
          <p:cNvSpPr>
            <a:spLocks noGrp="1"/>
          </p:cNvSpPr>
          <p:nvPr>
            <p:ph idx="1"/>
          </p:nvPr>
        </p:nvSpPr>
        <p:spPr>
          <a:xfrm>
            <a:off x="603503" y="1816100"/>
            <a:ext cx="3618452" cy="4800599"/>
          </a:xfrm>
        </p:spPr>
        <p:txBody>
          <a:bodyPr vert="horz" lIns="91440" tIns="45720" rIns="91440" bIns="45720" rtlCol="0">
            <a:normAutofit/>
          </a:bodyPr>
          <a:lstStyle/>
          <a:p>
            <a:pPr marL="0" indent="0">
              <a:buNone/>
            </a:pPr>
            <a:r>
              <a:rPr lang="en-GB" sz="1600" b="1" dirty="0"/>
              <a:t>Apr. 6, 1994 </a:t>
            </a:r>
            <a:endParaRPr lang="en-US" sz="1600" b="1" dirty="0">
              <a:cs typeface="Calibri"/>
            </a:endParaRPr>
          </a:p>
          <a:p>
            <a:r>
              <a:rPr lang="en-GB" sz="1600" dirty="0"/>
              <a:t>Militant Hutus seized power in the immediate aftermath of their president’s Juvenal Habyarimana assassination in April 1994 and started to attack both ethnic Tutsis, </a:t>
            </a:r>
            <a:r>
              <a:rPr lang="en-GB" sz="1600" dirty="0" err="1"/>
              <a:t>Twas</a:t>
            </a:r>
            <a:r>
              <a:rPr lang="en-GB" sz="1600" dirty="0"/>
              <a:t>, and moderate Hutus.</a:t>
            </a:r>
            <a:endParaRPr lang="en-GB" sz="1600" dirty="0">
              <a:cs typeface="Calibri"/>
            </a:endParaRPr>
          </a:p>
          <a:p>
            <a:r>
              <a:rPr lang="en-GB" sz="1600" dirty="0"/>
              <a:t>At the end of April 1994, around 200,000 people were massacred by the Hutu militants and extremists. In addition to the number of casualties, around half a million Rwandans had fled.</a:t>
            </a:r>
            <a:endParaRPr lang="en-GB" sz="1600" dirty="0">
              <a:cs typeface="Calibri"/>
            </a:endParaRPr>
          </a:p>
          <a:p>
            <a:r>
              <a:rPr lang="en-GB" sz="1600" dirty="0"/>
              <a:t>Rape has been used as a weapon by the Hutu paramilitary organization Interahamwe.</a:t>
            </a:r>
            <a:endParaRPr lang="en-GB" sz="1600" dirty="0">
              <a:cs typeface="Calibri"/>
            </a:endParaRPr>
          </a:p>
        </p:txBody>
      </p:sp>
      <p:pic>
        <p:nvPicPr>
          <p:cNvPr id="9" name="Picture 8" descr="7d6ff72c4d2c97fcfe1e8b52f0d06348">
            <a:extLst>
              <a:ext uri="{FF2B5EF4-FFF2-40B4-BE49-F238E27FC236}">
                <a16:creationId xmlns:a16="http://schemas.microsoft.com/office/drawing/2014/main" id="{2690A2DC-F442-49FA-A514-C670E4CC6060}"/>
              </a:ext>
            </a:extLst>
          </p:cNvPr>
          <p:cNvPicPr>
            <a:picLocks noChangeAspect="1"/>
          </p:cNvPicPr>
          <p:nvPr/>
        </p:nvPicPr>
        <p:blipFill rotWithShape="1">
          <a:blip r:embed="rId2"/>
          <a:srcRect l="13015" r="8722" b="-1"/>
          <a:stretch/>
        </p:blipFill>
        <p:spPr>
          <a:xfrm>
            <a:off x="4571999" y="10"/>
            <a:ext cx="3806429" cy="3355932"/>
          </a:xfrm>
          <a:prstGeom prst="rect">
            <a:avLst/>
          </a:prstGeom>
        </p:spPr>
      </p:pic>
      <p:pic>
        <p:nvPicPr>
          <p:cNvPr id="7" name="Picture 6" descr="b610c12a49afcbdf351ba78271029053">
            <a:extLst>
              <a:ext uri="{FF2B5EF4-FFF2-40B4-BE49-F238E27FC236}">
                <a16:creationId xmlns:a16="http://schemas.microsoft.com/office/drawing/2014/main" id="{E029AC09-5822-42A3-A2D7-4DF6B66A5ABB}"/>
              </a:ext>
            </a:extLst>
          </p:cNvPr>
          <p:cNvPicPr>
            <a:picLocks noChangeAspect="1"/>
          </p:cNvPicPr>
          <p:nvPr/>
        </p:nvPicPr>
        <p:blipFill rotWithShape="1">
          <a:blip r:embed="rId3"/>
          <a:srcRect l="8556" r="14334" b="2"/>
          <a:stretch/>
        </p:blipFill>
        <p:spPr>
          <a:xfrm>
            <a:off x="4571999" y="3476625"/>
            <a:ext cx="3806428" cy="338137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751" y="448253"/>
            <a:ext cx="7890527" cy="1325563"/>
          </a:xfrm>
        </p:spPr>
        <p:txBody>
          <a:bodyPr>
            <a:normAutofit/>
          </a:bodyPr>
          <a:lstStyle/>
          <a:p>
            <a:r>
              <a:rPr sz="3600"/>
              <a:t>UN's Failure to stop the genocide</a:t>
            </a:r>
          </a:p>
        </p:txBody>
      </p:sp>
      <p:sp>
        <p:nvSpPr>
          <p:cNvPr id="3" name="Content Placeholder 2"/>
          <p:cNvSpPr>
            <a:spLocks noGrp="1"/>
          </p:cNvSpPr>
          <p:nvPr>
            <p:ph idx="1"/>
          </p:nvPr>
        </p:nvSpPr>
        <p:spPr>
          <a:xfrm>
            <a:off x="241300" y="2191807"/>
            <a:ext cx="4089400" cy="4539193"/>
          </a:xfrm>
        </p:spPr>
        <p:txBody>
          <a:bodyPr vert="horz" lIns="91440" tIns="45720" rIns="91440" bIns="45720" rtlCol="0" anchor="t">
            <a:normAutofit lnSpcReduction="10000"/>
          </a:bodyPr>
          <a:lstStyle/>
          <a:p>
            <a:pPr marL="0" indent="0">
              <a:lnSpc>
                <a:spcPct val="90000"/>
              </a:lnSpc>
              <a:buNone/>
            </a:pPr>
            <a:r>
              <a:rPr lang="en-GB" sz="1600" b="1" dirty="0"/>
              <a:t>Apr. 7, 1994 – July 15, 1994 </a:t>
            </a:r>
          </a:p>
          <a:p>
            <a:pPr>
              <a:lnSpc>
                <a:spcPct val="90000"/>
              </a:lnSpc>
            </a:pPr>
            <a:r>
              <a:rPr lang="en-GB" sz="1600" dirty="0"/>
              <a:t>UNAMIR was present in the region when the genocide erupted on April 7th, 1994.</a:t>
            </a:r>
          </a:p>
          <a:p>
            <a:pPr>
              <a:lnSpc>
                <a:spcPct val="90000"/>
              </a:lnSpc>
            </a:pPr>
            <a:r>
              <a:rPr lang="en-GB" sz="1600" dirty="0"/>
              <a:t>The UNSC has shown inaction by not reacting accurately and timely, as their response was merely limited to passing Resolution 912, which condemned the attacks and called for a mediation between the RPF and the Government of Rwanda.</a:t>
            </a:r>
            <a:endParaRPr lang="en-GB" sz="1600" dirty="0">
              <a:cs typeface="Calibri"/>
            </a:endParaRPr>
          </a:p>
          <a:p>
            <a:pPr>
              <a:lnSpc>
                <a:spcPct val="90000"/>
              </a:lnSpc>
            </a:pPr>
            <a:r>
              <a:rPr lang="en-GB" sz="1600" dirty="0"/>
              <a:t>UNAMIR’s impracticality was seen as a result of the genocide in the region, until 2003 when the UNAMIR commander, </a:t>
            </a:r>
            <a:r>
              <a:rPr lang="en-GB" sz="1600" dirty="0" err="1"/>
              <a:t>Roméo</a:t>
            </a:r>
            <a:r>
              <a:rPr lang="en-GB" sz="1600" dirty="0"/>
              <a:t> </a:t>
            </a:r>
            <a:r>
              <a:rPr lang="en-GB" sz="1600" dirty="0" err="1"/>
              <a:t>Dallaire</a:t>
            </a:r>
            <a:r>
              <a:rPr lang="en-GB" sz="1600" dirty="0"/>
              <a:t> had written the truth about UNAMIR in his book Shake Hands with the Devil: The Failure of Humanity in Rwanda.</a:t>
            </a:r>
            <a:endParaRPr lang="en-US" sz="2000" dirty="0">
              <a:cs typeface="Calibri"/>
            </a:endParaRPr>
          </a:p>
        </p:txBody>
      </p:sp>
      <p:pic>
        <p:nvPicPr>
          <p:cNvPr id="5" name="Picture 4" descr="b9579ae0308697d7f058122d20796a6b">
            <a:extLst>
              <a:ext uri="{FF2B5EF4-FFF2-40B4-BE49-F238E27FC236}">
                <a16:creationId xmlns:a16="http://schemas.microsoft.com/office/drawing/2014/main" id="{C1DF6BDB-B10C-412F-895A-5967E84A0CA7}"/>
              </a:ext>
            </a:extLst>
          </p:cNvPr>
          <p:cNvPicPr>
            <a:picLocks noChangeAspect="1"/>
          </p:cNvPicPr>
          <p:nvPr/>
        </p:nvPicPr>
        <p:blipFill>
          <a:blip r:embed="rId2"/>
          <a:stretch>
            <a:fillRect/>
          </a:stretch>
        </p:blipFill>
        <p:spPr>
          <a:xfrm>
            <a:off x="4813300" y="2333396"/>
            <a:ext cx="3701978" cy="3701978"/>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73167118-CCC6-4EA0-956F-63D5BBB02E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46963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6307" y="365760"/>
            <a:ext cx="3479577" cy="1325562"/>
          </a:xfrm>
        </p:spPr>
        <p:txBody>
          <a:bodyPr>
            <a:normAutofit/>
          </a:bodyPr>
          <a:lstStyle/>
          <a:p>
            <a:r>
              <a:rPr lang="en-GB" sz="3700"/>
              <a:t>Early Assassinations</a:t>
            </a:r>
          </a:p>
        </p:txBody>
      </p:sp>
      <p:pic>
        <p:nvPicPr>
          <p:cNvPr id="6" name="Picture 5" descr="7328fe58e7d61777c055045a4ffba246">
            <a:extLst>
              <a:ext uri="{FF2B5EF4-FFF2-40B4-BE49-F238E27FC236}">
                <a16:creationId xmlns:a16="http://schemas.microsoft.com/office/drawing/2014/main" id="{E4DBAC6A-01DC-4A28-92B0-F4895A13DFA6}"/>
              </a:ext>
            </a:extLst>
          </p:cNvPr>
          <p:cNvPicPr>
            <a:picLocks noChangeAspect="1"/>
          </p:cNvPicPr>
          <p:nvPr/>
        </p:nvPicPr>
        <p:blipFill rotWithShape="1">
          <a:blip r:embed="rId2"/>
          <a:srcRect l="22074" r="3040" b="2"/>
          <a:stretch/>
        </p:blipFill>
        <p:spPr>
          <a:xfrm>
            <a:off x="120863" y="160866"/>
            <a:ext cx="4338729" cy="3772147"/>
          </a:xfrm>
          <a:custGeom>
            <a:avLst/>
            <a:gdLst/>
            <a:ahLst/>
            <a:cxnLst/>
            <a:rect l="l" t="t" r="r" b="b"/>
            <a:pathLst>
              <a:path w="3762123" h="3772147">
                <a:moveTo>
                  <a:pt x="0" y="0"/>
                </a:moveTo>
                <a:lnTo>
                  <a:pt x="3762123" y="0"/>
                </a:lnTo>
                <a:lnTo>
                  <a:pt x="3762123" y="2803198"/>
                </a:lnTo>
                <a:lnTo>
                  <a:pt x="1898122" y="2803198"/>
                </a:lnTo>
                <a:lnTo>
                  <a:pt x="1898122" y="3772147"/>
                </a:lnTo>
                <a:lnTo>
                  <a:pt x="0" y="3772147"/>
                </a:lnTo>
                <a:close/>
              </a:path>
            </a:pathLst>
          </a:custGeom>
        </p:spPr>
      </p:pic>
      <p:sp>
        <p:nvSpPr>
          <p:cNvPr id="3" name="Content Placeholder 2"/>
          <p:cNvSpPr>
            <a:spLocks noGrp="1"/>
          </p:cNvSpPr>
          <p:nvPr>
            <p:ph idx="1"/>
          </p:nvPr>
        </p:nvSpPr>
        <p:spPr>
          <a:xfrm>
            <a:off x="4736307" y="1828800"/>
            <a:ext cx="3508041" cy="4476750"/>
          </a:xfrm>
        </p:spPr>
        <p:txBody>
          <a:bodyPr vert="horz" lIns="91440" tIns="45720" rIns="91440" bIns="45720" rtlCol="0">
            <a:normAutofit/>
          </a:bodyPr>
          <a:lstStyle/>
          <a:p>
            <a:pPr marL="0" indent="0">
              <a:buNone/>
            </a:pPr>
            <a:r>
              <a:rPr lang="en-GB" sz="1700" b="1" dirty="0"/>
              <a:t>Apr. 7, 1994</a:t>
            </a:r>
            <a:endParaRPr lang="en-GB" sz="1700" b="1" dirty="0">
              <a:cs typeface="Calibri"/>
            </a:endParaRPr>
          </a:p>
          <a:p>
            <a:pPr marL="0" indent="0">
              <a:buNone/>
            </a:pPr>
            <a:r>
              <a:rPr lang="en-GB" sz="1700" dirty="0"/>
              <a:t>Early Morning:</a:t>
            </a:r>
            <a:endParaRPr lang="en-GB" sz="1700" dirty="0">
              <a:cs typeface="Calibri"/>
            </a:endParaRPr>
          </a:p>
          <a:p>
            <a:r>
              <a:rPr lang="en-GB" sz="1700" dirty="0"/>
              <a:t>Two candidates for the presidency and transitional assembly were executed. These victims were </a:t>
            </a:r>
            <a:r>
              <a:rPr lang="en-GB" sz="1700" dirty="0" err="1"/>
              <a:t>Félicien</a:t>
            </a:r>
            <a:r>
              <a:rPr lang="en-GB" sz="1700" dirty="0"/>
              <a:t> </a:t>
            </a:r>
            <a:r>
              <a:rPr lang="en-GB" sz="1700" dirty="0" err="1"/>
              <a:t>Ngango</a:t>
            </a:r>
            <a:r>
              <a:rPr lang="en-GB" sz="1700" dirty="0"/>
              <a:t> and </a:t>
            </a:r>
            <a:r>
              <a:rPr lang="en-GB" sz="1700" dirty="0" err="1"/>
              <a:t>Landoald</a:t>
            </a:r>
            <a:r>
              <a:rPr lang="en-GB" sz="1700" dirty="0"/>
              <a:t> </a:t>
            </a:r>
            <a:r>
              <a:rPr lang="en-GB" sz="1700" dirty="0" err="1"/>
              <a:t>Ndasingwa</a:t>
            </a:r>
            <a:r>
              <a:rPr lang="en-GB" sz="1700" dirty="0"/>
              <a:t>, members of the PSD and PL respectively. </a:t>
            </a:r>
            <a:endParaRPr lang="en-GB" sz="1700" dirty="0">
              <a:cs typeface="Calibri"/>
            </a:endParaRPr>
          </a:p>
          <a:p>
            <a:r>
              <a:rPr lang="en-GB" sz="1700" dirty="0"/>
              <a:t>The President of the Constitutional Court, Joseph </a:t>
            </a:r>
            <a:r>
              <a:rPr lang="en-GB" sz="1700" dirty="0" err="1"/>
              <a:t>Kavaruganda</a:t>
            </a:r>
            <a:r>
              <a:rPr lang="en-GB" sz="1700" dirty="0"/>
              <a:t>, was also executed.</a:t>
            </a:r>
            <a:endParaRPr lang="en-GB" sz="1700" dirty="0">
              <a:cs typeface="Calibri"/>
            </a:endParaRPr>
          </a:p>
        </p:txBody>
      </p:sp>
      <p:pic>
        <p:nvPicPr>
          <p:cNvPr id="7" name="Picture 6" descr="bc1e84efffbf9dfaf1878c9bd4795eb4">
            <a:extLst>
              <a:ext uri="{FF2B5EF4-FFF2-40B4-BE49-F238E27FC236}">
                <a16:creationId xmlns:a16="http://schemas.microsoft.com/office/drawing/2014/main" id="{A37EC997-F79F-4EF2-A0A3-05AA1DF46926}"/>
              </a:ext>
            </a:extLst>
          </p:cNvPr>
          <p:cNvPicPr>
            <a:picLocks noChangeAspect="1"/>
          </p:cNvPicPr>
          <p:nvPr/>
        </p:nvPicPr>
        <p:blipFill rotWithShape="1">
          <a:blip r:embed="rId3"/>
          <a:srcRect l="14989" r="6357" b="3"/>
          <a:stretch/>
        </p:blipFill>
        <p:spPr>
          <a:xfrm>
            <a:off x="120864" y="4051885"/>
            <a:ext cx="2191887" cy="2659982"/>
          </a:xfrm>
          <a:prstGeom prst="rect">
            <a:avLst/>
          </a:prstGeom>
        </p:spPr>
      </p:pic>
      <p:pic>
        <p:nvPicPr>
          <p:cNvPr id="5" name="Picture 4" descr="4075762d1fdb5e6fe6cd2084034e80a7">
            <a:extLst>
              <a:ext uri="{FF2B5EF4-FFF2-40B4-BE49-F238E27FC236}">
                <a16:creationId xmlns:a16="http://schemas.microsoft.com/office/drawing/2014/main" id="{7BF797EC-B1C0-4920-8BC2-F42955BD8206}"/>
              </a:ext>
            </a:extLst>
          </p:cNvPr>
          <p:cNvPicPr>
            <a:picLocks noChangeAspect="1"/>
          </p:cNvPicPr>
          <p:nvPr/>
        </p:nvPicPr>
        <p:blipFill rotWithShape="1">
          <a:blip r:embed="rId4"/>
          <a:srcRect r="9845" b="2"/>
          <a:stretch/>
        </p:blipFill>
        <p:spPr>
          <a:xfrm>
            <a:off x="2401906" y="3082937"/>
            <a:ext cx="2057687" cy="362893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1774" y="365760"/>
            <a:ext cx="4498258" cy="1325562"/>
          </a:xfrm>
        </p:spPr>
        <p:txBody>
          <a:bodyPr>
            <a:normAutofit/>
          </a:bodyPr>
          <a:lstStyle/>
          <a:p>
            <a:r>
              <a:rPr lang="en-GB" sz="2200"/>
              <a:t>Assassination of Prime Minister Agathe Uwilingiyimana and Belgian Soldiers</a:t>
            </a:r>
          </a:p>
        </p:txBody>
      </p:sp>
      <p:sp>
        <p:nvSpPr>
          <p:cNvPr id="7" name="Rectangle 9">
            <a:extLst>
              <a:ext uri="{FF2B5EF4-FFF2-40B4-BE49-F238E27FC236}">
                <a16:creationId xmlns:a16="http://schemas.microsoft.com/office/drawing/2014/main" id="{60C2BF78-EE5B-49C7-ADD9-58CDBD13E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908354" y="2005738"/>
            <a:ext cx="4511678" cy="4687161"/>
          </a:xfrm>
        </p:spPr>
        <p:txBody>
          <a:bodyPr vert="horz" lIns="91440" tIns="45720" rIns="91440" bIns="45720" rtlCol="0">
            <a:normAutofit/>
          </a:bodyPr>
          <a:lstStyle/>
          <a:p>
            <a:pPr marL="0" indent="0">
              <a:buNone/>
            </a:pPr>
            <a:r>
              <a:rPr lang="en-GB" sz="1400" b="1" dirty="0"/>
              <a:t>Apr. 7, 1994 </a:t>
            </a:r>
          </a:p>
          <a:p>
            <a:pPr marL="0" indent="0">
              <a:buNone/>
            </a:pPr>
            <a:r>
              <a:rPr lang="en-GB" sz="1400" dirty="0"/>
              <a:t>Noon</a:t>
            </a:r>
            <a:endParaRPr lang="en-GB" sz="1400" dirty="0">
              <a:cs typeface="Calibri"/>
            </a:endParaRPr>
          </a:p>
          <a:p>
            <a:pPr marL="171450" indent="-171450"/>
            <a:r>
              <a:rPr lang="en-GB" sz="1400" dirty="0"/>
              <a:t>Knowing that she would be in danger following the breach in the Rwandan government and becoming aware of Rwandan soldiers disabling the protecting Belgian UNAMIR soldiers’ jeeps outside of her residence, Prime Minister Agathe Uwilingiyimana fled from her home to escape execution. </a:t>
            </a:r>
            <a:endParaRPr lang="en-GB" sz="1400" dirty="0">
              <a:cs typeface="Calibri"/>
            </a:endParaRPr>
          </a:p>
          <a:p>
            <a:pPr marL="171450" indent="-171450"/>
            <a:r>
              <a:rPr lang="en-GB" sz="1400" dirty="0"/>
              <a:t>The Belgian UNAMIR soldiers were captured and taken to a military camp, where, several hours later, they were murdered and mutilated. </a:t>
            </a:r>
            <a:endParaRPr lang="en-GB" sz="1400" dirty="0">
              <a:cs typeface="Calibri"/>
            </a:endParaRPr>
          </a:p>
          <a:p>
            <a:pPr marL="171450" indent="-171450"/>
            <a:r>
              <a:rPr lang="en-GB" sz="1400" dirty="0"/>
              <a:t>Shortly before noon, Rwandan soldiers found Prime Minister Uwilingiyimana in her hiding place and executed her and her husband. Her children escaped this atrocity and were brought to safety by a Senegalese U.N. officer.</a:t>
            </a:r>
            <a:endParaRPr lang="en-GB" sz="1400" dirty="0">
              <a:cs typeface="Calibri"/>
            </a:endParaRPr>
          </a:p>
        </p:txBody>
      </p:sp>
      <p:pic>
        <p:nvPicPr>
          <p:cNvPr id="5" name="Picture 4" descr="083efbf90a640eacc6d30c639f2d5b8e">
            <a:extLst>
              <a:ext uri="{FF2B5EF4-FFF2-40B4-BE49-F238E27FC236}">
                <a16:creationId xmlns:a16="http://schemas.microsoft.com/office/drawing/2014/main" id="{CE66E66F-C9E6-4AC3-8FAD-B7EBA55C370C}"/>
              </a:ext>
            </a:extLst>
          </p:cNvPr>
          <p:cNvPicPr>
            <a:picLocks noChangeAspect="1"/>
          </p:cNvPicPr>
          <p:nvPr/>
        </p:nvPicPr>
        <p:blipFill rotWithShape="1">
          <a:blip r:embed="rId2"/>
          <a:srcRect l="27569" r="8819"/>
          <a:stretch/>
        </p:blipFill>
        <p:spPr>
          <a:xfrm>
            <a:off x="5654016" y="10"/>
            <a:ext cx="3489984" cy="685799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6404" y="365760"/>
            <a:ext cx="7269480" cy="1325562"/>
          </a:xfrm>
        </p:spPr>
        <p:txBody>
          <a:bodyPr>
            <a:normAutofit/>
          </a:bodyPr>
          <a:lstStyle/>
          <a:p>
            <a:r>
              <a:rPr lang="en-GB"/>
              <a:t>Hunting Down Victims</a:t>
            </a:r>
          </a:p>
        </p:txBody>
      </p:sp>
      <p:sp>
        <p:nvSpPr>
          <p:cNvPr id="3" name="Content Placeholder 2"/>
          <p:cNvSpPr>
            <a:spLocks noGrp="1"/>
          </p:cNvSpPr>
          <p:nvPr>
            <p:ph idx="1"/>
          </p:nvPr>
        </p:nvSpPr>
        <p:spPr>
          <a:xfrm>
            <a:off x="946404" y="1933575"/>
            <a:ext cx="3301131" cy="4246562"/>
          </a:xfrm>
        </p:spPr>
        <p:txBody>
          <a:bodyPr vert="horz" lIns="91440" tIns="45720" rIns="91440" bIns="45720" rtlCol="0">
            <a:normAutofit/>
          </a:bodyPr>
          <a:lstStyle/>
          <a:p>
            <a:pPr marL="0" indent="0">
              <a:buNone/>
            </a:pPr>
            <a:r>
              <a:rPr lang="en-GB" b="1" dirty="0"/>
              <a:t>Apr. 7, 1994</a:t>
            </a:r>
            <a:endParaRPr lang="en-GB" b="1" dirty="0">
              <a:cs typeface="Calibri"/>
            </a:endParaRPr>
          </a:p>
          <a:p>
            <a:r>
              <a:rPr lang="en-GB" dirty="0"/>
              <a:t>The Rwandan Armed Forces (FAR) and the Interahamwe set up more roadblocks. They also began going house to house to kill Tutsis, most of the time with machetes. </a:t>
            </a:r>
            <a:endParaRPr lang="en-GB" dirty="0">
              <a:cs typeface="Calibri"/>
            </a:endParaRPr>
          </a:p>
          <a:p>
            <a:r>
              <a:rPr lang="en-GB" dirty="0"/>
              <a:t>With detailed lists of victims to refer to, perpetrators killed thousands of Tutsis on the first day.</a:t>
            </a:r>
            <a:endParaRPr lang="en-GB" dirty="0">
              <a:cs typeface="Calibri"/>
            </a:endParaRPr>
          </a:p>
        </p:txBody>
      </p:sp>
      <p:pic>
        <p:nvPicPr>
          <p:cNvPr id="5" name="Picture 4" descr="eba3820be429ba71bdd54ca29acca913">
            <a:extLst>
              <a:ext uri="{FF2B5EF4-FFF2-40B4-BE49-F238E27FC236}">
                <a16:creationId xmlns:a16="http://schemas.microsoft.com/office/drawing/2014/main" id="{FB4BFBEE-7E01-419C-A457-DE563FCFF241}"/>
              </a:ext>
            </a:extLst>
          </p:cNvPr>
          <p:cNvPicPr>
            <a:picLocks noChangeAspect="1"/>
          </p:cNvPicPr>
          <p:nvPr/>
        </p:nvPicPr>
        <p:blipFill>
          <a:blip r:embed="rId2"/>
          <a:stretch>
            <a:fillRect/>
          </a:stretch>
        </p:blipFill>
        <p:spPr>
          <a:xfrm>
            <a:off x="4571999" y="2324845"/>
            <a:ext cx="3605465" cy="2857331"/>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9">
            <a:extLst>
              <a:ext uri="{FF2B5EF4-FFF2-40B4-BE49-F238E27FC236}">
                <a16:creationId xmlns:a16="http://schemas.microsoft.com/office/drawing/2014/main" id="{E53F4E5A-C9EE-4859-B46B-F018F7D73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46963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2601" y="4564674"/>
            <a:ext cx="3008115" cy="1615461"/>
          </a:xfrm>
        </p:spPr>
        <p:txBody>
          <a:bodyPr anchor="ctr">
            <a:normAutofit/>
          </a:bodyPr>
          <a:lstStyle/>
          <a:p>
            <a:r>
              <a:rPr lang="en-GB" sz="2800"/>
              <a:t>Killing spreads to Bugesera</a:t>
            </a:r>
            <a:endParaRPr lang="en-GB" sz="2800">
              <a:cs typeface="Calibri"/>
            </a:endParaRPr>
          </a:p>
        </p:txBody>
      </p:sp>
      <p:pic>
        <p:nvPicPr>
          <p:cNvPr id="5" name="Picture 4" descr="c2a45ab6962e04f63dc45781fdc04e9c">
            <a:extLst>
              <a:ext uri="{FF2B5EF4-FFF2-40B4-BE49-F238E27FC236}">
                <a16:creationId xmlns:a16="http://schemas.microsoft.com/office/drawing/2014/main" id="{24F0DC70-41CD-49C8-A1A7-D53AD61BE879}"/>
              </a:ext>
            </a:extLst>
          </p:cNvPr>
          <p:cNvPicPr>
            <a:picLocks noChangeAspect="1"/>
          </p:cNvPicPr>
          <p:nvPr/>
        </p:nvPicPr>
        <p:blipFill rotWithShape="1">
          <a:blip r:embed="rId2"/>
          <a:srcRect t="16249" b="21963"/>
          <a:stretch/>
        </p:blipFill>
        <p:spPr>
          <a:xfrm>
            <a:off x="20" y="1"/>
            <a:ext cx="8469610" cy="4212708"/>
          </a:xfrm>
          <a:prstGeom prst="rect">
            <a:avLst/>
          </a:prstGeom>
        </p:spPr>
      </p:pic>
      <p:cxnSp>
        <p:nvCxnSpPr>
          <p:cNvPr id="11" name="Straight Connector 11">
            <a:extLst>
              <a:ext uri="{FF2B5EF4-FFF2-40B4-BE49-F238E27FC236}">
                <a16:creationId xmlns:a16="http://schemas.microsoft.com/office/drawing/2014/main" id="{041A955B-D579-48FD-A51C-51B0C0B69F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14750" y="4813604"/>
            <a:ext cx="0" cy="1117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66480" y="4564673"/>
            <a:ext cx="4249403" cy="1950427"/>
          </a:xfrm>
        </p:spPr>
        <p:txBody>
          <a:bodyPr vert="horz" lIns="91440" tIns="45720" rIns="91440" bIns="45720" rtlCol="0" anchor="ctr">
            <a:normAutofit fontScale="85000" lnSpcReduction="10000"/>
          </a:bodyPr>
          <a:lstStyle/>
          <a:p>
            <a:pPr marL="0" indent="0">
              <a:buNone/>
            </a:pPr>
            <a:r>
              <a:rPr lang="en-GB" sz="1900" b="1" dirty="0"/>
              <a:t>Apr. 7, 1994</a:t>
            </a:r>
            <a:endParaRPr lang="en-GB" sz="1900" b="1" dirty="0">
              <a:cs typeface="Calibri"/>
            </a:endParaRPr>
          </a:p>
          <a:p>
            <a:r>
              <a:rPr lang="en-GB" sz="1900" dirty="0"/>
              <a:t>Massacres of Tutsis began to spread toward the </a:t>
            </a:r>
            <a:r>
              <a:rPr lang="en-GB" sz="1900" dirty="0" err="1"/>
              <a:t>Bugesera</a:t>
            </a:r>
            <a:r>
              <a:rPr lang="en-GB" sz="1900" dirty="0"/>
              <a:t> region of Rwanda. </a:t>
            </a:r>
            <a:endParaRPr lang="en-GB" sz="1900" dirty="0">
              <a:cs typeface="Calibri"/>
            </a:endParaRPr>
          </a:p>
          <a:p>
            <a:r>
              <a:rPr lang="en-GB" sz="1900" dirty="0"/>
              <a:t>A group of 60 Interahamwe killed about 100 refugees in an attack on a Catholic mission in Kigali’s </a:t>
            </a:r>
            <a:r>
              <a:rPr lang="en-GB" sz="1900" dirty="0" err="1"/>
              <a:t>Gikondo</a:t>
            </a:r>
            <a:r>
              <a:rPr lang="en-GB" sz="1900" dirty="0"/>
              <a:t> </a:t>
            </a:r>
            <a:r>
              <a:rPr lang="en-GB" sz="1900" dirty="0" err="1"/>
              <a:t>neighborhood</a:t>
            </a:r>
            <a:r>
              <a:rPr lang="en-GB" sz="1900" dirty="0"/>
              <a:t>.</a:t>
            </a:r>
            <a:endParaRPr lang="en-GB" sz="1900" dirty="0">
              <a:cs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5347" y="330201"/>
            <a:ext cx="3400535" cy="1171482"/>
          </a:xfrm>
        </p:spPr>
        <p:txBody>
          <a:bodyPr>
            <a:normAutofit/>
          </a:bodyPr>
          <a:lstStyle/>
          <a:p>
            <a:r>
              <a:rPr lang="en-GB" sz="2500"/>
              <a:t>Hell on Earth: Church Massacres in the Western Province</a:t>
            </a:r>
          </a:p>
        </p:txBody>
      </p:sp>
      <p:pic>
        <p:nvPicPr>
          <p:cNvPr id="5" name="Picture 4" descr="a7c368d6c918226398d476ad9b480a66">
            <a:extLst>
              <a:ext uri="{FF2B5EF4-FFF2-40B4-BE49-F238E27FC236}">
                <a16:creationId xmlns:a16="http://schemas.microsoft.com/office/drawing/2014/main" id="{66FCD45F-9384-4C80-8856-3982A1B2AF55}"/>
              </a:ext>
            </a:extLst>
          </p:cNvPr>
          <p:cNvPicPr>
            <a:picLocks noChangeAspect="1"/>
          </p:cNvPicPr>
          <p:nvPr/>
        </p:nvPicPr>
        <p:blipFill rotWithShape="1">
          <a:blip r:embed="rId2"/>
          <a:srcRect l="30439" r="24904" b="2"/>
          <a:stretch/>
        </p:blipFill>
        <p:spPr>
          <a:xfrm>
            <a:off x="20" y="10"/>
            <a:ext cx="4571094" cy="6857990"/>
          </a:xfrm>
          <a:prstGeom prst="rect">
            <a:avLst/>
          </a:prstGeom>
        </p:spPr>
      </p:pic>
      <p:sp>
        <p:nvSpPr>
          <p:cNvPr id="3" name="Content Placeholder 2"/>
          <p:cNvSpPr>
            <a:spLocks noGrp="1"/>
          </p:cNvSpPr>
          <p:nvPr>
            <p:ph idx="1"/>
          </p:nvPr>
        </p:nvSpPr>
        <p:spPr>
          <a:xfrm>
            <a:off x="4694187" y="1776213"/>
            <a:ext cx="3642853" cy="4952999"/>
          </a:xfrm>
        </p:spPr>
        <p:txBody>
          <a:bodyPr vert="horz" lIns="91440" tIns="45720" rIns="91440" bIns="45720" rtlCol="0">
            <a:normAutofit/>
          </a:bodyPr>
          <a:lstStyle/>
          <a:p>
            <a:pPr marL="0" indent="0">
              <a:buNone/>
            </a:pPr>
            <a:r>
              <a:rPr lang="en-GB" sz="1600" b="1" dirty="0"/>
              <a:t>Apr. 7, 1994</a:t>
            </a:r>
            <a:endParaRPr lang="en-GB" sz="1600" b="1" dirty="0">
              <a:cs typeface="Calibri"/>
            </a:endParaRPr>
          </a:p>
          <a:p>
            <a:r>
              <a:rPr lang="en-GB" sz="1600" dirty="0"/>
              <a:t>Starting on Apr. 7, 1994, Tutsis were targeted in various churches, where they often sought protection and refuge. Colonel Anatole </a:t>
            </a:r>
            <a:r>
              <a:rPr lang="en-GB" sz="1600" dirty="0" err="1"/>
              <a:t>Nsengiyumva</a:t>
            </a:r>
            <a:r>
              <a:rPr lang="en-GB" sz="1600" dirty="0"/>
              <a:t> was the leader of these atrocities in </a:t>
            </a:r>
            <a:r>
              <a:rPr lang="en-GB" sz="1600" dirty="0" err="1"/>
              <a:t>préfecture</a:t>
            </a:r>
            <a:r>
              <a:rPr lang="en-GB" sz="1600" dirty="0"/>
              <a:t> of Gisenyi.</a:t>
            </a:r>
            <a:endParaRPr lang="en-GB" sz="1600" dirty="0">
              <a:cs typeface="Calibri"/>
            </a:endParaRPr>
          </a:p>
          <a:p>
            <a:r>
              <a:rPr lang="en-GB" sz="1600" dirty="0"/>
              <a:t>Below is a list of some of these massacres:</a:t>
            </a:r>
          </a:p>
          <a:p>
            <a:pPr lvl="1"/>
            <a:r>
              <a:rPr lang="en-GB" sz="1400" dirty="0" err="1"/>
              <a:t>Nyundo</a:t>
            </a:r>
            <a:r>
              <a:rPr lang="en-GB" sz="1400" dirty="0"/>
              <a:t> Seminary Massacre left 50 people dead</a:t>
            </a:r>
          </a:p>
          <a:p>
            <a:pPr lvl="1"/>
            <a:r>
              <a:rPr lang="en-GB" sz="1400" dirty="0" err="1"/>
              <a:t>Busogo</a:t>
            </a:r>
            <a:r>
              <a:rPr lang="en-GB" sz="1400" dirty="0"/>
              <a:t> Church Massacre left 43 dead</a:t>
            </a:r>
          </a:p>
          <a:p>
            <a:pPr lvl="1"/>
            <a:r>
              <a:rPr lang="en-GB" sz="1400" dirty="0"/>
              <a:t>Massacre at </a:t>
            </a:r>
            <a:r>
              <a:rPr lang="en-GB" sz="1400" dirty="0" err="1"/>
              <a:t>Busasamana</a:t>
            </a:r>
            <a:r>
              <a:rPr lang="en-GB" sz="1400" dirty="0"/>
              <a:t> left 150 dead</a:t>
            </a:r>
          </a:p>
          <a:p>
            <a:pPr lvl="1"/>
            <a:r>
              <a:rPr lang="en-GB" sz="1400" dirty="0"/>
              <a:t>Massacre at Seventh Day Adventist University campus at </a:t>
            </a:r>
            <a:r>
              <a:rPr lang="en-GB" sz="1400" dirty="0" err="1"/>
              <a:t>Mudende</a:t>
            </a:r>
            <a:r>
              <a:rPr lang="en-GB" sz="1400" dirty="0"/>
              <a:t> left hundreds dead</a:t>
            </a:r>
            <a:endParaRPr lang="en-GB" sz="1400" dirty="0">
              <a:cs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5347" y="0"/>
            <a:ext cx="3400535" cy="1584895"/>
          </a:xfrm>
        </p:spPr>
        <p:txBody>
          <a:bodyPr>
            <a:normAutofit/>
          </a:bodyPr>
          <a:lstStyle/>
          <a:p>
            <a:r>
              <a:rPr lang="en-GB"/>
              <a:t>A "New Strategy"</a:t>
            </a:r>
          </a:p>
        </p:txBody>
      </p:sp>
      <p:pic>
        <p:nvPicPr>
          <p:cNvPr id="5" name="Picture 4" descr="a1fb107ac0379614e02b8b2a0e111280">
            <a:extLst>
              <a:ext uri="{FF2B5EF4-FFF2-40B4-BE49-F238E27FC236}">
                <a16:creationId xmlns:a16="http://schemas.microsoft.com/office/drawing/2014/main" id="{C6DC0CB9-6E07-4444-B089-D267DB5D9F92}"/>
              </a:ext>
            </a:extLst>
          </p:cNvPr>
          <p:cNvPicPr>
            <a:picLocks noChangeAspect="1"/>
          </p:cNvPicPr>
          <p:nvPr/>
        </p:nvPicPr>
        <p:blipFill rotWithShape="1">
          <a:blip r:embed="rId2"/>
          <a:srcRect l="16707" r="20806"/>
          <a:stretch/>
        </p:blipFill>
        <p:spPr>
          <a:xfrm>
            <a:off x="20" y="10"/>
            <a:ext cx="4571094" cy="6857990"/>
          </a:xfrm>
          <a:prstGeom prst="rect">
            <a:avLst/>
          </a:prstGeom>
        </p:spPr>
      </p:pic>
      <p:sp>
        <p:nvSpPr>
          <p:cNvPr id="3" name="Content Placeholder 2"/>
          <p:cNvSpPr>
            <a:spLocks noGrp="1"/>
          </p:cNvSpPr>
          <p:nvPr>
            <p:ph idx="1"/>
          </p:nvPr>
        </p:nvSpPr>
        <p:spPr>
          <a:xfrm>
            <a:off x="4571114" y="1803400"/>
            <a:ext cx="3785485" cy="4876800"/>
          </a:xfrm>
        </p:spPr>
        <p:txBody>
          <a:bodyPr vert="horz" lIns="91440" tIns="45720" rIns="91440" bIns="45720" rtlCol="0">
            <a:normAutofit fontScale="92500" lnSpcReduction="20000"/>
          </a:bodyPr>
          <a:lstStyle/>
          <a:p>
            <a:pPr marL="0" indent="0">
              <a:buNone/>
            </a:pPr>
            <a:r>
              <a:rPr lang="en-GB" sz="1600" b="1" dirty="0"/>
              <a:t>Apr. 11, 1994</a:t>
            </a:r>
            <a:endParaRPr lang="en-GB" sz="1600" b="1" dirty="0">
              <a:cs typeface="Calibri"/>
            </a:endParaRPr>
          </a:p>
          <a:p>
            <a:r>
              <a:rPr lang="en-GB" sz="1600" dirty="0"/>
              <a:t>2,000 people sheltering inside a UNAMIR-protected school (Ecole Technique </a:t>
            </a:r>
            <a:r>
              <a:rPr lang="en-GB" sz="1600" dirty="0" err="1"/>
              <a:t>Officielle</a:t>
            </a:r>
            <a:r>
              <a:rPr lang="en-GB" sz="1600" dirty="0"/>
              <a:t>) in Kigali were slaughtered when the UNAMIR soldiers departed briefly to assist in an evacuation of Westerners in Rwanda. </a:t>
            </a:r>
            <a:endParaRPr lang="en-GB" sz="1600" dirty="0">
              <a:cs typeface="Calibri"/>
            </a:endParaRPr>
          </a:p>
          <a:p>
            <a:r>
              <a:rPr lang="en-GB" sz="1600" dirty="0"/>
              <a:t>Augustin </a:t>
            </a:r>
            <a:r>
              <a:rPr lang="en-GB" sz="1600" dirty="0" err="1"/>
              <a:t>Ndindiliyimana</a:t>
            </a:r>
            <a:r>
              <a:rPr lang="en-GB" sz="1600" dirty="0"/>
              <a:t>, who was Chief of the Rwandan National Gendarmerie, sent the National Police to protect those hiding at the school, but the troops joined in the slaughter instead.</a:t>
            </a:r>
          </a:p>
          <a:p>
            <a:r>
              <a:rPr lang="en-GB" sz="1600" dirty="0"/>
              <a:t>This spurred the genocidaires' strategy of driving Tutsis into public spaces like schools, churches, and stadiums and subsequently massacring them at large.</a:t>
            </a:r>
          </a:p>
          <a:p>
            <a:r>
              <a:rPr lang="en-GB" sz="1600" dirty="0"/>
              <a:t>By this day, an estimated 20,000 Rwandans had been murdered, mostly Tutsi.</a:t>
            </a:r>
            <a:endParaRPr lang="en-GB" sz="1600" dirty="0">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6736" y="0"/>
            <a:ext cx="7890527" cy="1325563"/>
          </a:xfrm>
        </p:spPr>
        <p:txBody>
          <a:bodyPr>
            <a:normAutofit/>
          </a:bodyPr>
          <a:lstStyle/>
          <a:p>
            <a:r>
              <a:rPr sz="3600" dirty="0"/>
              <a:t>German </a:t>
            </a:r>
            <a:r>
              <a:rPr lang="en-US" sz="3600" dirty="0"/>
              <a:t>Colonialism</a:t>
            </a:r>
            <a:endParaRPr dirty="0"/>
          </a:p>
        </p:txBody>
      </p:sp>
      <p:sp>
        <p:nvSpPr>
          <p:cNvPr id="3" name="Content Placeholder 2"/>
          <p:cNvSpPr>
            <a:spLocks noGrp="1"/>
          </p:cNvSpPr>
          <p:nvPr>
            <p:ph idx="1"/>
          </p:nvPr>
        </p:nvSpPr>
        <p:spPr>
          <a:xfrm>
            <a:off x="268307" y="1786675"/>
            <a:ext cx="3927291" cy="4858824"/>
          </a:xfrm>
        </p:spPr>
        <p:txBody>
          <a:bodyPr vert="horz" lIns="91440" tIns="45720" rIns="91440" bIns="45720" rtlCol="0" anchor="t">
            <a:normAutofit/>
          </a:bodyPr>
          <a:lstStyle/>
          <a:p>
            <a:pPr marL="0" indent="0">
              <a:lnSpc>
                <a:spcPct val="90000"/>
              </a:lnSpc>
              <a:buNone/>
            </a:pPr>
            <a:r>
              <a:rPr lang="en-GB" sz="1400" b="1" dirty="0"/>
              <a:t>1894 - 1917 </a:t>
            </a:r>
            <a:endParaRPr lang="en-GB" sz="1400" b="1" dirty="0">
              <a:cs typeface="Calibri"/>
            </a:endParaRPr>
          </a:p>
          <a:p>
            <a:pPr>
              <a:lnSpc>
                <a:spcPct val="90000"/>
              </a:lnSpc>
            </a:pPr>
            <a:r>
              <a:rPr lang="en-GB" sz="1400" dirty="0"/>
              <a:t>Upon their arrival in Rwanda, German colonists employed brutal subjugation tactics against the Rwandan population. </a:t>
            </a:r>
            <a:endParaRPr lang="en-GB" sz="1400" b="1" dirty="0">
              <a:cs typeface="Calibri"/>
            </a:endParaRPr>
          </a:p>
          <a:p>
            <a:pPr>
              <a:lnSpc>
                <a:spcPct val="90000"/>
              </a:lnSpc>
            </a:pPr>
            <a:r>
              <a:rPr lang="en-GB" sz="1400" b="1" dirty="0"/>
              <a:t>"Divide and Conquer":</a:t>
            </a:r>
            <a:br>
              <a:rPr lang="en-GB" sz="1400" dirty="0"/>
            </a:br>
            <a:r>
              <a:rPr lang="en-GB" sz="1400" dirty="0"/>
              <a:t>The Germans ruled indirectly through the existing political structures created by the Mwami.  They utilized existing systems of control, choosing to ally with the Tutsi chiefs who dominated the majority Hutu lower classes. This favoritism fostered and exacerbated enmity towards Tutsis amongst the Hutu.</a:t>
            </a:r>
            <a:endParaRPr lang="en-GB" sz="1400" dirty="0">
              <a:cs typeface="Calibri"/>
            </a:endParaRPr>
          </a:p>
          <a:p>
            <a:pPr>
              <a:lnSpc>
                <a:spcPct val="90000"/>
              </a:lnSpc>
            </a:pPr>
            <a:r>
              <a:rPr lang="en-GB" sz="1400" dirty="0"/>
              <a:t>The Germans also conducted military operations against Hutu chiefs in the North that had not come under the Mwami's control. Resentment between the North and South continued to fester over the coming decades and was a key political factor in Habyarimana's coup. </a:t>
            </a:r>
            <a:endParaRPr lang="en-GB" sz="1400" dirty="0">
              <a:cs typeface="Calibri"/>
            </a:endParaRPr>
          </a:p>
        </p:txBody>
      </p:sp>
      <p:pic>
        <p:nvPicPr>
          <p:cNvPr id="4" name="Picture 4" descr="Graphical user interface, text, application&#10;&#10;Description automatically generated">
            <a:extLst>
              <a:ext uri="{FF2B5EF4-FFF2-40B4-BE49-F238E27FC236}">
                <a16:creationId xmlns:a16="http://schemas.microsoft.com/office/drawing/2014/main" id="{9AAE7C19-41BC-4F38-81DC-9BEE59357BA8}"/>
              </a:ext>
            </a:extLst>
          </p:cNvPr>
          <p:cNvPicPr>
            <a:picLocks noChangeAspect="1"/>
          </p:cNvPicPr>
          <p:nvPr/>
        </p:nvPicPr>
        <p:blipFill>
          <a:blip r:embed="rId2"/>
          <a:stretch>
            <a:fillRect/>
          </a:stretch>
        </p:blipFill>
        <p:spPr>
          <a:xfrm>
            <a:off x="4414539" y="2514600"/>
            <a:ext cx="3896033" cy="2628561"/>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5348" y="539087"/>
            <a:ext cx="3400535" cy="1584895"/>
          </a:xfrm>
        </p:spPr>
        <p:txBody>
          <a:bodyPr>
            <a:normAutofit/>
          </a:bodyPr>
          <a:lstStyle/>
          <a:p>
            <a:r>
              <a:rPr lang="en-GB" dirty="0"/>
              <a:t>The Deadliest Weeks</a:t>
            </a:r>
          </a:p>
        </p:txBody>
      </p:sp>
      <p:pic>
        <p:nvPicPr>
          <p:cNvPr id="5" name="Picture 4" descr="94fd80f86e598072c78e4d25bc8fdd29">
            <a:extLst>
              <a:ext uri="{FF2B5EF4-FFF2-40B4-BE49-F238E27FC236}">
                <a16:creationId xmlns:a16="http://schemas.microsoft.com/office/drawing/2014/main" id="{9935B4ED-DA84-42BD-92A1-B802A06B176F}"/>
              </a:ext>
            </a:extLst>
          </p:cNvPr>
          <p:cNvPicPr>
            <a:picLocks noChangeAspect="1"/>
          </p:cNvPicPr>
          <p:nvPr/>
        </p:nvPicPr>
        <p:blipFill rotWithShape="1">
          <a:blip r:embed="rId2"/>
          <a:srcRect l="23804" r="38704"/>
          <a:stretch/>
        </p:blipFill>
        <p:spPr>
          <a:xfrm>
            <a:off x="906" y="10"/>
            <a:ext cx="4571094" cy="6857990"/>
          </a:xfrm>
          <a:prstGeom prst="rect">
            <a:avLst/>
          </a:prstGeom>
        </p:spPr>
      </p:pic>
      <p:sp>
        <p:nvSpPr>
          <p:cNvPr id="3" name="Content Placeholder 2"/>
          <p:cNvSpPr>
            <a:spLocks noGrp="1"/>
          </p:cNvSpPr>
          <p:nvPr>
            <p:ph idx="1"/>
          </p:nvPr>
        </p:nvSpPr>
        <p:spPr>
          <a:xfrm>
            <a:off x="4815347" y="2123982"/>
            <a:ext cx="3429001" cy="4391117"/>
          </a:xfrm>
        </p:spPr>
        <p:txBody>
          <a:bodyPr vert="horz" lIns="91440" tIns="45720" rIns="91440" bIns="45720" rtlCol="0">
            <a:normAutofit fontScale="92500" lnSpcReduction="10000"/>
          </a:bodyPr>
          <a:lstStyle/>
          <a:p>
            <a:pPr marL="0" indent="0">
              <a:buNone/>
            </a:pPr>
            <a:r>
              <a:rPr lang="en-GB" sz="1400" b="1" dirty="0"/>
              <a:t>Apr. 11, 1994 – May 2, 1994</a:t>
            </a:r>
            <a:endParaRPr lang="en-GB" sz="1400" b="1" dirty="0">
              <a:cs typeface="Calibri"/>
            </a:endParaRPr>
          </a:p>
          <a:p>
            <a:r>
              <a:rPr lang="en-GB" sz="1400" dirty="0"/>
              <a:t>These few weeks were some of the deadliest of the genocide. There were massacres of up to thousands of people over a couple days at times. Some of these atrocities occurred at: </a:t>
            </a:r>
          </a:p>
          <a:p>
            <a:pPr lvl="1"/>
            <a:r>
              <a:rPr lang="en-GB" sz="1200" dirty="0"/>
              <a:t>ETO school in the city of Kigali</a:t>
            </a:r>
          </a:p>
          <a:p>
            <a:pPr lvl="1"/>
            <a:r>
              <a:rPr lang="en-GB" sz="1200" dirty="0" err="1"/>
              <a:t>Kiziguro</a:t>
            </a:r>
            <a:r>
              <a:rPr lang="en-GB" sz="1200" dirty="0"/>
              <a:t> in </a:t>
            </a:r>
            <a:r>
              <a:rPr lang="en-GB" sz="1200" dirty="0" err="1"/>
              <a:t>Byumba</a:t>
            </a:r>
            <a:endParaRPr lang="en-GB" sz="1200" dirty="0"/>
          </a:p>
          <a:p>
            <a:pPr lvl="1"/>
            <a:r>
              <a:rPr lang="en-GB" sz="1200" dirty="0" err="1"/>
              <a:t>Musambira</a:t>
            </a:r>
            <a:r>
              <a:rPr lang="en-GB" sz="1200" dirty="0"/>
              <a:t>, </a:t>
            </a:r>
            <a:r>
              <a:rPr lang="en-GB" sz="1200" dirty="0" err="1"/>
              <a:t>Mugina</a:t>
            </a:r>
            <a:r>
              <a:rPr lang="en-GB" sz="1200" dirty="0"/>
              <a:t>, and </a:t>
            </a:r>
            <a:r>
              <a:rPr lang="en-GB" sz="1200" dirty="0" err="1"/>
              <a:t>Byimana</a:t>
            </a:r>
            <a:r>
              <a:rPr lang="en-GB" sz="1200" dirty="0"/>
              <a:t> in Gitarama</a:t>
            </a:r>
          </a:p>
          <a:p>
            <a:pPr lvl="1"/>
            <a:r>
              <a:rPr lang="en-GB" sz="1200" dirty="0" err="1"/>
              <a:t>Rukara</a:t>
            </a:r>
            <a:r>
              <a:rPr lang="en-GB" sz="1200" dirty="0"/>
              <a:t> church, </a:t>
            </a:r>
            <a:r>
              <a:rPr lang="en-GB" sz="1200" dirty="0" err="1"/>
              <a:t>Rukira</a:t>
            </a:r>
            <a:r>
              <a:rPr lang="en-GB" sz="1200" dirty="0"/>
              <a:t> commune, and the St. Joseph </a:t>
            </a:r>
            <a:r>
              <a:rPr lang="en-GB" sz="1200" dirty="0" err="1"/>
              <a:t>center</a:t>
            </a:r>
            <a:r>
              <a:rPr lang="en-GB" sz="1200" dirty="0"/>
              <a:t> in </a:t>
            </a:r>
            <a:r>
              <a:rPr lang="en-GB" sz="1200" dirty="0" err="1"/>
              <a:t>Kibungo</a:t>
            </a:r>
            <a:endParaRPr lang="en-GB" sz="1200" dirty="0"/>
          </a:p>
          <a:p>
            <a:pPr lvl="1"/>
            <a:r>
              <a:rPr lang="en-GB" sz="1200" dirty="0"/>
              <a:t>the church and stadium in </a:t>
            </a:r>
            <a:r>
              <a:rPr lang="en-GB" sz="1200" dirty="0" err="1"/>
              <a:t>Kibuye</a:t>
            </a:r>
            <a:r>
              <a:rPr lang="en-GB" sz="1200" dirty="0"/>
              <a:t> town</a:t>
            </a:r>
          </a:p>
          <a:p>
            <a:pPr lvl="1"/>
            <a:r>
              <a:rPr lang="en-GB" sz="1200" dirty="0" err="1"/>
              <a:t>Mubuga</a:t>
            </a:r>
            <a:r>
              <a:rPr lang="en-GB" sz="1200" dirty="0"/>
              <a:t> church, </a:t>
            </a:r>
            <a:r>
              <a:rPr lang="en-GB" sz="1200" dirty="0" err="1"/>
              <a:t>Birambo</a:t>
            </a:r>
            <a:r>
              <a:rPr lang="en-GB" sz="1200" dirty="0"/>
              <a:t> and </a:t>
            </a:r>
            <a:r>
              <a:rPr lang="en-GB" sz="1200" dirty="0" err="1"/>
              <a:t>Mugonero</a:t>
            </a:r>
            <a:r>
              <a:rPr lang="en-GB" sz="1200" dirty="0"/>
              <a:t> church and hospital in </a:t>
            </a:r>
            <a:r>
              <a:rPr lang="en-GB" sz="1200" dirty="0" err="1"/>
              <a:t>Kibuye</a:t>
            </a:r>
            <a:r>
              <a:rPr lang="en-GB" sz="1200" dirty="0"/>
              <a:t> prefecture</a:t>
            </a:r>
          </a:p>
          <a:p>
            <a:pPr lvl="1"/>
            <a:r>
              <a:rPr lang="en-GB" sz="1200" dirty="0" err="1"/>
              <a:t>Shangi</a:t>
            </a:r>
            <a:r>
              <a:rPr lang="en-GB" sz="1200" dirty="0"/>
              <a:t>, </a:t>
            </a:r>
            <a:r>
              <a:rPr lang="en-GB" sz="1200" dirty="0" err="1"/>
              <a:t>Nyamasheke</a:t>
            </a:r>
            <a:r>
              <a:rPr lang="en-GB" sz="1200" dirty="0"/>
              <a:t>, and </a:t>
            </a:r>
            <a:r>
              <a:rPr lang="en-GB" sz="1200" dirty="0" err="1"/>
              <a:t>Mibirizi</a:t>
            </a:r>
            <a:r>
              <a:rPr lang="en-GB" sz="1200" dirty="0"/>
              <a:t> churches in </a:t>
            </a:r>
            <a:r>
              <a:rPr lang="en-GB" sz="1200" dirty="0" err="1"/>
              <a:t>Cyangugu</a:t>
            </a:r>
            <a:endParaRPr lang="en-GB" sz="1200" dirty="0"/>
          </a:p>
          <a:p>
            <a:pPr lvl="1"/>
            <a:r>
              <a:rPr lang="en-GB" sz="1200" dirty="0" err="1"/>
              <a:t>Kibeho</a:t>
            </a:r>
            <a:r>
              <a:rPr lang="en-GB" sz="1200" dirty="0"/>
              <a:t>, </a:t>
            </a:r>
            <a:r>
              <a:rPr lang="en-GB" sz="1200" dirty="0" err="1"/>
              <a:t>Cyanika</a:t>
            </a:r>
            <a:r>
              <a:rPr lang="en-GB" sz="1200" dirty="0"/>
              <a:t>, and </a:t>
            </a:r>
            <a:r>
              <a:rPr lang="en-GB" sz="1200" dirty="0" err="1"/>
              <a:t>Kaduha</a:t>
            </a:r>
            <a:r>
              <a:rPr lang="en-GB" sz="1200" dirty="0"/>
              <a:t> churches in </a:t>
            </a:r>
            <a:r>
              <a:rPr lang="en-GB" sz="1200" dirty="0" err="1"/>
              <a:t>Gikongoro</a:t>
            </a:r>
            <a:endParaRPr lang="en-GB" sz="1200" dirty="0"/>
          </a:p>
          <a:p>
            <a:pPr lvl="1"/>
            <a:r>
              <a:rPr lang="en-GB" sz="1200" dirty="0" err="1"/>
              <a:t>Cyahinda</a:t>
            </a:r>
            <a:r>
              <a:rPr lang="en-GB" sz="1200" dirty="0"/>
              <a:t>, </a:t>
            </a:r>
            <a:r>
              <a:rPr lang="en-GB" sz="1200" dirty="0" err="1"/>
              <a:t>Kansi</a:t>
            </a:r>
            <a:r>
              <a:rPr lang="en-GB" sz="1200" dirty="0"/>
              <a:t> and </a:t>
            </a:r>
            <a:r>
              <a:rPr lang="en-GB" sz="1200" dirty="0" err="1"/>
              <a:t>Nyumba</a:t>
            </a:r>
            <a:r>
              <a:rPr lang="en-GB" sz="1200" dirty="0"/>
              <a:t> churches, </a:t>
            </a:r>
            <a:r>
              <a:rPr lang="en-GB" sz="1200" dirty="0" err="1"/>
              <a:t>Butare</a:t>
            </a:r>
            <a:r>
              <a:rPr lang="en-GB" sz="1200" dirty="0"/>
              <a:t> hospital and the university in </a:t>
            </a:r>
            <a:r>
              <a:rPr lang="en-GB" sz="1200" dirty="0" err="1"/>
              <a:t>Butare</a:t>
            </a:r>
            <a:endParaRPr lang="en-GB" sz="1200" dirty="0"/>
          </a:p>
          <a:p>
            <a:pPr lvl="1"/>
            <a:r>
              <a:rPr lang="en-GB" sz="1200" dirty="0" err="1"/>
              <a:t>Nyundo</a:t>
            </a:r>
            <a:r>
              <a:rPr lang="en-GB" sz="1200" dirty="0"/>
              <a:t> Cathedral in Gisenyi</a:t>
            </a:r>
            <a:endParaRPr lang="en-GB" sz="1200" dirty="0">
              <a:cs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5348" y="677863"/>
            <a:ext cx="3400535" cy="1325562"/>
          </a:xfrm>
        </p:spPr>
        <p:txBody>
          <a:bodyPr>
            <a:normAutofit/>
          </a:bodyPr>
          <a:lstStyle/>
          <a:p>
            <a:r>
              <a:rPr lang="en-GB"/>
              <a:t>No Escape</a:t>
            </a:r>
          </a:p>
        </p:txBody>
      </p:sp>
      <p:pic>
        <p:nvPicPr>
          <p:cNvPr id="5" name="Picture 4" descr="7f70e1c49cf8087c506b69c5b9749f7b">
            <a:extLst>
              <a:ext uri="{FF2B5EF4-FFF2-40B4-BE49-F238E27FC236}">
                <a16:creationId xmlns:a16="http://schemas.microsoft.com/office/drawing/2014/main" id="{71C98890-E5B8-40A8-9113-13E0CE7565E9}"/>
              </a:ext>
            </a:extLst>
          </p:cNvPr>
          <p:cNvPicPr>
            <a:picLocks noChangeAspect="1"/>
          </p:cNvPicPr>
          <p:nvPr/>
        </p:nvPicPr>
        <p:blipFill>
          <a:blip r:embed="rId2"/>
          <a:stretch>
            <a:fillRect/>
          </a:stretch>
        </p:blipFill>
        <p:spPr>
          <a:xfrm>
            <a:off x="482394" y="1586327"/>
            <a:ext cx="4088720" cy="3652589"/>
          </a:xfrm>
          <a:prstGeom prst="rect">
            <a:avLst/>
          </a:prstGeom>
        </p:spPr>
      </p:pic>
      <p:sp>
        <p:nvSpPr>
          <p:cNvPr id="3" name="Content Placeholder 2"/>
          <p:cNvSpPr>
            <a:spLocks noGrp="1"/>
          </p:cNvSpPr>
          <p:nvPr>
            <p:ph idx="1"/>
          </p:nvPr>
        </p:nvSpPr>
        <p:spPr>
          <a:xfrm>
            <a:off x="4815347" y="2325158"/>
            <a:ext cx="3429001" cy="3854979"/>
          </a:xfrm>
        </p:spPr>
        <p:txBody>
          <a:bodyPr vert="horz" lIns="91440" tIns="45720" rIns="91440" bIns="45720" rtlCol="0">
            <a:normAutofit/>
          </a:bodyPr>
          <a:lstStyle/>
          <a:p>
            <a:pPr marL="0" indent="0">
              <a:buNone/>
            </a:pPr>
            <a:r>
              <a:rPr lang="en-GB" b="1" dirty="0"/>
              <a:t>Apr. 13, 1994</a:t>
            </a:r>
            <a:endParaRPr lang="en-GB" b="1" dirty="0">
              <a:cs typeface="Calibri"/>
            </a:endParaRPr>
          </a:p>
          <a:p>
            <a:r>
              <a:rPr lang="en-GB" dirty="0"/>
              <a:t>Emigration to </a:t>
            </a:r>
            <a:r>
              <a:rPr lang="en-GB" dirty="0" err="1"/>
              <a:t>neighboring</a:t>
            </a:r>
            <a:r>
              <a:rPr lang="en-GB" dirty="0"/>
              <a:t> countries was strictly controlled, per army general officer instructions. </a:t>
            </a:r>
            <a:endParaRPr lang="en-GB" dirty="0">
              <a:cs typeface="Calibri"/>
            </a:endParaRPr>
          </a:p>
          <a:p>
            <a:r>
              <a:rPr lang="en-GB" dirty="0"/>
              <a:t>Tutsi attempting to cross the river to Burundi were slaughtered at </a:t>
            </a:r>
            <a:r>
              <a:rPr lang="en-GB" dirty="0" err="1"/>
              <a:t>Nyakizu</a:t>
            </a:r>
            <a:r>
              <a:rPr lang="en-GB" dirty="0"/>
              <a:t>.</a:t>
            </a:r>
            <a:endParaRPr lang="en-GB" dirty="0">
              <a:cs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8116" y="566382"/>
            <a:ext cx="3400536" cy="1550284"/>
          </a:xfrm>
        </p:spPr>
        <p:txBody>
          <a:bodyPr vert="horz" lIns="91440" tIns="45720" rIns="91440" bIns="45720" rtlCol="0">
            <a:normAutofit/>
          </a:bodyPr>
          <a:lstStyle/>
          <a:p>
            <a:r>
              <a:rPr lang="en-GB" sz="3400"/>
              <a:t>Assassination of Boniface </a:t>
            </a:r>
            <a:r>
              <a:rPr lang="en-GB" sz="3400" err="1"/>
              <a:t>Ngulinzira</a:t>
            </a:r>
            <a:endParaRPr lang="en-GB" sz="3400" err="1">
              <a:cs typeface="Calibri"/>
            </a:endParaRPr>
          </a:p>
        </p:txBody>
      </p:sp>
      <p:sp>
        <p:nvSpPr>
          <p:cNvPr id="7" name="Rectangle 9">
            <a:extLst>
              <a:ext uri="{FF2B5EF4-FFF2-40B4-BE49-F238E27FC236}">
                <a16:creationId xmlns:a16="http://schemas.microsoft.com/office/drawing/2014/main" id="{50CF6C96-4596-4D83-A9F9-A3AB22AB4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899651" y="2438399"/>
            <a:ext cx="3429001" cy="3853219"/>
          </a:xfrm>
        </p:spPr>
        <p:txBody>
          <a:bodyPr vert="horz" lIns="91440" tIns="45720" rIns="91440" bIns="45720" rtlCol="0">
            <a:normAutofit/>
          </a:bodyPr>
          <a:lstStyle/>
          <a:p>
            <a:pPr marL="0" indent="0">
              <a:buNone/>
            </a:pPr>
            <a:r>
              <a:rPr lang="en-GB" b="1" dirty="0"/>
              <a:t>Apr. 14, 1994</a:t>
            </a:r>
            <a:endParaRPr lang="en-GB" b="1" dirty="0">
              <a:cs typeface="Calibri"/>
            </a:endParaRPr>
          </a:p>
          <a:p>
            <a:pPr marL="0" indent="0">
              <a:buNone/>
            </a:pPr>
            <a:r>
              <a:rPr lang="en-GB" dirty="0"/>
              <a:t>Rwandan military assassinates former foreign minister of Rwanda, Boniface </a:t>
            </a:r>
            <a:r>
              <a:rPr lang="en-GB" dirty="0" err="1"/>
              <a:t>Ngulinzira</a:t>
            </a:r>
            <a:r>
              <a:rPr lang="en-GB" dirty="0"/>
              <a:t>, who was also a representative at the signing of the Arusha Accords, which perpetrators deemed maliciously </a:t>
            </a:r>
            <a:r>
              <a:rPr lang="en-GB" dirty="0" err="1"/>
              <a:t>favorable</a:t>
            </a:r>
            <a:r>
              <a:rPr lang="en-GB" dirty="0"/>
              <a:t> to the RPF.</a:t>
            </a:r>
            <a:endParaRPr lang="en-GB" dirty="0">
              <a:cs typeface="Calibri"/>
            </a:endParaRPr>
          </a:p>
        </p:txBody>
      </p:sp>
      <p:pic>
        <p:nvPicPr>
          <p:cNvPr id="5" name="Picture 4" descr="8e692c8eec23111ff9f1bff2e5481074">
            <a:extLst>
              <a:ext uri="{FF2B5EF4-FFF2-40B4-BE49-F238E27FC236}">
                <a16:creationId xmlns:a16="http://schemas.microsoft.com/office/drawing/2014/main" id="{8A9BCE72-CB2F-498D-A6A3-FF669D33011E}"/>
              </a:ext>
            </a:extLst>
          </p:cNvPr>
          <p:cNvPicPr>
            <a:picLocks noChangeAspect="1"/>
          </p:cNvPicPr>
          <p:nvPr/>
        </p:nvPicPr>
        <p:blipFill rotWithShape="1">
          <a:blip r:embed="rId2"/>
          <a:srcRect l="22921" r="27088"/>
          <a:stretch/>
        </p:blipFill>
        <p:spPr>
          <a:xfrm>
            <a:off x="4572885" y="10"/>
            <a:ext cx="4571115" cy="685799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E53F4E5A-C9EE-4859-B46B-F018F7D73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46963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2601" y="4564674"/>
            <a:ext cx="3008115" cy="1615461"/>
          </a:xfrm>
        </p:spPr>
        <p:txBody>
          <a:bodyPr vert="horz" lIns="91440" tIns="45720" rIns="91440" bIns="45720" rtlCol="0" anchor="ctr">
            <a:normAutofit/>
          </a:bodyPr>
          <a:lstStyle/>
          <a:p>
            <a:r>
              <a:rPr lang="en-GB" sz="2600"/>
              <a:t>Hell on Earth: Church Massacres in Kibungo</a:t>
            </a:r>
            <a:endParaRPr lang="en-GB" sz="2600">
              <a:cs typeface="Calibri"/>
            </a:endParaRPr>
          </a:p>
        </p:txBody>
      </p:sp>
      <p:pic>
        <p:nvPicPr>
          <p:cNvPr id="5" name="Picture 4" descr="8f881a0819e67bace790b6ea44ee1643">
            <a:extLst>
              <a:ext uri="{FF2B5EF4-FFF2-40B4-BE49-F238E27FC236}">
                <a16:creationId xmlns:a16="http://schemas.microsoft.com/office/drawing/2014/main" id="{B381C183-6339-4C99-B89F-AC673FB105C6}"/>
              </a:ext>
            </a:extLst>
          </p:cNvPr>
          <p:cNvPicPr>
            <a:picLocks noChangeAspect="1"/>
          </p:cNvPicPr>
          <p:nvPr/>
        </p:nvPicPr>
        <p:blipFill rotWithShape="1">
          <a:blip r:embed="rId2"/>
          <a:srcRect t="17766" b="5712"/>
          <a:stretch/>
        </p:blipFill>
        <p:spPr>
          <a:xfrm>
            <a:off x="20" y="1"/>
            <a:ext cx="8469610" cy="4212708"/>
          </a:xfrm>
          <a:prstGeom prst="rect">
            <a:avLst/>
          </a:prstGeom>
        </p:spPr>
      </p:pic>
      <p:cxnSp>
        <p:nvCxnSpPr>
          <p:cNvPr id="8" name="Straight Connector 11">
            <a:extLst>
              <a:ext uri="{FF2B5EF4-FFF2-40B4-BE49-F238E27FC236}">
                <a16:creationId xmlns:a16="http://schemas.microsoft.com/office/drawing/2014/main" id="{041A955B-D579-48FD-A51C-51B0C0B69F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14750" y="4813604"/>
            <a:ext cx="0" cy="1117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66480" y="4564673"/>
            <a:ext cx="4249403" cy="1615463"/>
          </a:xfrm>
        </p:spPr>
        <p:txBody>
          <a:bodyPr vert="horz" lIns="91440" tIns="45720" rIns="91440" bIns="45720" rtlCol="0" anchor="ctr">
            <a:normAutofit lnSpcReduction="10000"/>
          </a:bodyPr>
          <a:lstStyle/>
          <a:p>
            <a:pPr marL="0" indent="0">
              <a:buNone/>
            </a:pPr>
            <a:r>
              <a:rPr lang="en-GB" sz="1600" b="1" dirty="0"/>
              <a:t>Apr. 15, 1994</a:t>
            </a:r>
            <a:endParaRPr lang="en-GB" sz="1600" b="1" dirty="0">
              <a:cs typeface="Calibri"/>
            </a:endParaRPr>
          </a:p>
          <a:p>
            <a:r>
              <a:rPr lang="en-GB" sz="1600" dirty="0"/>
              <a:t>Massacre at </a:t>
            </a:r>
            <a:r>
              <a:rPr lang="en-GB" sz="1600" dirty="0" err="1"/>
              <a:t>Ntarama</a:t>
            </a:r>
            <a:r>
              <a:rPr lang="en-GB" sz="1600" dirty="0"/>
              <a:t> church of about 5,000 people.</a:t>
            </a:r>
            <a:endParaRPr lang="en-GB" sz="1600" dirty="0">
              <a:cs typeface="Calibri"/>
            </a:endParaRPr>
          </a:p>
          <a:p>
            <a:r>
              <a:rPr lang="en-GB" sz="1600" dirty="0"/>
              <a:t>Another massacre at a Catholic Church in </a:t>
            </a:r>
            <a:r>
              <a:rPr lang="en-GB" sz="1600" dirty="0" err="1"/>
              <a:t>Nyarubuye</a:t>
            </a:r>
            <a:r>
              <a:rPr lang="en-GB" sz="1600" dirty="0"/>
              <a:t> left 2,000 dead.</a:t>
            </a:r>
            <a:endParaRPr lang="en-GB" sz="1600" dirty="0">
              <a:cs typeface="Calibri"/>
            </a:endParaRPr>
          </a:p>
        </p:txBody>
      </p:sp>
    </p:spTree>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5348" y="539087"/>
            <a:ext cx="3400535" cy="1584895"/>
          </a:xfrm>
        </p:spPr>
        <p:txBody>
          <a:bodyPr vert="horz" lIns="91440" tIns="45720" rIns="91440" bIns="45720" rtlCol="0">
            <a:normAutofit/>
          </a:bodyPr>
          <a:lstStyle/>
          <a:p>
            <a:r>
              <a:rPr lang="en-GB" sz="3400"/>
              <a:t>Assassination of Jean-Baptiste </a:t>
            </a:r>
            <a:r>
              <a:rPr lang="en-GB" sz="3400" err="1"/>
              <a:t>Habyalimana</a:t>
            </a:r>
            <a:endParaRPr lang="en-GB" sz="3400" err="1">
              <a:cs typeface="Calibri"/>
            </a:endParaRPr>
          </a:p>
        </p:txBody>
      </p:sp>
      <p:pic>
        <p:nvPicPr>
          <p:cNvPr id="5" name="Picture 4" descr="79102932158b13b68f1d06fb2447bedb">
            <a:extLst>
              <a:ext uri="{FF2B5EF4-FFF2-40B4-BE49-F238E27FC236}">
                <a16:creationId xmlns:a16="http://schemas.microsoft.com/office/drawing/2014/main" id="{2803D1DF-F698-42B3-AF4E-A57F43182ED0}"/>
              </a:ext>
            </a:extLst>
          </p:cNvPr>
          <p:cNvPicPr>
            <a:picLocks noChangeAspect="1"/>
          </p:cNvPicPr>
          <p:nvPr/>
        </p:nvPicPr>
        <p:blipFill rotWithShape="1">
          <a:blip r:embed="rId2"/>
          <a:srcRect r="1" b="8554"/>
          <a:stretch/>
        </p:blipFill>
        <p:spPr>
          <a:xfrm>
            <a:off x="20" y="10"/>
            <a:ext cx="4571094" cy="6857990"/>
          </a:xfrm>
          <a:prstGeom prst="rect">
            <a:avLst/>
          </a:prstGeom>
        </p:spPr>
      </p:pic>
      <p:sp>
        <p:nvSpPr>
          <p:cNvPr id="3" name="Content Placeholder 2"/>
          <p:cNvSpPr>
            <a:spLocks noGrp="1"/>
          </p:cNvSpPr>
          <p:nvPr>
            <p:ph idx="1"/>
          </p:nvPr>
        </p:nvSpPr>
        <p:spPr>
          <a:xfrm>
            <a:off x="4678998" y="2438399"/>
            <a:ext cx="3673234" cy="3880514"/>
          </a:xfrm>
        </p:spPr>
        <p:txBody>
          <a:bodyPr vert="horz" lIns="91440" tIns="45720" rIns="91440" bIns="45720" rtlCol="0">
            <a:normAutofit/>
          </a:bodyPr>
          <a:lstStyle/>
          <a:p>
            <a:pPr marL="0" indent="0">
              <a:buNone/>
            </a:pPr>
            <a:r>
              <a:rPr lang="en-GB" b="1" dirty="0"/>
              <a:t> Apr. 17, 1994</a:t>
            </a:r>
            <a:endParaRPr lang="en-GB" b="1" dirty="0">
              <a:cs typeface="Calibri"/>
            </a:endParaRPr>
          </a:p>
          <a:p>
            <a:pPr marL="0" indent="0">
              <a:buNone/>
            </a:pPr>
            <a:r>
              <a:rPr lang="en-GB" dirty="0"/>
              <a:t>Rwanda’s only Tutsi prefect, Jean-Baptiste </a:t>
            </a:r>
            <a:r>
              <a:rPr lang="en-GB" dirty="0" err="1"/>
              <a:t>Habyalimana</a:t>
            </a:r>
            <a:r>
              <a:rPr lang="en-GB" dirty="0"/>
              <a:t>, and his family were executed. </a:t>
            </a:r>
            <a:r>
              <a:rPr lang="en-GB" dirty="0" err="1"/>
              <a:t>Habyalimana</a:t>
            </a:r>
            <a:r>
              <a:rPr lang="en-GB" dirty="0"/>
              <a:t> was removed from his post as the prefect for </a:t>
            </a:r>
            <a:r>
              <a:rPr lang="en-GB" dirty="0" err="1"/>
              <a:t>Butare</a:t>
            </a:r>
            <a:r>
              <a:rPr lang="en-GB" dirty="0"/>
              <a:t> the evening of his assassination. He had been successfully opposing the killings.</a:t>
            </a:r>
            <a:endParaRPr lang="en-GB" dirty="0">
              <a:cs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8116" y="566382"/>
            <a:ext cx="3400536" cy="1550284"/>
          </a:xfrm>
        </p:spPr>
        <p:txBody>
          <a:bodyPr vert="horz" lIns="91440" tIns="45720" rIns="91440" bIns="45720" rtlCol="0">
            <a:normAutofit/>
          </a:bodyPr>
          <a:lstStyle/>
          <a:p>
            <a:r>
              <a:rPr lang="en-GB" err="1"/>
              <a:t>Amahoro</a:t>
            </a:r>
            <a:r>
              <a:rPr lang="en-GB"/>
              <a:t> Massacre</a:t>
            </a:r>
          </a:p>
        </p:txBody>
      </p:sp>
      <p:sp>
        <p:nvSpPr>
          <p:cNvPr id="8" name="Rectangle 9">
            <a:extLst>
              <a:ext uri="{FF2B5EF4-FFF2-40B4-BE49-F238E27FC236}">
                <a16:creationId xmlns:a16="http://schemas.microsoft.com/office/drawing/2014/main" id="{50CF6C96-4596-4D83-A9F9-A3AB22AB4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899651" y="2438399"/>
            <a:ext cx="3429001" cy="3853219"/>
          </a:xfrm>
        </p:spPr>
        <p:txBody>
          <a:bodyPr vert="horz" lIns="91440" tIns="45720" rIns="91440" bIns="45720" rtlCol="0">
            <a:normAutofit/>
          </a:bodyPr>
          <a:lstStyle/>
          <a:p>
            <a:pPr marL="0" indent="0">
              <a:buNone/>
            </a:pPr>
            <a:r>
              <a:rPr lang="en-GB" b="1" dirty="0"/>
              <a:t>Apr. 19, 1994</a:t>
            </a:r>
            <a:endParaRPr lang="en-GB" b="1" dirty="0">
              <a:cs typeface="Calibri"/>
            </a:endParaRPr>
          </a:p>
          <a:p>
            <a:pPr marL="0" indent="0">
              <a:buNone/>
            </a:pPr>
            <a:r>
              <a:rPr lang="en-GB" dirty="0"/>
              <a:t>The </a:t>
            </a:r>
            <a:r>
              <a:rPr lang="en-GB" dirty="0" err="1"/>
              <a:t>Amahoro</a:t>
            </a:r>
            <a:r>
              <a:rPr lang="en-GB" dirty="0"/>
              <a:t> Stadium in Kigali became another genocidal site when the Rwandan army shelled it and killed 25, bringing the 13-day death toll up to about 100,000.</a:t>
            </a:r>
            <a:endParaRPr lang="en-GB" dirty="0">
              <a:cs typeface="Calibri"/>
            </a:endParaRPr>
          </a:p>
        </p:txBody>
      </p:sp>
      <p:pic>
        <p:nvPicPr>
          <p:cNvPr id="5" name="Picture 4" descr="800128583d3a0b7891ad4e3a7c2d4dfb">
            <a:extLst>
              <a:ext uri="{FF2B5EF4-FFF2-40B4-BE49-F238E27FC236}">
                <a16:creationId xmlns:a16="http://schemas.microsoft.com/office/drawing/2014/main" id="{A30865D7-0323-4586-A031-52AA748708DD}"/>
              </a:ext>
            </a:extLst>
          </p:cNvPr>
          <p:cNvPicPr>
            <a:picLocks noChangeAspect="1"/>
          </p:cNvPicPr>
          <p:nvPr/>
        </p:nvPicPr>
        <p:blipFill rotWithShape="1">
          <a:blip r:embed="rId2"/>
          <a:srcRect l="27712" r="29629"/>
          <a:stretch/>
        </p:blipFill>
        <p:spPr>
          <a:xfrm>
            <a:off x="4572885" y="10"/>
            <a:ext cx="4571115" cy="685799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5348" y="539087"/>
            <a:ext cx="3400535" cy="1584895"/>
          </a:xfrm>
        </p:spPr>
        <p:txBody>
          <a:bodyPr>
            <a:normAutofit/>
          </a:bodyPr>
          <a:lstStyle/>
          <a:p>
            <a:r>
              <a:rPr lang="en-GB" sz="3400"/>
              <a:t>UN adopts resolution to take action</a:t>
            </a:r>
            <a:endParaRPr lang="en-GB" sz="3400">
              <a:cs typeface="Calibri"/>
            </a:endParaRPr>
          </a:p>
        </p:txBody>
      </p:sp>
      <p:pic>
        <p:nvPicPr>
          <p:cNvPr id="5" name="Picture 4" descr="8efb3da68ff3e036fe606a18c4859863">
            <a:extLst>
              <a:ext uri="{FF2B5EF4-FFF2-40B4-BE49-F238E27FC236}">
                <a16:creationId xmlns:a16="http://schemas.microsoft.com/office/drawing/2014/main" id="{EFE16189-B360-483A-8BAB-0FA9731F7CDB}"/>
              </a:ext>
            </a:extLst>
          </p:cNvPr>
          <p:cNvPicPr>
            <a:picLocks noChangeAspect="1"/>
          </p:cNvPicPr>
          <p:nvPr/>
        </p:nvPicPr>
        <p:blipFill rotWithShape="1">
          <a:blip r:embed="rId2"/>
          <a:srcRect l="7345" r="48830"/>
          <a:stretch/>
        </p:blipFill>
        <p:spPr>
          <a:xfrm>
            <a:off x="20" y="10"/>
            <a:ext cx="4571094" cy="6857990"/>
          </a:xfrm>
          <a:prstGeom prst="rect">
            <a:avLst/>
          </a:prstGeom>
        </p:spPr>
      </p:pic>
      <p:sp>
        <p:nvSpPr>
          <p:cNvPr id="3" name="Content Placeholder 2"/>
          <p:cNvSpPr>
            <a:spLocks noGrp="1"/>
          </p:cNvSpPr>
          <p:nvPr>
            <p:ph idx="1"/>
          </p:nvPr>
        </p:nvSpPr>
        <p:spPr>
          <a:xfrm>
            <a:off x="4815347" y="2438399"/>
            <a:ext cx="3429001" cy="3880514"/>
          </a:xfrm>
        </p:spPr>
        <p:txBody>
          <a:bodyPr>
            <a:normAutofit/>
          </a:bodyPr>
          <a:lstStyle/>
          <a:p>
            <a:pPr marL="0" indent="0">
              <a:buNone/>
            </a:pPr>
            <a:r>
              <a:rPr lang="en-GB" sz="1500" b="1" dirty="0"/>
              <a:t>Apr. 21, 1994 </a:t>
            </a:r>
            <a:endParaRPr lang="en-US" sz="1500" b="1" dirty="0">
              <a:cs typeface="Calibri"/>
            </a:endParaRPr>
          </a:p>
          <a:p>
            <a:r>
              <a:rPr lang="en-GB" sz="1500" dirty="0"/>
              <a:t>In April 1994, the UNSC adopted Resolution 912 aiming to adjust the mandate of UNAMIR due to the ''current situation'' in Rwanda and the settlement of the Rwandan conflict.</a:t>
            </a:r>
            <a:endParaRPr lang="en-GB" sz="1500" dirty="0">
              <a:cs typeface="Calibri"/>
            </a:endParaRPr>
          </a:p>
          <a:p>
            <a:r>
              <a:rPr lang="en-GB" sz="1500" dirty="0"/>
              <a:t>After the adoption of Resolution 912, the UNSG had called for the UNSC to take further action to cease the massacres in the region.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5348" y="539087"/>
            <a:ext cx="3400535" cy="1584895"/>
          </a:xfrm>
        </p:spPr>
        <p:txBody>
          <a:bodyPr>
            <a:normAutofit/>
          </a:bodyPr>
          <a:lstStyle/>
          <a:p>
            <a:r>
              <a:rPr lang="en-GB"/>
              <a:t>Massacre at </a:t>
            </a:r>
            <a:r>
              <a:rPr lang="en-GB" err="1"/>
              <a:t>Murambi</a:t>
            </a:r>
            <a:endParaRPr lang="en-GB" err="1">
              <a:cs typeface="Calibri"/>
            </a:endParaRPr>
          </a:p>
        </p:txBody>
      </p:sp>
      <p:pic>
        <p:nvPicPr>
          <p:cNvPr id="5" name="Picture 4" descr="7b4bd1a5b1f4c41d495804b7f31bf40a">
            <a:extLst>
              <a:ext uri="{FF2B5EF4-FFF2-40B4-BE49-F238E27FC236}">
                <a16:creationId xmlns:a16="http://schemas.microsoft.com/office/drawing/2014/main" id="{A4CE4D02-08C3-4D09-A0F3-B9F79C7BF12C}"/>
              </a:ext>
            </a:extLst>
          </p:cNvPr>
          <p:cNvPicPr>
            <a:picLocks noChangeAspect="1"/>
          </p:cNvPicPr>
          <p:nvPr/>
        </p:nvPicPr>
        <p:blipFill rotWithShape="1">
          <a:blip r:embed="rId2"/>
          <a:srcRect l="32269" r="11409"/>
          <a:stretch/>
        </p:blipFill>
        <p:spPr>
          <a:xfrm>
            <a:off x="20" y="10"/>
            <a:ext cx="4571094" cy="6857990"/>
          </a:xfrm>
          <a:prstGeom prst="rect">
            <a:avLst/>
          </a:prstGeom>
        </p:spPr>
      </p:pic>
      <p:sp>
        <p:nvSpPr>
          <p:cNvPr id="3" name="Content Placeholder 2"/>
          <p:cNvSpPr>
            <a:spLocks noGrp="1"/>
          </p:cNvSpPr>
          <p:nvPr>
            <p:ph idx="1"/>
          </p:nvPr>
        </p:nvSpPr>
        <p:spPr>
          <a:xfrm>
            <a:off x="4815347" y="2438399"/>
            <a:ext cx="3429001" cy="3880514"/>
          </a:xfrm>
        </p:spPr>
        <p:txBody>
          <a:bodyPr vert="horz" lIns="91440" tIns="45720" rIns="91440" bIns="45720" rtlCol="0">
            <a:normAutofit/>
          </a:bodyPr>
          <a:lstStyle/>
          <a:p>
            <a:pPr marL="0" indent="0">
              <a:buNone/>
            </a:pPr>
            <a:r>
              <a:rPr lang="en-GB" sz="1700" b="1" dirty="0"/>
              <a:t>Apr. 21, 1994 </a:t>
            </a:r>
            <a:endParaRPr lang="en-US" sz="1700" b="1" dirty="0">
              <a:cs typeface="Calibri"/>
            </a:endParaRPr>
          </a:p>
          <a:p>
            <a:r>
              <a:rPr lang="en-GB" sz="1700" dirty="0"/>
              <a:t>About 50,000 people perished during a massacre at the site of a technical school. Most believe that only 34 people survived the atrocities that took place at </a:t>
            </a:r>
            <a:r>
              <a:rPr lang="en-GB" sz="1700" dirty="0" err="1"/>
              <a:t>Murambi</a:t>
            </a:r>
            <a:r>
              <a:rPr lang="en-GB" sz="1700" dirty="0"/>
              <a:t>.</a:t>
            </a:r>
            <a:endParaRPr lang="en-GB" sz="1700" dirty="0">
              <a:cs typeface="Calibri"/>
            </a:endParaRPr>
          </a:p>
          <a:p>
            <a:r>
              <a:rPr lang="en-GB" sz="1700" dirty="0"/>
              <a:t>Today, </a:t>
            </a:r>
            <a:r>
              <a:rPr lang="en-GB" sz="1700" dirty="0" err="1"/>
              <a:t>Murambi</a:t>
            </a:r>
            <a:r>
              <a:rPr lang="en-GB" sz="1700" dirty="0"/>
              <a:t> is one of six National Genocide Memorial Sites. The memorial houses the remains of the victims.</a:t>
            </a:r>
            <a:endParaRPr lang="en-GB" sz="1700" dirty="0">
              <a:cs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5348" y="539087"/>
            <a:ext cx="3400535" cy="1584895"/>
          </a:xfrm>
        </p:spPr>
        <p:txBody>
          <a:bodyPr>
            <a:normAutofit/>
          </a:bodyPr>
          <a:lstStyle/>
          <a:p>
            <a:r>
              <a:rPr lang="en-GB"/>
              <a:t>Hospital Attack</a:t>
            </a:r>
          </a:p>
        </p:txBody>
      </p:sp>
      <p:pic>
        <p:nvPicPr>
          <p:cNvPr id="5" name="Picture 4" descr="dc9634069dc59340100bd998993efe1b">
            <a:extLst>
              <a:ext uri="{FF2B5EF4-FFF2-40B4-BE49-F238E27FC236}">
                <a16:creationId xmlns:a16="http://schemas.microsoft.com/office/drawing/2014/main" id="{40A57014-658C-4F94-ACD8-42FF51B452D5}"/>
              </a:ext>
            </a:extLst>
          </p:cNvPr>
          <p:cNvPicPr>
            <a:picLocks noChangeAspect="1"/>
          </p:cNvPicPr>
          <p:nvPr/>
        </p:nvPicPr>
        <p:blipFill rotWithShape="1">
          <a:blip r:embed="rId2"/>
          <a:srcRect l="17162" r="16184" b="-1"/>
          <a:stretch/>
        </p:blipFill>
        <p:spPr>
          <a:xfrm>
            <a:off x="20" y="10"/>
            <a:ext cx="4571094" cy="6857990"/>
          </a:xfrm>
          <a:prstGeom prst="rect">
            <a:avLst/>
          </a:prstGeom>
        </p:spPr>
      </p:pic>
      <p:sp>
        <p:nvSpPr>
          <p:cNvPr id="3" name="Content Placeholder 2"/>
          <p:cNvSpPr>
            <a:spLocks noGrp="1"/>
          </p:cNvSpPr>
          <p:nvPr>
            <p:ph idx="1"/>
          </p:nvPr>
        </p:nvSpPr>
        <p:spPr>
          <a:xfrm>
            <a:off x="4815347" y="2438399"/>
            <a:ext cx="3429001" cy="3880514"/>
          </a:xfrm>
        </p:spPr>
        <p:txBody>
          <a:bodyPr vert="horz" lIns="91440" tIns="45720" rIns="91440" bIns="45720" rtlCol="0">
            <a:normAutofit/>
          </a:bodyPr>
          <a:lstStyle/>
          <a:p>
            <a:pPr marL="0" indent="0">
              <a:buNone/>
            </a:pPr>
            <a:r>
              <a:rPr lang="en-GB" b="1" dirty="0"/>
              <a:t>Apr. 23, 1994</a:t>
            </a:r>
            <a:endParaRPr lang="en-GB" b="1" dirty="0">
              <a:cs typeface="Calibri"/>
            </a:endParaRPr>
          </a:p>
          <a:p>
            <a:pPr marL="0" indent="0">
              <a:buNone/>
            </a:pPr>
            <a:r>
              <a:rPr lang="en-GB" dirty="0"/>
              <a:t>A hospital in </a:t>
            </a:r>
            <a:r>
              <a:rPr lang="en-GB" dirty="0" err="1"/>
              <a:t>Butare</a:t>
            </a:r>
            <a:r>
              <a:rPr lang="en-GB" dirty="0"/>
              <a:t> came under attack and almost 200 wounded Tutsis were assassinated.</a:t>
            </a:r>
            <a:endParaRPr lang="en-GB" dirty="0">
              <a:cs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876248C8-0720-48AB-91BA-5F530BB41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6569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46403" y="365760"/>
            <a:ext cx="7393787" cy="1325562"/>
          </a:xfrm>
        </p:spPr>
        <p:txBody>
          <a:bodyPr>
            <a:normAutofit/>
          </a:bodyPr>
          <a:lstStyle/>
          <a:p>
            <a:r>
              <a:rPr lang="en-GB"/>
              <a:t>Half a Million Lives</a:t>
            </a:r>
          </a:p>
        </p:txBody>
      </p:sp>
      <p:sp>
        <p:nvSpPr>
          <p:cNvPr id="15" name="Rectangle 10">
            <a:extLst>
              <a:ext uri="{FF2B5EF4-FFF2-40B4-BE49-F238E27FC236}">
                <a16:creationId xmlns:a16="http://schemas.microsoft.com/office/drawing/2014/main" id="{523BEDA7-D0B8-4802-8168-92452653B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2EFF34B-7B1A-4F9D-8CEE-A40962BC7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2793"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a:extLst>
              <a:ext uri="{FF2B5EF4-FFF2-40B4-BE49-F238E27FC236}">
                <a16:creationId xmlns:a16="http://schemas.microsoft.com/office/drawing/2014/main" id="{20F1559D-646F-A842-A029-D6AC3CB2DAB5}"/>
              </a:ext>
            </a:extLst>
          </p:cNvPr>
          <p:cNvSpPr>
            <a:spLocks noGrp="1"/>
          </p:cNvSpPr>
          <p:nvPr>
            <p:ph idx="1"/>
          </p:nvPr>
        </p:nvSpPr>
        <p:spPr>
          <a:xfrm>
            <a:off x="763448" y="1841680"/>
            <a:ext cx="7981696" cy="4351337"/>
          </a:xfrm>
        </p:spPr>
        <p:txBody>
          <a:bodyPr/>
          <a:lstStyle/>
          <a:p>
            <a:pPr marL="0" indent="0">
              <a:buNone/>
            </a:pPr>
            <a:r>
              <a:rPr lang="en-US" b="1" dirty="0"/>
              <a:t>Apr. 28, 1994</a:t>
            </a:r>
            <a:endParaRPr lang="en-GB" b="1" baseline="0" dirty="0"/>
          </a:p>
          <a:p>
            <a:pPr marL="0" lvl="0" indent="0" algn="ctr">
              <a:buNone/>
            </a:pPr>
            <a:endParaRPr lang="en-GB" baseline="0" dirty="0"/>
          </a:p>
          <a:p>
            <a:pPr marL="0" lvl="0" indent="0" algn="ctr">
              <a:buNone/>
            </a:pPr>
            <a:r>
              <a:rPr lang="en-GB" sz="4000" baseline="0" dirty="0"/>
              <a:t>Oxfam estimates that 500,000 Tutsis had been slaughtered in under one month.</a:t>
            </a:r>
            <a:endParaRPr lang="en-US" sz="4000" dirty="0"/>
          </a:p>
          <a:p>
            <a:pPr lvl="1"/>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448721"/>
            <a:ext cx="3530753" cy="1225650"/>
          </a:xfrm>
        </p:spPr>
        <p:txBody>
          <a:bodyPr anchor="b">
            <a:normAutofit fontScale="90000"/>
          </a:bodyPr>
          <a:lstStyle/>
          <a:p>
            <a:r>
              <a:rPr lang="en-GB" sz="3600" dirty="0"/>
              <a:t>German colonists arrive in Rwanda</a:t>
            </a:r>
          </a:p>
        </p:txBody>
      </p:sp>
      <p:sp>
        <p:nvSpPr>
          <p:cNvPr id="3" name="Content Placeholder 2"/>
          <p:cNvSpPr>
            <a:spLocks noGrp="1"/>
          </p:cNvSpPr>
          <p:nvPr>
            <p:ph idx="1"/>
          </p:nvPr>
        </p:nvSpPr>
        <p:spPr>
          <a:xfrm>
            <a:off x="673326" y="2065691"/>
            <a:ext cx="3484598" cy="3737137"/>
          </a:xfrm>
        </p:spPr>
        <p:txBody>
          <a:bodyPr vert="horz" lIns="91440" tIns="45720" rIns="91440" bIns="45720" rtlCol="0" anchor="t">
            <a:normAutofit/>
          </a:bodyPr>
          <a:lstStyle/>
          <a:p>
            <a:pPr marL="0" indent="0">
              <a:lnSpc>
                <a:spcPct val="90000"/>
              </a:lnSpc>
              <a:buNone/>
            </a:pPr>
            <a:r>
              <a:rPr lang="en-GB" sz="1400" b="1" dirty="0"/>
              <a:t>1894</a:t>
            </a:r>
            <a:r>
              <a:rPr lang="en-GB" sz="1400" dirty="0"/>
              <a:t> </a:t>
            </a:r>
          </a:p>
          <a:p>
            <a:pPr>
              <a:lnSpc>
                <a:spcPct val="90000"/>
              </a:lnSpc>
            </a:pPr>
            <a:r>
              <a:rPr lang="en-GB" sz="1400" dirty="0"/>
              <a:t>In 1894, Count von Götzen (who later became the Governor of German East Africa) arrived on Rwandan soil. </a:t>
            </a:r>
            <a:endParaRPr lang="en-GB" sz="1400" dirty="0">
              <a:cs typeface="Calibri"/>
            </a:endParaRPr>
          </a:p>
          <a:p>
            <a:pPr>
              <a:lnSpc>
                <a:spcPct val="90000"/>
              </a:lnSpc>
            </a:pPr>
            <a:r>
              <a:rPr lang="en-GB" sz="1400" dirty="0"/>
              <a:t>Rwanda and </a:t>
            </a:r>
            <a:r>
              <a:rPr lang="en-US" sz="1400" dirty="0"/>
              <a:t>neighboring</a:t>
            </a:r>
            <a:r>
              <a:rPr lang="en-GB" sz="1400" dirty="0"/>
              <a:t> Burundi (known as Ruanda-Urundi at the time) were caught between the British, German, and Belgian empires; possession of the territory was highly sought after. By 1910, Ruanda-Urundi was under German control but shifted to Belgian control after World War I before gaining independence in 1962.</a:t>
            </a:r>
            <a:endParaRPr lang="en-GB" sz="1400" dirty="0">
              <a:cs typeface="Calibri"/>
            </a:endParaRPr>
          </a:p>
        </p:txBody>
      </p:sp>
      <p:pic>
        <p:nvPicPr>
          <p:cNvPr id="5" name="Picture 5">
            <a:extLst>
              <a:ext uri="{FF2B5EF4-FFF2-40B4-BE49-F238E27FC236}">
                <a16:creationId xmlns:a16="http://schemas.microsoft.com/office/drawing/2014/main" id="{988A85DF-911F-4178-96E5-24C6FA2EE7A8}"/>
              </a:ext>
            </a:extLst>
          </p:cNvPr>
          <p:cNvPicPr>
            <a:picLocks noChangeAspect="1"/>
          </p:cNvPicPr>
          <p:nvPr/>
        </p:nvPicPr>
        <p:blipFill rotWithShape="1">
          <a:blip r:embed="rId2"/>
          <a:srcRect l="12650" r="1578"/>
          <a:stretch/>
        </p:blipFill>
        <p:spPr>
          <a:xfrm>
            <a:off x="4894089" y="10"/>
            <a:ext cx="4249911" cy="685799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6404" y="365760"/>
            <a:ext cx="7269480" cy="1325562"/>
          </a:xfrm>
        </p:spPr>
        <p:txBody>
          <a:bodyPr>
            <a:normAutofit/>
          </a:bodyPr>
          <a:lstStyle/>
          <a:p>
            <a:r>
              <a:rPr lang="en-GB"/>
              <a:t>Carnage on both sides</a:t>
            </a:r>
          </a:p>
        </p:txBody>
      </p:sp>
      <p:sp>
        <p:nvSpPr>
          <p:cNvPr id="3" name="Content Placeholder 2"/>
          <p:cNvSpPr>
            <a:spLocks noGrp="1"/>
          </p:cNvSpPr>
          <p:nvPr>
            <p:ph idx="1"/>
          </p:nvPr>
        </p:nvSpPr>
        <p:spPr>
          <a:xfrm>
            <a:off x="946404" y="1933575"/>
            <a:ext cx="3301131" cy="4246562"/>
          </a:xfrm>
        </p:spPr>
        <p:txBody>
          <a:bodyPr vert="horz" lIns="91440" tIns="45720" rIns="91440" bIns="45720" rtlCol="0">
            <a:normAutofit/>
          </a:bodyPr>
          <a:lstStyle/>
          <a:p>
            <a:pPr marL="0" indent="0">
              <a:buNone/>
            </a:pPr>
            <a:r>
              <a:rPr lang="en-GB" b="1" dirty="0"/>
              <a:t>May 1, 1994</a:t>
            </a:r>
            <a:endParaRPr lang="en-GB" b="1" dirty="0">
              <a:cs typeface="Calibri"/>
            </a:endParaRPr>
          </a:p>
          <a:p>
            <a:r>
              <a:rPr lang="en-GB" dirty="0"/>
              <a:t>The RPF killed 12 people at the Holy Family Church in Kigali when it shelled it. </a:t>
            </a:r>
            <a:endParaRPr lang="en-GB" dirty="0">
              <a:cs typeface="Calibri"/>
            </a:endParaRPr>
          </a:p>
          <a:p>
            <a:r>
              <a:rPr lang="en-GB" dirty="0"/>
              <a:t>Hutus then assassinated 218 people at the </a:t>
            </a:r>
            <a:r>
              <a:rPr lang="en-GB" dirty="0" err="1"/>
              <a:t>Nyundo</a:t>
            </a:r>
            <a:r>
              <a:rPr lang="en-GB" dirty="0"/>
              <a:t> Cathedral near Kigali, and then 13 Red Cross volunteers in </a:t>
            </a:r>
            <a:r>
              <a:rPr lang="en-GB" dirty="0" err="1"/>
              <a:t>Butare</a:t>
            </a:r>
            <a:r>
              <a:rPr lang="en-GB" dirty="0"/>
              <a:t>.</a:t>
            </a:r>
            <a:endParaRPr lang="en-GB" dirty="0">
              <a:cs typeface="Calibri"/>
            </a:endParaRPr>
          </a:p>
        </p:txBody>
      </p:sp>
      <p:pic>
        <p:nvPicPr>
          <p:cNvPr id="5" name="Picture 4" descr="ccc4e15b8b3f5a8a32287d7baa829e5e">
            <a:extLst>
              <a:ext uri="{FF2B5EF4-FFF2-40B4-BE49-F238E27FC236}">
                <a16:creationId xmlns:a16="http://schemas.microsoft.com/office/drawing/2014/main" id="{03CB22DD-B407-4FE5-A65E-4780ED429F71}"/>
              </a:ext>
            </a:extLst>
          </p:cNvPr>
          <p:cNvPicPr>
            <a:picLocks noChangeAspect="1"/>
          </p:cNvPicPr>
          <p:nvPr/>
        </p:nvPicPr>
        <p:blipFill rotWithShape="1">
          <a:blip r:embed="rId2"/>
          <a:srcRect l="11000" r="-1" b="-1"/>
          <a:stretch/>
        </p:blipFill>
        <p:spPr>
          <a:xfrm>
            <a:off x="4571999" y="2401463"/>
            <a:ext cx="3605465" cy="2704095"/>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E53F4E5A-C9EE-4859-B46B-F018F7D73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46963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2601" y="4564674"/>
            <a:ext cx="3008115" cy="1615461"/>
          </a:xfrm>
        </p:spPr>
        <p:txBody>
          <a:bodyPr anchor="ctr">
            <a:normAutofit/>
          </a:bodyPr>
          <a:lstStyle/>
          <a:p>
            <a:r>
              <a:rPr lang="en-GB" sz="2600"/>
              <a:t>UN extends mandate of UNAMIR: UNAMIR II</a:t>
            </a:r>
          </a:p>
        </p:txBody>
      </p:sp>
      <p:pic>
        <p:nvPicPr>
          <p:cNvPr id="5" name="Picture 4" descr="7d861c7a42b28e29d08353eafbbf72c0">
            <a:extLst>
              <a:ext uri="{FF2B5EF4-FFF2-40B4-BE49-F238E27FC236}">
                <a16:creationId xmlns:a16="http://schemas.microsoft.com/office/drawing/2014/main" id="{43639ADA-772B-4572-A8FA-530E16C4D6D6}"/>
              </a:ext>
            </a:extLst>
          </p:cNvPr>
          <p:cNvPicPr>
            <a:picLocks noChangeAspect="1"/>
          </p:cNvPicPr>
          <p:nvPr/>
        </p:nvPicPr>
        <p:blipFill rotWithShape="1">
          <a:blip r:embed="rId2"/>
          <a:srcRect t="2017" b="14388"/>
          <a:stretch/>
        </p:blipFill>
        <p:spPr>
          <a:xfrm>
            <a:off x="20" y="1"/>
            <a:ext cx="8469610" cy="4212708"/>
          </a:xfrm>
          <a:prstGeom prst="rect">
            <a:avLst/>
          </a:prstGeom>
        </p:spPr>
      </p:pic>
      <p:cxnSp>
        <p:nvCxnSpPr>
          <p:cNvPr id="8" name="Straight Connector 11">
            <a:extLst>
              <a:ext uri="{FF2B5EF4-FFF2-40B4-BE49-F238E27FC236}">
                <a16:creationId xmlns:a16="http://schemas.microsoft.com/office/drawing/2014/main" id="{041A955B-D579-48FD-A51C-51B0C0B69F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14750" y="4813604"/>
            <a:ext cx="0" cy="1117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66480" y="4564673"/>
            <a:ext cx="4249403" cy="2013927"/>
          </a:xfrm>
        </p:spPr>
        <p:txBody>
          <a:bodyPr vert="horz" lIns="91440" tIns="45720" rIns="91440" bIns="45720" rtlCol="0" anchor="ctr">
            <a:normAutofit fontScale="92500" lnSpcReduction="10000"/>
          </a:bodyPr>
          <a:lstStyle/>
          <a:p>
            <a:pPr marL="0" indent="0">
              <a:buNone/>
            </a:pPr>
            <a:r>
              <a:rPr lang="en-GB" sz="1400" b="1" dirty="0"/>
              <a:t>May 17, 1994</a:t>
            </a:r>
            <a:endParaRPr lang="en-GB" sz="1400" b="1" dirty="0">
              <a:cs typeface="Calibri"/>
            </a:endParaRPr>
          </a:p>
          <a:p>
            <a:r>
              <a:rPr lang="en-GB" sz="1400" dirty="0"/>
              <a:t>In May, the UNSC extended the mandate of UNAMIR with 5,500 additional troops and equipment with Resolution 918, establishing UNAMIR II.</a:t>
            </a:r>
            <a:endParaRPr lang="en-GB" sz="1400" dirty="0">
              <a:cs typeface="Calibri"/>
            </a:endParaRPr>
          </a:p>
          <a:p>
            <a:r>
              <a:rPr lang="en-GB" sz="1400" dirty="0"/>
              <a:t>However, most troops didn't arrive until June 1994 since Western powers were not willing to send troops to a warring country, especially after the US's disastrous intervention in Somalia.</a:t>
            </a:r>
            <a:endParaRPr lang="en-GB" sz="1400" dirty="0">
              <a:cs typeface="Calibri"/>
            </a:endParaRPr>
          </a:p>
        </p:txBody>
      </p:sp>
    </p:spTree>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6404" y="365760"/>
            <a:ext cx="7269480" cy="1325562"/>
          </a:xfrm>
        </p:spPr>
        <p:txBody>
          <a:bodyPr>
            <a:normAutofit/>
          </a:bodyPr>
          <a:lstStyle/>
          <a:p>
            <a:r>
              <a:rPr lang="en-GB"/>
              <a:t>Deadly Retaliation</a:t>
            </a:r>
          </a:p>
        </p:txBody>
      </p:sp>
      <p:sp>
        <p:nvSpPr>
          <p:cNvPr id="3" name="Content Placeholder 2"/>
          <p:cNvSpPr>
            <a:spLocks noGrp="1"/>
          </p:cNvSpPr>
          <p:nvPr>
            <p:ph idx="1"/>
          </p:nvPr>
        </p:nvSpPr>
        <p:spPr>
          <a:xfrm>
            <a:off x="946404" y="1933575"/>
            <a:ext cx="5759196" cy="1863725"/>
          </a:xfrm>
        </p:spPr>
        <p:txBody>
          <a:bodyPr vert="horz" lIns="91440" tIns="45720" rIns="91440" bIns="45720" rtlCol="0">
            <a:normAutofit/>
          </a:bodyPr>
          <a:lstStyle/>
          <a:p>
            <a:pPr marL="0" indent="0">
              <a:buNone/>
            </a:pPr>
            <a:r>
              <a:rPr lang="en-GB" b="1" dirty="0"/>
              <a:t>May 19, 1994 </a:t>
            </a:r>
            <a:endParaRPr lang="en-US" b="1" dirty="0">
              <a:cs typeface="Calibri"/>
            </a:endParaRPr>
          </a:p>
          <a:p>
            <a:pPr marL="0" indent="0">
              <a:buNone/>
            </a:pPr>
            <a:r>
              <a:rPr lang="en-GB" dirty="0"/>
              <a:t>The RPF shelled the hospital in Kigali, and in response to the Rwandan army shelled United Nations headquarters in Kigali.</a:t>
            </a:r>
            <a:endParaRPr lang="en-GB" dirty="0">
              <a:cs typeface="Calibri"/>
            </a:endParaRPr>
          </a:p>
        </p:txBody>
      </p:sp>
      <p:pic>
        <p:nvPicPr>
          <p:cNvPr id="5" name="Picture 4" descr="98c23231ee976876710815bb9ff54182">
            <a:extLst>
              <a:ext uri="{FF2B5EF4-FFF2-40B4-BE49-F238E27FC236}">
                <a16:creationId xmlns:a16="http://schemas.microsoft.com/office/drawing/2014/main" id="{E0D6941E-7E86-4E48-B89C-FE8F4EAF1951}"/>
              </a:ext>
            </a:extLst>
          </p:cNvPr>
          <p:cNvPicPr>
            <a:picLocks noChangeAspect="1"/>
          </p:cNvPicPr>
          <p:nvPr/>
        </p:nvPicPr>
        <p:blipFill rotWithShape="1">
          <a:blip r:embed="rId2"/>
          <a:srcRect t="8614"/>
          <a:stretch/>
        </p:blipFill>
        <p:spPr>
          <a:xfrm>
            <a:off x="1481872" y="3429000"/>
            <a:ext cx="6180256" cy="3106338"/>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8116" y="566382"/>
            <a:ext cx="3400536" cy="1550284"/>
          </a:xfrm>
        </p:spPr>
        <p:txBody>
          <a:bodyPr vert="horz" lIns="91440" tIns="45720" rIns="91440" bIns="45720" rtlCol="0">
            <a:normAutofit/>
          </a:bodyPr>
          <a:lstStyle/>
          <a:p>
            <a:r>
              <a:rPr lang="en-GB" sz="3100"/>
              <a:t>RPF assassinates Vincent </a:t>
            </a:r>
            <a:r>
              <a:rPr lang="en-GB" sz="3100" err="1"/>
              <a:t>Nsengiyumva</a:t>
            </a:r>
            <a:endParaRPr lang="en-GB" sz="3100" err="1">
              <a:cs typeface="Calibri"/>
            </a:endParaRPr>
          </a:p>
        </p:txBody>
      </p:sp>
      <p:sp>
        <p:nvSpPr>
          <p:cNvPr id="7" name="Rectangle 9">
            <a:extLst>
              <a:ext uri="{FF2B5EF4-FFF2-40B4-BE49-F238E27FC236}">
                <a16:creationId xmlns:a16="http://schemas.microsoft.com/office/drawing/2014/main" id="{50CF6C96-4596-4D83-A9F9-A3AB22AB4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899651" y="2438399"/>
            <a:ext cx="3429001" cy="3853219"/>
          </a:xfrm>
        </p:spPr>
        <p:txBody>
          <a:bodyPr vert="horz" lIns="91440" tIns="45720" rIns="91440" bIns="45720" rtlCol="0">
            <a:normAutofit/>
          </a:bodyPr>
          <a:lstStyle/>
          <a:p>
            <a:pPr marL="0" indent="0">
              <a:buNone/>
            </a:pPr>
            <a:r>
              <a:rPr lang="en-GB" b="1" dirty="0"/>
              <a:t>June 3, 1994</a:t>
            </a:r>
            <a:endParaRPr lang="en-GB" b="1" dirty="0">
              <a:cs typeface="Calibri"/>
            </a:endParaRPr>
          </a:p>
          <a:p>
            <a:pPr marL="0" indent="0">
              <a:buNone/>
            </a:pPr>
            <a:r>
              <a:rPr lang="en-GB" dirty="0"/>
              <a:t>The RPF assassinated the Catholic archbishop of Kigali, Vincent </a:t>
            </a:r>
            <a:r>
              <a:rPr lang="en-GB" dirty="0" err="1"/>
              <a:t>Nsengiyumva</a:t>
            </a:r>
            <a:r>
              <a:rPr lang="en-GB" dirty="0"/>
              <a:t>, along with three bishops and ten priests near </a:t>
            </a:r>
            <a:r>
              <a:rPr lang="en-GB" dirty="0" err="1"/>
              <a:t>Kabgayi</a:t>
            </a:r>
            <a:r>
              <a:rPr lang="en-GB" dirty="0"/>
              <a:t>.</a:t>
            </a:r>
            <a:endParaRPr lang="en-GB" dirty="0">
              <a:cs typeface="Calibri"/>
            </a:endParaRPr>
          </a:p>
        </p:txBody>
      </p:sp>
      <p:pic>
        <p:nvPicPr>
          <p:cNvPr id="5" name="Picture 4" descr="2d3c1f42aff39d8903cc0d0c89399f09">
            <a:extLst>
              <a:ext uri="{FF2B5EF4-FFF2-40B4-BE49-F238E27FC236}">
                <a16:creationId xmlns:a16="http://schemas.microsoft.com/office/drawing/2014/main" id="{DED742F7-985C-4BEA-926B-CCEF6016F555}"/>
              </a:ext>
            </a:extLst>
          </p:cNvPr>
          <p:cNvPicPr>
            <a:picLocks noChangeAspect="1"/>
          </p:cNvPicPr>
          <p:nvPr/>
        </p:nvPicPr>
        <p:blipFill rotWithShape="1">
          <a:blip r:embed="rId2"/>
          <a:srcRect l="24629" r="25381"/>
          <a:stretch/>
        </p:blipFill>
        <p:spPr>
          <a:xfrm>
            <a:off x="4572885" y="10"/>
            <a:ext cx="4571115" cy="685799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3967" y="640079"/>
            <a:ext cx="4498259" cy="1363345"/>
          </a:xfrm>
        </p:spPr>
        <p:txBody>
          <a:bodyPr>
            <a:normAutofit/>
          </a:bodyPr>
          <a:lstStyle/>
          <a:p>
            <a:r>
              <a:rPr lang="en-GB" sz="3700"/>
              <a:t>U.S. and the use of the term 'genocide'</a:t>
            </a:r>
          </a:p>
        </p:txBody>
      </p:sp>
      <p:pic>
        <p:nvPicPr>
          <p:cNvPr id="5" name="Picture 4" descr="c97f9f30bb4e63099c643a9ac14360d1">
            <a:extLst>
              <a:ext uri="{FF2B5EF4-FFF2-40B4-BE49-F238E27FC236}">
                <a16:creationId xmlns:a16="http://schemas.microsoft.com/office/drawing/2014/main" id="{DBBA25A7-81B6-4CC5-B12C-A798B03A3401}"/>
              </a:ext>
            </a:extLst>
          </p:cNvPr>
          <p:cNvPicPr>
            <a:picLocks noChangeAspect="1"/>
          </p:cNvPicPr>
          <p:nvPr/>
        </p:nvPicPr>
        <p:blipFill>
          <a:blip r:embed="rId2"/>
          <a:stretch>
            <a:fillRect/>
          </a:stretch>
        </p:blipFill>
        <p:spPr>
          <a:xfrm>
            <a:off x="612075" y="640080"/>
            <a:ext cx="2741332" cy="5588101"/>
          </a:xfrm>
          <a:prstGeom prst="rect">
            <a:avLst/>
          </a:prstGeom>
        </p:spPr>
      </p:pic>
      <p:sp>
        <p:nvSpPr>
          <p:cNvPr id="3" name="Content Placeholder 2"/>
          <p:cNvSpPr>
            <a:spLocks noGrp="1"/>
          </p:cNvSpPr>
          <p:nvPr>
            <p:ph idx="1"/>
          </p:nvPr>
        </p:nvSpPr>
        <p:spPr>
          <a:xfrm>
            <a:off x="3723967" y="2325158"/>
            <a:ext cx="4511678" cy="3854979"/>
          </a:xfrm>
        </p:spPr>
        <p:txBody>
          <a:bodyPr vert="horz" lIns="91440" tIns="45720" rIns="91440" bIns="45720" rtlCol="0">
            <a:normAutofit/>
          </a:bodyPr>
          <a:lstStyle/>
          <a:p>
            <a:pPr marL="0" indent="0">
              <a:buNone/>
            </a:pPr>
            <a:r>
              <a:rPr lang="en-GB" sz="1700" b="1" dirty="0"/>
              <a:t>June 10, 1994</a:t>
            </a:r>
            <a:endParaRPr lang="en-GB" sz="1700" b="1" dirty="0">
              <a:cs typeface="Calibri"/>
            </a:endParaRPr>
          </a:p>
          <a:p>
            <a:r>
              <a:rPr lang="en-GB" sz="1700" dirty="0"/>
              <a:t>While the United Nations had already described the mass killings in Rwanda as genocide, the Clinton Administration tiptoed around the term. </a:t>
            </a:r>
            <a:endParaRPr lang="en-GB" sz="1700" dirty="0">
              <a:cs typeface="Calibri"/>
            </a:endParaRPr>
          </a:p>
          <a:p>
            <a:r>
              <a:rPr lang="en-GB" sz="1700" dirty="0"/>
              <a:t>This stance was explained as ''to avoid the rise of moral pressure to stop the killings,'' since the use of such term could put pressure on the US Administration to take action that they were unwilling to take.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6404" y="365760"/>
            <a:ext cx="7269480" cy="1325562"/>
          </a:xfrm>
        </p:spPr>
        <p:txBody>
          <a:bodyPr>
            <a:normAutofit/>
          </a:bodyPr>
          <a:lstStyle/>
          <a:p>
            <a:r>
              <a:rPr lang="en-GB"/>
              <a:t>The Turquoise Zone</a:t>
            </a:r>
          </a:p>
        </p:txBody>
      </p:sp>
      <p:sp>
        <p:nvSpPr>
          <p:cNvPr id="3" name="Content Placeholder 2"/>
          <p:cNvSpPr>
            <a:spLocks noGrp="1"/>
          </p:cNvSpPr>
          <p:nvPr>
            <p:ph idx="1"/>
          </p:nvPr>
        </p:nvSpPr>
        <p:spPr>
          <a:xfrm>
            <a:off x="946404" y="1933575"/>
            <a:ext cx="3301131" cy="4246562"/>
          </a:xfrm>
        </p:spPr>
        <p:txBody>
          <a:bodyPr vert="horz" lIns="91440" tIns="45720" rIns="91440" bIns="45720" rtlCol="0">
            <a:normAutofit/>
          </a:bodyPr>
          <a:lstStyle/>
          <a:p>
            <a:pPr marL="0" indent="0">
              <a:buNone/>
            </a:pPr>
            <a:r>
              <a:rPr lang="en-GB" b="1" dirty="0"/>
              <a:t>June 22, 1994</a:t>
            </a:r>
            <a:endParaRPr lang="en-GB" b="1" dirty="0">
              <a:cs typeface="Calibri"/>
            </a:endParaRPr>
          </a:p>
          <a:p>
            <a:r>
              <a:rPr lang="en-GB" dirty="0"/>
              <a:t>The French-led Operation created a safe zone called the Turquoise Zone in a short time. </a:t>
            </a:r>
            <a:endParaRPr lang="en-GB" dirty="0">
              <a:cs typeface="Calibri"/>
            </a:endParaRPr>
          </a:p>
          <a:p>
            <a:r>
              <a:rPr lang="en-GB" dirty="0"/>
              <a:t>However, this zone later helped the (French-backed) Hutus, who were behind the planning of the genocide, to escape to </a:t>
            </a:r>
            <a:r>
              <a:rPr lang="en-GB" dirty="0" err="1"/>
              <a:t>neighboring</a:t>
            </a:r>
            <a:r>
              <a:rPr lang="en-GB" dirty="0"/>
              <a:t> states and avoid legal reparations.</a:t>
            </a:r>
          </a:p>
        </p:txBody>
      </p:sp>
      <p:pic>
        <p:nvPicPr>
          <p:cNvPr id="5" name="Picture 4" descr="90cd58226f660e37c80f5913af3c36e6">
            <a:extLst>
              <a:ext uri="{FF2B5EF4-FFF2-40B4-BE49-F238E27FC236}">
                <a16:creationId xmlns:a16="http://schemas.microsoft.com/office/drawing/2014/main" id="{32BAEB95-C9B9-45B5-B456-30B71D93EE89}"/>
              </a:ext>
            </a:extLst>
          </p:cNvPr>
          <p:cNvPicPr>
            <a:picLocks noChangeAspect="1"/>
          </p:cNvPicPr>
          <p:nvPr/>
        </p:nvPicPr>
        <p:blipFill rotWithShape="1">
          <a:blip r:embed="rId2"/>
          <a:srcRect l="16335" r="25537" b="-1"/>
          <a:stretch/>
        </p:blipFill>
        <p:spPr>
          <a:xfrm>
            <a:off x="4949975" y="1933575"/>
            <a:ext cx="2849512" cy="3639872"/>
          </a:xfrm>
          <a:prstGeom prst="rect">
            <a:avLst/>
          </a:prstGeom>
          <a:ln w="19050">
            <a:solidFill>
              <a:schemeClr val="tx1"/>
            </a:solid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5348" y="645106"/>
            <a:ext cx="3400535" cy="1422530"/>
          </a:xfrm>
        </p:spPr>
        <p:txBody>
          <a:bodyPr>
            <a:normAutofit/>
          </a:bodyPr>
          <a:lstStyle/>
          <a:p>
            <a:r>
              <a:rPr lang="en-GB"/>
              <a:t>Operation Turquoise</a:t>
            </a:r>
          </a:p>
        </p:txBody>
      </p:sp>
      <p:pic>
        <p:nvPicPr>
          <p:cNvPr id="5" name="Picture 4" descr="23da650e9f398634964e4bbdf83979a3">
            <a:extLst>
              <a:ext uri="{FF2B5EF4-FFF2-40B4-BE49-F238E27FC236}">
                <a16:creationId xmlns:a16="http://schemas.microsoft.com/office/drawing/2014/main" id="{71071F5D-3F19-4D85-BD34-AB858AC676C3}"/>
              </a:ext>
            </a:extLst>
          </p:cNvPr>
          <p:cNvPicPr>
            <a:picLocks noChangeAspect="1"/>
          </p:cNvPicPr>
          <p:nvPr/>
        </p:nvPicPr>
        <p:blipFill rotWithShape="1">
          <a:blip r:embed="rId2"/>
          <a:srcRect l="26217" r="24449"/>
          <a:stretch/>
        </p:blipFill>
        <p:spPr>
          <a:xfrm>
            <a:off x="482394" y="645106"/>
            <a:ext cx="4088720" cy="5535031"/>
          </a:xfrm>
          <a:prstGeom prst="rect">
            <a:avLst/>
          </a:prstGeom>
        </p:spPr>
      </p:pic>
      <p:sp>
        <p:nvSpPr>
          <p:cNvPr id="3" name="Content Placeholder 2"/>
          <p:cNvSpPr>
            <a:spLocks noGrp="1"/>
          </p:cNvSpPr>
          <p:nvPr>
            <p:ph idx="1"/>
          </p:nvPr>
        </p:nvSpPr>
        <p:spPr>
          <a:xfrm>
            <a:off x="4815347" y="2455332"/>
            <a:ext cx="3429001" cy="3724805"/>
          </a:xfrm>
        </p:spPr>
        <p:txBody>
          <a:bodyPr vert="horz" lIns="91440" tIns="45720" rIns="91440" bIns="45720" rtlCol="0">
            <a:normAutofit/>
          </a:bodyPr>
          <a:lstStyle/>
          <a:p>
            <a:pPr marL="0" indent="0">
              <a:buNone/>
            </a:pPr>
            <a:r>
              <a:rPr lang="en-GB" b="1" dirty="0"/>
              <a:t>June 22, 1994</a:t>
            </a:r>
            <a:endParaRPr lang="en-GB" b="1" dirty="0">
              <a:cs typeface="Calibri"/>
            </a:endParaRPr>
          </a:p>
          <a:p>
            <a:pPr marL="0" indent="0">
              <a:buNone/>
            </a:pPr>
            <a:r>
              <a:rPr lang="en-GB" dirty="0"/>
              <a:t>UNAMIR required additional troops to start its second and extended mission. Therefore, the UNSC had provoked Chapter VII, and the French-led Operation Turquoise was given ‘’the use of all necessary means to achieve humanitarian objectives’’ with Resolution 929.</a:t>
            </a:r>
            <a:endParaRPr lang="en-GB" dirty="0">
              <a:cs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344" y="-978421"/>
            <a:ext cx="7355840" cy="1956841"/>
          </a:xfrm>
        </p:spPr>
        <p:txBody>
          <a:bodyPr anchor="b">
            <a:normAutofit/>
          </a:bodyPr>
          <a:lstStyle/>
          <a:p>
            <a:pPr>
              <a:lnSpc>
                <a:spcPct val="90000"/>
              </a:lnSpc>
            </a:pPr>
            <a:r>
              <a:rPr lang="en-GB" sz="3600" err="1"/>
              <a:t>Génocidaires</a:t>
            </a:r>
            <a:r>
              <a:rPr lang="en-GB" sz="3600"/>
              <a:t> rush to finish the job</a:t>
            </a:r>
          </a:p>
        </p:txBody>
      </p:sp>
      <p:sp>
        <p:nvSpPr>
          <p:cNvPr id="3" name="Content Placeholder 2"/>
          <p:cNvSpPr>
            <a:spLocks noGrp="1"/>
          </p:cNvSpPr>
          <p:nvPr>
            <p:ph idx="1"/>
          </p:nvPr>
        </p:nvSpPr>
        <p:spPr>
          <a:xfrm>
            <a:off x="145344" y="1374299"/>
            <a:ext cx="4286956" cy="3320668"/>
          </a:xfrm>
        </p:spPr>
        <p:txBody>
          <a:bodyPr vert="horz" lIns="91440" tIns="45720" rIns="91440" bIns="45720" rtlCol="0" anchor="t">
            <a:normAutofit/>
          </a:bodyPr>
          <a:lstStyle/>
          <a:p>
            <a:pPr marL="0" indent="0">
              <a:buNone/>
            </a:pPr>
            <a:r>
              <a:rPr lang="en-GB" b="1" dirty="0"/>
              <a:t>July 3, 1994 </a:t>
            </a:r>
            <a:endParaRPr lang="en-US" b="1" dirty="0">
              <a:cs typeface="Calibri"/>
            </a:endParaRPr>
          </a:p>
          <a:p>
            <a:pPr marL="0" indent="0">
              <a:buNone/>
            </a:pPr>
            <a:r>
              <a:rPr lang="en-GB" dirty="0"/>
              <a:t>The RPF advanced on </a:t>
            </a:r>
            <a:r>
              <a:rPr lang="en-GB" dirty="0" err="1"/>
              <a:t>Gikongoro</a:t>
            </a:r>
            <a:r>
              <a:rPr lang="en-GB" dirty="0"/>
              <a:t>, and genocidaires hurried to finish their job and slaughter any survivors who may be able to testify against their actions.</a:t>
            </a:r>
            <a:endParaRPr lang="en-GB" dirty="0">
              <a:cs typeface="Calibri"/>
            </a:endParaRPr>
          </a:p>
        </p:txBody>
      </p:sp>
      <p:pic>
        <p:nvPicPr>
          <p:cNvPr id="5" name="Picture 4" descr="38710810db7675a127e3757ad4adbc69">
            <a:extLst>
              <a:ext uri="{FF2B5EF4-FFF2-40B4-BE49-F238E27FC236}">
                <a16:creationId xmlns:a16="http://schemas.microsoft.com/office/drawing/2014/main" id="{3703F172-EB07-4F78-A6A6-CF31E7D11473}"/>
              </a:ext>
            </a:extLst>
          </p:cNvPr>
          <p:cNvPicPr>
            <a:picLocks noChangeAspect="1"/>
          </p:cNvPicPr>
          <p:nvPr/>
        </p:nvPicPr>
        <p:blipFill rotWithShape="1">
          <a:blip r:embed="rId2"/>
          <a:srcRect l="4489" r="29311"/>
          <a:stretch/>
        </p:blipFill>
        <p:spPr>
          <a:xfrm>
            <a:off x="3259876" y="-1"/>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5347" y="101601"/>
            <a:ext cx="3400535" cy="1584895"/>
          </a:xfrm>
        </p:spPr>
        <p:txBody>
          <a:bodyPr>
            <a:normAutofit/>
          </a:bodyPr>
          <a:lstStyle/>
          <a:p>
            <a:r>
              <a:rPr lang="en-GB"/>
              <a:t>The End of Genocide</a:t>
            </a:r>
          </a:p>
        </p:txBody>
      </p:sp>
      <p:pic>
        <p:nvPicPr>
          <p:cNvPr id="5" name="Picture 4" descr="a1bd629bbaae6e5a0d92cd1115517ebe">
            <a:extLst>
              <a:ext uri="{FF2B5EF4-FFF2-40B4-BE49-F238E27FC236}">
                <a16:creationId xmlns:a16="http://schemas.microsoft.com/office/drawing/2014/main" id="{9D5AC82E-1328-4523-B0B1-30D2062687E4}"/>
              </a:ext>
            </a:extLst>
          </p:cNvPr>
          <p:cNvPicPr>
            <a:picLocks noChangeAspect="1"/>
          </p:cNvPicPr>
          <p:nvPr/>
        </p:nvPicPr>
        <p:blipFill rotWithShape="1">
          <a:blip r:embed="rId2"/>
          <a:srcRect l="23823" r="32018" b="-1"/>
          <a:stretch/>
        </p:blipFill>
        <p:spPr>
          <a:xfrm>
            <a:off x="20" y="10"/>
            <a:ext cx="4571094" cy="6857990"/>
          </a:xfrm>
          <a:prstGeom prst="rect">
            <a:avLst/>
          </a:prstGeom>
        </p:spPr>
      </p:pic>
      <p:sp>
        <p:nvSpPr>
          <p:cNvPr id="3" name="Content Placeholder 2"/>
          <p:cNvSpPr>
            <a:spLocks noGrp="1"/>
          </p:cNvSpPr>
          <p:nvPr>
            <p:ph idx="1"/>
          </p:nvPr>
        </p:nvSpPr>
        <p:spPr>
          <a:xfrm>
            <a:off x="4815347" y="1686496"/>
            <a:ext cx="3429001" cy="5069903"/>
          </a:xfrm>
        </p:spPr>
        <p:txBody>
          <a:bodyPr vert="horz" lIns="91440" tIns="45720" rIns="91440" bIns="45720" rtlCol="0">
            <a:normAutofit/>
          </a:bodyPr>
          <a:lstStyle/>
          <a:p>
            <a:pPr marL="0" indent="0">
              <a:buNone/>
            </a:pPr>
            <a:r>
              <a:rPr lang="en-GB" sz="1400" b="1" dirty="0"/>
              <a:t>July 15, 1994 </a:t>
            </a:r>
            <a:endParaRPr lang="en-US" sz="1400" b="1" dirty="0">
              <a:cs typeface="Calibri"/>
            </a:endParaRPr>
          </a:p>
          <a:p>
            <a:r>
              <a:rPr lang="en-GB" sz="1400" dirty="0"/>
              <a:t>When the UN finally gathered forces, </a:t>
            </a:r>
            <a:r>
              <a:rPr lang="en-GB" sz="1400" dirty="0" err="1"/>
              <a:t>Ghananian</a:t>
            </a:r>
            <a:r>
              <a:rPr lang="en-GB" sz="1400" dirty="0"/>
              <a:t> and Bangladeshi troops were sent, but they were not well-equipped or well-trained, and they were outnumbered. </a:t>
            </a:r>
            <a:endParaRPr lang="en-GB" sz="1400" dirty="0">
              <a:cs typeface="Calibri"/>
            </a:endParaRPr>
          </a:p>
          <a:p>
            <a:r>
              <a:rPr lang="en-GB" sz="1400" dirty="0"/>
              <a:t>The genocide lasted a hundred days and resulted in the mass slaughter of almost a million Rwandans. </a:t>
            </a:r>
            <a:endParaRPr lang="en-GB" sz="1400" dirty="0">
              <a:cs typeface="Calibri"/>
            </a:endParaRPr>
          </a:p>
          <a:p>
            <a:r>
              <a:rPr lang="en-GB" sz="1400" dirty="0"/>
              <a:t>The end of the genocide was marked by the RPF’s victory, which declared a ceasefire in July 1994.</a:t>
            </a:r>
            <a:endParaRPr lang="en-GB" sz="1400" dirty="0">
              <a:cs typeface="Calibri"/>
            </a:endParaRPr>
          </a:p>
          <a:p>
            <a:r>
              <a:rPr lang="en-GB" sz="1400" dirty="0"/>
              <a:t>Later, the RPF-led government ceased diplomatic relations with France, whose forces in Rwanda trained the Hutu military and enabled Hutu leaders behind the orchestration and planning of the genocide to flee.</a:t>
            </a:r>
            <a:endParaRPr lang="en-GB" sz="1400" dirty="0">
              <a:cs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4875" y="365760"/>
            <a:ext cx="3626134" cy="1183640"/>
          </a:xfrm>
        </p:spPr>
        <p:txBody>
          <a:bodyPr>
            <a:normAutofit/>
          </a:bodyPr>
          <a:lstStyle/>
          <a:p>
            <a:r>
              <a:rPr lang="en-GB" sz="3500"/>
              <a:t>Mass migrations and refugees</a:t>
            </a:r>
          </a:p>
        </p:txBody>
      </p:sp>
      <p:sp>
        <p:nvSpPr>
          <p:cNvPr id="3" name="Content Placeholder 2"/>
          <p:cNvSpPr>
            <a:spLocks noGrp="1"/>
          </p:cNvSpPr>
          <p:nvPr>
            <p:ph idx="1"/>
          </p:nvPr>
        </p:nvSpPr>
        <p:spPr>
          <a:xfrm>
            <a:off x="355601" y="2006600"/>
            <a:ext cx="3626134" cy="4686300"/>
          </a:xfrm>
        </p:spPr>
        <p:txBody>
          <a:bodyPr vert="horz" lIns="91440" tIns="45720" rIns="91440" bIns="45720" rtlCol="0">
            <a:normAutofit fontScale="62500" lnSpcReduction="20000"/>
          </a:bodyPr>
          <a:lstStyle/>
          <a:p>
            <a:pPr marL="0" indent="0">
              <a:buNone/>
            </a:pPr>
            <a:r>
              <a:rPr lang="en-GB" sz="2300" b="1" dirty="0"/>
              <a:t>1994</a:t>
            </a:r>
            <a:endParaRPr lang="en-GB" sz="2300" b="1" dirty="0">
              <a:cs typeface="Calibri"/>
            </a:endParaRPr>
          </a:p>
          <a:p>
            <a:r>
              <a:rPr lang="en-GB" sz="2300" dirty="0"/>
              <a:t>The Rwandan genocide and the proto-genocidal massacres that preceded it had huge demographic implications for Eastern and Central Africa. </a:t>
            </a:r>
            <a:endParaRPr lang="en-GB" sz="2300" dirty="0">
              <a:cs typeface="Calibri"/>
            </a:endParaRPr>
          </a:p>
          <a:p>
            <a:r>
              <a:rPr lang="en-GB" sz="2300" dirty="0"/>
              <a:t>Around 2 million people fled Rwanda, amongst them many Hutu perpetrators of the genocide. One million more people were displaced within Rwanda. Families were decimated, and homes and communities were destroyed. An estimated 75,000-95,000 surviving children lost one or both parents, according to </a:t>
            </a:r>
            <a:r>
              <a:rPr lang="en-GB" sz="2300" dirty="0" err="1"/>
              <a:t>WorldVision</a:t>
            </a:r>
            <a:r>
              <a:rPr lang="en-GB" sz="2300" dirty="0"/>
              <a:t> and </a:t>
            </a:r>
            <a:r>
              <a:rPr lang="en-GB" sz="2300" dirty="0" err="1"/>
              <a:t>Unicef</a:t>
            </a:r>
            <a:r>
              <a:rPr lang="en-GB" sz="2300" dirty="0"/>
              <a:t>, respectively. </a:t>
            </a:r>
          </a:p>
          <a:p>
            <a:r>
              <a:rPr lang="en-GB" sz="2300" dirty="0"/>
              <a:t>This had a destabilizing impact, disrupting cultural, economic, and social ties. </a:t>
            </a:r>
            <a:endParaRPr lang="en-GB" sz="2300" dirty="0">
              <a:cs typeface="Calibri"/>
            </a:endParaRPr>
          </a:p>
        </p:txBody>
      </p:sp>
      <p:pic>
        <p:nvPicPr>
          <p:cNvPr id="9" name="Picture 8" descr="d47634843d00c23ec333c4b0dcd894cb">
            <a:extLst>
              <a:ext uri="{FF2B5EF4-FFF2-40B4-BE49-F238E27FC236}">
                <a16:creationId xmlns:a16="http://schemas.microsoft.com/office/drawing/2014/main" id="{D13A9F37-E13B-48D2-9E60-E12314FDB99F}"/>
              </a:ext>
            </a:extLst>
          </p:cNvPr>
          <p:cNvPicPr>
            <a:picLocks noChangeAspect="1"/>
          </p:cNvPicPr>
          <p:nvPr/>
        </p:nvPicPr>
        <p:blipFill rotWithShape="1">
          <a:blip r:embed="rId2"/>
          <a:srcRect l="14830" r="17286" b="2"/>
          <a:stretch/>
        </p:blipFill>
        <p:spPr>
          <a:xfrm>
            <a:off x="4310995" y="10"/>
            <a:ext cx="2004805" cy="3355932"/>
          </a:xfrm>
          <a:prstGeom prst="rect">
            <a:avLst/>
          </a:prstGeom>
        </p:spPr>
      </p:pic>
      <p:pic>
        <p:nvPicPr>
          <p:cNvPr id="5" name="Picture 4" descr="b77b7edbd4ae9d3f049516670f70bc9d">
            <a:extLst>
              <a:ext uri="{FF2B5EF4-FFF2-40B4-BE49-F238E27FC236}">
                <a16:creationId xmlns:a16="http://schemas.microsoft.com/office/drawing/2014/main" id="{DC0EC3C6-888E-4D43-AD7D-D45E05C3DD4C}"/>
              </a:ext>
            </a:extLst>
          </p:cNvPr>
          <p:cNvPicPr>
            <a:picLocks noChangeAspect="1"/>
          </p:cNvPicPr>
          <p:nvPr/>
        </p:nvPicPr>
        <p:blipFill rotWithShape="1">
          <a:blip r:embed="rId3"/>
          <a:srcRect l="30128" r="29846" b="-1"/>
          <a:stretch/>
        </p:blipFill>
        <p:spPr>
          <a:xfrm>
            <a:off x="6389979" y="10"/>
            <a:ext cx="2004804" cy="3355932"/>
          </a:xfrm>
          <a:prstGeom prst="rect">
            <a:avLst/>
          </a:prstGeom>
        </p:spPr>
      </p:pic>
      <p:pic>
        <p:nvPicPr>
          <p:cNvPr id="11" name="Picture 10" descr="9b02f544fb2ee0151d74be5ec5b21d1f">
            <a:extLst>
              <a:ext uri="{FF2B5EF4-FFF2-40B4-BE49-F238E27FC236}">
                <a16:creationId xmlns:a16="http://schemas.microsoft.com/office/drawing/2014/main" id="{1B55945E-875E-4773-BC5B-670E9D8460EE}"/>
              </a:ext>
            </a:extLst>
          </p:cNvPr>
          <p:cNvPicPr>
            <a:picLocks noChangeAspect="1"/>
          </p:cNvPicPr>
          <p:nvPr/>
        </p:nvPicPr>
        <p:blipFill rotWithShape="1">
          <a:blip r:embed="rId4"/>
          <a:srcRect l="22364" r="-3" b="-3"/>
          <a:stretch/>
        </p:blipFill>
        <p:spPr>
          <a:xfrm>
            <a:off x="4310988" y="3447381"/>
            <a:ext cx="4089399" cy="3410619"/>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0431E-0B04-44A1-9C51-531E28D18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46404" y="365760"/>
            <a:ext cx="7269480" cy="1325562"/>
          </a:xfrm>
        </p:spPr>
        <p:txBody>
          <a:bodyPr>
            <a:normAutofit/>
          </a:bodyPr>
          <a:lstStyle/>
          <a:p>
            <a:r>
              <a:rPr lang="en-GB" dirty="0"/>
              <a:t>The 'Hamitic Thesis'</a:t>
            </a:r>
          </a:p>
        </p:txBody>
      </p:sp>
      <p:sp>
        <p:nvSpPr>
          <p:cNvPr id="3" name="Content Placeholder 2"/>
          <p:cNvSpPr>
            <a:spLocks noGrp="1"/>
          </p:cNvSpPr>
          <p:nvPr>
            <p:ph idx="1"/>
          </p:nvPr>
        </p:nvSpPr>
        <p:spPr>
          <a:xfrm>
            <a:off x="946404" y="1828800"/>
            <a:ext cx="6446520" cy="4351337"/>
          </a:xfrm>
        </p:spPr>
        <p:txBody>
          <a:bodyPr vert="horz" lIns="91440" tIns="45720" rIns="91440" bIns="45720" rtlCol="0">
            <a:normAutofit/>
          </a:bodyPr>
          <a:lstStyle/>
          <a:p>
            <a:pPr marL="0" indent="0">
              <a:buNone/>
            </a:pPr>
            <a:r>
              <a:rPr lang="en-GB" sz="1500" b="1" dirty="0"/>
              <a:t>1894</a:t>
            </a:r>
            <a:r>
              <a:rPr lang="en-GB" sz="1500" dirty="0"/>
              <a:t> </a:t>
            </a:r>
            <a:endParaRPr lang="en-GB" sz="1500" dirty="0">
              <a:cs typeface="Calibri"/>
            </a:endParaRPr>
          </a:p>
          <a:p>
            <a:r>
              <a:rPr lang="en-GB" sz="1500" dirty="0"/>
              <a:t>The 'Hamitic Thesis' derives from a Biblical tale that describes a racial myth with very real impacts. It was brought to Rwanda by Belgian missionaries.</a:t>
            </a:r>
            <a:endParaRPr lang="en-GB" sz="1500" dirty="0">
              <a:cs typeface="Calibri"/>
            </a:endParaRPr>
          </a:p>
          <a:p>
            <a:r>
              <a:rPr lang="en-GB" sz="1500" dirty="0"/>
              <a:t>The Belgians applied this pseudo-scientific race theory in Rwanda. The Tutsi were perceived as racially superior due to their supposed proximity to Europeans; the myth claimed they originated from lands closer to the European continent. </a:t>
            </a:r>
            <a:endParaRPr lang="en-GB" sz="1500" dirty="0">
              <a:cs typeface="Calibri"/>
            </a:endParaRPr>
          </a:p>
          <a:p>
            <a:r>
              <a:rPr lang="en-GB" sz="1500" dirty="0"/>
              <a:t>This led to the development of the idea that the only "true Rwandans" are the Hutu and that the Tutsi are external invaders. This concept was then used to establish the "internal enemy" complex, facilitating the genocide of the Tutsi.</a:t>
            </a:r>
            <a:endParaRPr lang="en-GB" sz="1500" dirty="0">
              <a:cs typeface="Calibri"/>
            </a:endParaRPr>
          </a:p>
        </p:txBody>
      </p:sp>
      <p:sp>
        <p:nvSpPr>
          <p:cNvPr id="7" name="Rectangle 9">
            <a:extLst>
              <a:ext uri="{FF2B5EF4-FFF2-40B4-BE49-F238E27FC236}">
                <a16:creationId xmlns:a16="http://schemas.microsoft.com/office/drawing/2014/main" id="{6B424749-EEE0-49C9-9ABF-97B171A3E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8200" y="0"/>
            <a:ext cx="6858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199" y="-127964"/>
            <a:ext cx="4495800" cy="1805940"/>
          </a:xfrm>
        </p:spPr>
        <p:txBody>
          <a:bodyPr>
            <a:normAutofit/>
          </a:bodyPr>
          <a:lstStyle/>
          <a:p>
            <a:r>
              <a:rPr lang="en-GB" sz="3500"/>
              <a:t>Democratic Republic of the Congo</a:t>
            </a:r>
          </a:p>
        </p:txBody>
      </p:sp>
      <p:sp>
        <p:nvSpPr>
          <p:cNvPr id="3" name="Content Placeholder 2"/>
          <p:cNvSpPr>
            <a:spLocks noGrp="1"/>
          </p:cNvSpPr>
          <p:nvPr>
            <p:ph idx="1"/>
          </p:nvPr>
        </p:nvSpPr>
        <p:spPr>
          <a:xfrm>
            <a:off x="254000" y="1816100"/>
            <a:ext cx="4089400" cy="4676139"/>
          </a:xfrm>
        </p:spPr>
        <p:txBody>
          <a:bodyPr vert="horz" lIns="91440" tIns="45720" rIns="91440" bIns="45720" rtlCol="0">
            <a:normAutofit lnSpcReduction="10000"/>
          </a:bodyPr>
          <a:lstStyle/>
          <a:p>
            <a:pPr marL="0" indent="0">
              <a:buNone/>
            </a:pPr>
            <a:r>
              <a:rPr lang="en-GB" sz="1400" b="1" dirty="0"/>
              <a:t>1994</a:t>
            </a:r>
            <a:r>
              <a:rPr lang="en-GB" sz="1400" dirty="0"/>
              <a:t> </a:t>
            </a:r>
            <a:endParaRPr lang="en-US" sz="1400" dirty="0">
              <a:cs typeface="Calibri"/>
            </a:endParaRPr>
          </a:p>
          <a:p>
            <a:r>
              <a:rPr lang="en-GB" sz="1400" dirty="0"/>
              <a:t>The consequences of the Rwandan genocide on the Democratic Republic of the Congo (DRC) have been devastating. </a:t>
            </a:r>
            <a:endParaRPr lang="en-GB" sz="1400" dirty="0">
              <a:cs typeface="Calibri"/>
            </a:endParaRPr>
          </a:p>
          <a:p>
            <a:r>
              <a:rPr lang="en-GB" sz="1400" dirty="0"/>
              <a:t>Since 1996, many Rwandans fleeing violence settled in the refugee camps in the east of (then) Zaire. The French army present in Rwanda during the 1994 genocide failed to prevent perpetrators from retreating with their weapons and extremist beliefs to </a:t>
            </a:r>
            <a:r>
              <a:rPr lang="en-GB" sz="1400" dirty="0" err="1"/>
              <a:t>neighboring</a:t>
            </a:r>
            <a:r>
              <a:rPr lang="en-GB" sz="1400" dirty="0"/>
              <a:t> regions. </a:t>
            </a:r>
            <a:endParaRPr lang="en-GB" sz="1400" dirty="0">
              <a:cs typeface="Calibri"/>
            </a:endParaRPr>
          </a:p>
          <a:p>
            <a:r>
              <a:rPr lang="en-GB" sz="1400" dirty="0"/>
              <a:t>Massacres and attacks by armed groups in the eastern Congo are frequent and brutal, but media attention for the killings remains limited.</a:t>
            </a:r>
            <a:endParaRPr lang="en-GB" sz="1400" dirty="0">
              <a:cs typeface="Calibri"/>
            </a:endParaRPr>
          </a:p>
          <a:p>
            <a:r>
              <a:rPr lang="en-GB" sz="1400" dirty="0"/>
              <a:t>The Zairian government and the UN have done little to demilitarize the camps which Hutu extremists used as bases for preparing attacks on Rwanda and pursuing anti-Tutsi propaganda campaigns.</a:t>
            </a:r>
            <a:endParaRPr lang="en-GB" sz="1400" dirty="0">
              <a:cs typeface="Calibri"/>
            </a:endParaRPr>
          </a:p>
        </p:txBody>
      </p:sp>
      <p:pic>
        <p:nvPicPr>
          <p:cNvPr id="5" name="Picture 4" descr="f8b23fa003cfbe4c24b1551bfe7f172f">
            <a:extLst>
              <a:ext uri="{FF2B5EF4-FFF2-40B4-BE49-F238E27FC236}">
                <a16:creationId xmlns:a16="http://schemas.microsoft.com/office/drawing/2014/main" id="{42668A64-47ED-413C-80CA-C7806C074E42}"/>
              </a:ext>
            </a:extLst>
          </p:cNvPr>
          <p:cNvPicPr>
            <a:picLocks noChangeAspect="1"/>
          </p:cNvPicPr>
          <p:nvPr/>
        </p:nvPicPr>
        <p:blipFill rotWithShape="1">
          <a:blip r:embed="rId2"/>
          <a:srcRect l="16807" r="19391" b="-2"/>
          <a:stretch/>
        </p:blipFill>
        <p:spPr>
          <a:xfrm>
            <a:off x="4571999" y="10"/>
            <a:ext cx="3806429" cy="3355932"/>
          </a:xfrm>
          <a:prstGeom prst="rect">
            <a:avLst/>
          </a:prstGeom>
        </p:spPr>
      </p:pic>
      <p:pic>
        <p:nvPicPr>
          <p:cNvPr id="7" name="Picture 6" descr="e17de1b4bb90a5fe0a0c3c229b36844a">
            <a:extLst>
              <a:ext uri="{FF2B5EF4-FFF2-40B4-BE49-F238E27FC236}">
                <a16:creationId xmlns:a16="http://schemas.microsoft.com/office/drawing/2014/main" id="{23DFBDAE-4FB4-4C7D-9AA5-99E9F431BE80}"/>
              </a:ext>
            </a:extLst>
          </p:cNvPr>
          <p:cNvPicPr>
            <a:picLocks noChangeAspect="1"/>
          </p:cNvPicPr>
          <p:nvPr/>
        </p:nvPicPr>
        <p:blipFill rotWithShape="1">
          <a:blip r:embed="rId3"/>
          <a:srcRect l="2955" r="23311"/>
          <a:stretch/>
        </p:blipFill>
        <p:spPr>
          <a:xfrm>
            <a:off x="4571999" y="3476625"/>
            <a:ext cx="3806428" cy="3381375"/>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6404" y="365760"/>
            <a:ext cx="7269480" cy="1325562"/>
          </a:xfrm>
        </p:spPr>
        <p:txBody>
          <a:bodyPr>
            <a:normAutofit/>
          </a:bodyPr>
          <a:lstStyle/>
          <a:p>
            <a:r>
              <a:rPr lang="en-GB"/>
              <a:t>International Criminal Tribunal for Rwanda</a:t>
            </a:r>
          </a:p>
        </p:txBody>
      </p:sp>
      <p:sp>
        <p:nvSpPr>
          <p:cNvPr id="3" name="Content Placeholder 2"/>
          <p:cNvSpPr>
            <a:spLocks noGrp="1"/>
          </p:cNvSpPr>
          <p:nvPr>
            <p:ph idx="1"/>
          </p:nvPr>
        </p:nvSpPr>
        <p:spPr>
          <a:xfrm>
            <a:off x="286004" y="1895474"/>
            <a:ext cx="3739896" cy="4797425"/>
          </a:xfrm>
        </p:spPr>
        <p:txBody>
          <a:bodyPr>
            <a:normAutofit lnSpcReduction="10000"/>
          </a:bodyPr>
          <a:lstStyle/>
          <a:p>
            <a:pPr marL="0" indent="0">
              <a:buNone/>
            </a:pPr>
            <a:r>
              <a:rPr lang="en-GB" sz="1400" b="1" dirty="0"/>
              <a:t>1995-2012 </a:t>
            </a:r>
            <a:endParaRPr lang="en-US" sz="1400" b="1" dirty="0">
              <a:cs typeface="Calibri"/>
            </a:endParaRPr>
          </a:p>
          <a:p>
            <a:r>
              <a:rPr lang="en-GB" sz="1400" dirty="0"/>
              <a:t>In 1994, the UN Security Council created the International Criminal Tribunal for Rwanda (ICTR) with Resolutions 955 and 978, drafted by Genocide Watch's Founding President Gregory Stanton.</a:t>
            </a:r>
            <a:endParaRPr lang="en-GB" sz="1400" dirty="0">
              <a:cs typeface="Calibri"/>
            </a:endParaRPr>
          </a:p>
          <a:p>
            <a:r>
              <a:rPr lang="en-GB" sz="1400" dirty="0"/>
              <a:t>ICTR opened in 1995, after the approval of a UNSC Resolution aiming ''to prosecute persons responsible for genocide and other serious violations of international humanitarian law committed in the territory of Rwanda and </a:t>
            </a:r>
            <a:r>
              <a:rPr lang="en-GB" sz="1400" dirty="0" err="1"/>
              <a:t>neighboring</a:t>
            </a:r>
            <a:r>
              <a:rPr lang="en-GB" sz="1400" dirty="0"/>
              <a:t> States, between 1 January 1994 and 31 December 1994."</a:t>
            </a:r>
            <a:endParaRPr lang="en-GB" sz="1400" dirty="0">
              <a:cs typeface="Calibri"/>
            </a:endParaRPr>
          </a:p>
          <a:p>
            <a:r>
              <a:rPr lang="en-GB" sz="1400" dirty="0"/>
              <a:t>''The ICTR is the first-ever international tribunal to deliver verdicts in relation to genocide and the first to interpret the definition of genocide set forth in the 1948 Geneva Convention.''</a:t>
            </a:r>
            <a:endParaRPr lang="en-GB" sz="1400" dirty="0">
              <a:cs typeface="Calibri"/>
            </a:endParaRPr>
          </a:p>
        </p:txBody>
      </p:sp>
      <p:pic>
        <p:nvPicPr>
          <p:cNvPr id="5" name="Picture 4" descr="9b1e5f0c1a1b3667b402c5f5d82b6e6d">
            <a:extLst>
              <a:ext uri="{FF2B5EF4-FFF2-40B4-BE49-F238E27FC236}">
                <a16:creationId xmlns:a16="http://schemas.microsoft.com/office/drawing/2014/main" id="{3A2D5204-747C-4C8A-9872-D99AB0765959}"/>
              </a:ext>
            </a:extLst>
          </p:cNvPr>
          <p:cNvPicPr>
            <a:picLocks noChangeAspect="1"/>
          </p:cNvPicPr>
          <p:nvPr/>
        </p:nvPicPr>
        <p:blipFill rotWithShape="1">
          <a:blip r:embed="rId2"/>
          <a:srcRect l="1031" r="3816" b="2"/>
          <a:stretch/>
        </p:blipFill>
        <p:spPr>
          <a:xfrm>
            <a:off x="4157683" y="2760456"/>
            <a:ext cx="4261081" cy="1836944"/>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97020"/>
            <a:ext cx="8674100" cy="1325562"/>
          </a:xfrm>
        </p:spPr>
        <p:txBody>
          <a:bodyPr>
            <a:normAutofit/>
          </a:bodyPr>
          <a:lstStyle/>
          <a:p>
            <a:r>
              <a:rPr lang="en-GB"/>
              <a:t>Interahamwe remains post-genocide</a:t>
            </a:r>
          </a:p>
        </p:txBody>
      </p:sp>
      <p:sp>
        <p:nvSpPr>
          <p:cNvPr id="3" name="Content Placeholder 2"/>
          <p:cNvSpPr>
            <a:spLocks noGrp="1"/>
          </p:cNvSpPr>
          <p:nvPr>
            <p:ph idx="1"/>
          </p:nvPr>
        </p:nvSpPr>
        <p:spPr>
          <a:xfrm>
            <a:off x="292100" y="1067460"/>
            <a:ext cx="3955435" cy="5372100"/>
          </a:xfrm>
        </p:spPr>
        <p:txBody>
          <a:bodyPr vert="horz" lIns="91440" tIns="45720" rIns="91440" bIns="45720" rtlCol="0">
            <a:normAutofit/>
          </a:bodyPr>
          <a:lstStyle/>
          <a:p>
            <a:pPr marL="0" indent="0">
              <a:buNone/>
            </a:pPr>
            <a:r>
              <a:rPr lang="en-GB" sz="1400" b="1" dirty="0"/>
              <a:t>1995</a:t>
            </a:r>
            <a:endParaRPr lang="en-GB" sz="1400" b="1" dirty="0">
              <a:cs typeface="Calibri"/>
            </a:endParaRPr>
          </a:p>
          <a:p>
            <a:r>
              <a:rPr lang="en-GB" sz="1400" dirty="0"/>
              <a:t>Interahamwe, translated from Kinyarwanda to English, means “those who work/ fight together”. As a paramilitary organization that most African and Western nations now classify as a terrorist group, the Interahamwe are made up of mainly young Hutu men. </a:t>
            </a:r>
            <a:endParaRPr lang="en-GB" sz="1400" dirty="0">
              <a:cs typeface="Calibri"/>
            </a:endParaRPr>
          </a:p>
          <a:p>
            <a:r>
              <a:rPr lang="en-GB" sz="1400" dirty="0"/>
              <a:t>Formed as the youth section of the Hutu MRND party, the Interahamwe were major antagonists against the Tutsi in Rwanda.</a:t>
            </a:r>
          </a:p>
          <a:p>
            <a:r>
              <a:rPr lang="en-GB" sz="1400" dirty="0"/>
              <a:t>The Interahamwe led massacres of Tutsi civilians, Hutu political opposition, and Hutu moderates during the 1994 genocide.</a:t>
            </a:r>
            <a:endParaRPr lang="en-GB" sz="1400" dirty="0">
              <a:cs typeface="Calibri"/>
            </a:endParaRPr>
          </a:p>
          <a:p>
            <a:r>
              <a:rPr lang="en-GB" sz="1400" dirty="0"/>
              <a:t>Fleeing Rwanda after the genocide, the Interahamwe have remained a formidable and violent force. Currently based in the Democratic Republic of the Congo and Uganda, the Interahamwe and other Hutu extremist groups such as the FDLR continue to target Tutsis.</a:t>
            </a:r>
            <a:endParaRPr lang="en-GB" sz="1400" dirty="0">
              <a:cs typeface="Calibri"/>
            </a:endParaRPr>
          </a:p>
        </p:txBody>
      </p:sp>
      <p:pic>
        <p:nvPicPr>
          <p:cNvPr id="5" name="Picture 4" descr="e191b0d3d9cb5ba65f721c6e958febd7">
            <a:extLst>
              <a:ext uri="{FF2B5EF4-FFF2-40B4-BE49-F238E27FC236}">
                <a16:creationId xmlns:a16="http://schemas.microsoft.com/office/drawing/2014/main" id="{4A2BC627-0781-47C9-BD3C-96DD8620EC08}"/>
              </a:ext>
            </a:extLst>
          </p:cNvPr>
          <p:cNvPicPr>
            <a:picLocks noChangeAspect="1"/>
          </p:cNvPicPr>
          <p:nvPr/>
        </p:nvPicPr>
        <p:blipFill rotWithShape="1">
          <a:blip r:embed="rId2"/>
          <a:srcRect r="24667"/>
          <a:stretch/>
        </p:blipFill>
        <p:spPr>
          <a:xfrm>
            <a:off x="4571999" y="2401455"/>
            <a:ext cx="3605465" cy="2704111"/>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39558715-67AA-43A1-94C0-3B58C8257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15"/>
            <a:ext cx="8469630" cy="68642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50992" y="365760"/>
            <a:ext cx="2564892" cy="1325562"/>
          </a:xfrm>
        </p:spPr>
        <p:txBody>
          <a:bodyPr>
            <a:normAutofit/>
          </a:bodyPr>
          <a:lstStyle/>
          <a:p>
            <a:r>
              <a:rPr lang="en-US" sz="3500"/>
              <a:t>Ntarama Church</a:t>
            </a:r>
          </a:p>
        </p:txBody>
      </p:sp>
      <p:pic>
        <p:nvPicPr>
          <p:cNvPr id="9" name="Picture 8" descr="dbdf049194d1a495443bee0a25cc51e0">
            <a:extLst>
              <a:ext uri="{FF2B5EF4-FFF2-40B4-BE49-F238E27FC236}">
                <a16:creationId xmlns:a16="http://schemas.microsoft.com/office/drawing/2014/main" id="{76151F51-A66E-4C0F-A84A-7E34D56AEEA3}"/>
              </a:ext>
            </a:extLst>
          </p:cNvPr>
          <p:cNvPicPr>
            <a:picLocks noChangeAspect="1"/>
          </p:cNvPicPr>
          <p:nvPr/>
        </p:nvPicPr>
        <p:blipFill rotWithShape="1">
          <a:blip r:embed="rId2"/>
          <a:srcRect l="6464" r="6463" b="-1"/>
          <a:stretch/>
        </p:blipFill>
        <p:spPr>
          <a:xfrm>
            <a:off x="-6222" y="-6"/>
            <a:ext cx="5409690" cy="4162622"/>
          </a:xfrm>
          <a:prstGeom prst="rect">
            <a:avLst/>
          </a:prstGeom>
        </p:spPr>
      </p:pic>
      <p:sp>
        <p:nvSpPr>
          <p:cNvPr id="3" name="Content Placeholder 2"/>
          <p:cNvSpPr>
            <a:spLocks noGrp="1"/>
          </p:cNvSpPr>
          <p:nvPr>
            <p:ph idx="1"/>
          </p:nvPr>
        </p:nvSpPr>
        <p:spPr>
          <a:xfrm>
            <a:off x="5650991" y="1828800"/>
            <a:ext cx="2593357" cy="4914900"/>
          </a:xfrm>
        </p:spPr>
        <p:txBody>
          <a:bodyPr vert="horz" lIns="91440" tIns="45720" rIns="91440" bIns="45720" rtlCol="0">
            <a:normAutofit lnSpcReduction="10000"/>
          </a:bodyPr>
          <a:lstStyle/>
          <a:p>
            <a:pPr marL="0" indent="0">
              <a:buNone/>
            </a:pPr>
            <a:r>
              <a:rPr lang="en-GB" sz="1400" b="1" dirty="0"/>
              <a:t>Apr. 14, 1995</a:t>
            </a:r>
            <a:endParaRPr lang="en-GB" sz="1400" b="1" dirty="0">
              <a:cs typeface="Calibri"/>
            </a:endParaRPr>
          </a:p>
          <a:p>
            <a:r>
              <a:rPr lang="en-GB" sz="1400" dirty="0"/>
              <a:t>Before 1994, the </a:t>
            </a:r>
            <a:r>
              <a:rPr lang="en-GB" sz="1400" dirty="0" err="1"/>
              <a:t>Ntarama</a:t>
            </a:r>
            <a:r>
              <a:rPr lang="en-GB" sz="1400" dirty="0"/>
              <a:t> Church was considered sacred and safe. No one would even attempt to attack the </a:t>
            </a:r>
            <a:r>
              <a:rPr lang="en-GB" sz="1400" dirty="0" err="1"/>
              <a:t>Ntarama</a:t>
            </a:r>
            <a:r>
              <a:rPr lang="en-GB" sz="1400" dirty="0"/>
              <a:t> Church.</a:t>
            </a:r>
            <a:endParaRPr lang="en-GB" sz="1400" dirty="0">
              <a:cs typeface="Calibri"/>
            </a:endParaRPr>
          </a:p>
          <a:p>
            <a:r>
              <a:rPr lang="en-GB" sz="1400" dirty="0"/>
              <a:t>Nevertheless, as many Tutsis took refuge in the church located nearby Kigali, the </a:t>
            </a:r>
            <a:r>
              <a:rPr lang="en-GB" sz="1400" dirty="0" err="1"/>
              <a:t>Ntarama</a:t>
            </a:r>
            <a:r>
              <a:rPr lang="en-GB" sz="1400" dirty="0"/>
              <a:t> Church became the place where many children, babies, and women were brutally murdered.</a:t>
            </a:r>
            <a:endParaRPr lang="en-GB" sz="1400" dirty="0">
              <a:cs typeface="Calibri"/>
            </a:endParaRPr>
          </a:p>
          <a:p>
            <a:r>
              <a:rPr lang="en-GB" sz="1400" dirty="0"/>
              <a:t>The victims’ bones and skulls are still exhibited as the church became one of six commemoration sites for the victims of the 1994 genocide.</a:t>
            </a:r>
            <a:endParaRPr lang="en-GB" sz="1400" dirty="0">
              <a:cs typeface="Calibri"/>
            </a:endParaRPr>
          </a:p>
        </p:txBody>
      </p:sp>
      <p:pic>
        <p:nvPicPr>
          <p:cNvPr id="7" name="Picture 6" descr="fd2fbdf9c9c6fdb16ba3f93fc10daf10">
            <a:extLst>
              <a:ext uri="{FF2B5EF4-FFF2-40B4-BE49-F238E27FC236}">
                <a16:creationId xmlns:a16="http://schemas.microsoft.com/office/drawing/2014/main" id="{C9A41C47-D260-48CF-974C-D2BAAE819838}"/>
              </a:ext>
            </a:extLst>
          </p:cNvPr>
          <p:cNvPicPr>
            <a:picLocks noChangeAspect="1"/>
          </p:cNvPicPr>
          <p:nvPr/>
        </p:nvPicPr>
        <p:blipFill rotWithShape="1">
          <a:blip r:embed="rId3"/>
          <a:srcRect l="7345" r="27020" b="4"/>
          <a:stretch/>
        </p:blipFill>
        <p:spPr>
          <a:xfrm>
            <a:off x="-6222" y="4254061"/>
            <a:ext cx="2670555" cy="2603939"/>
          </a:xfrm>
          <a:prstGeom prst="rect">
            <a:avLst/>
          </a:prstGeom>
        </p:spPr>
      </p:pic>
      <p:pic>
        <p:nvPicPr>
          <p:cNvPr id="5" name="Picture 4" descr="a703d58e724bebd902a1b50de1227309">
            <a:extLst>
              <a:ext uri="{FF2B5EF4-FFF2-40B4-BE49-F238E27FC236}">
                <a16:creationId xmlns:a16="http://schemas.microsoft.com/office/drawing/2014/main" id="{E5DDAF6D-F264-4848-BC3D-35D65EC41B63}"/>
              </a:ext>
            </a:extLst>
          </p:cNvPr>
          <p:cNvPicPr>
            <a:picLocks noChangeAspect="1"/>
          </p:cNvPicPr>
          <p:nvPr/>
        </p:nvPicPr>
        <p:blipFill rotWithShape="1">
          <a:blip r:embed="rId4"/>
          <a:srcRect l="25272" r="8323" b="2"/>
          <a:stretch/>
        </p:blipFill>
        <p:spPr>
          <a:xfrm>
            <a:off x="2732912" y="4254067"/>
            <a:ext cx="2670556" cy="2603939"/>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40037" y="-22700"/>
            <a:ext cx="4382189" cy="1325562"/>
          </a:xfrm>
        </p:spPr>
        <p:txBody>
          <a:bodyPr>
            <a:normAutofit/>
          </a:bodyPr>
          <a:lstStyle/>
          <a:p>
            <a:r>
              <a:rPr lang="en-GB"/>
              <a:t>Stage Ten: Denial</a:t>
            </a:r>
          </a:p>
        </p:txBody>
      </p:sp>
      <p:pic>
        <p:nvPicPr>
          <p:cNvPr id="9" name="Picture 8" descr="011f74b571d3017907d56ba832fd2382">
            <a:extLst>
              <a:ext uri="{FF2B5EF4-FFF2-40B4-BE49-F238E27FC236}">
                <a16:creationId xmlns:a16="http://schemas.microsoft.com/office/drawing/2014/main" id="{0E926203-76A1-4A90-B7BF-88760A0E5688}"/>
              </a:ext>
            </a:extLst>
          </p:cNvPr>
          <p:cNvPicPr>
            <a:picLocks noChangeAspect="1"/>
          </p:cNvPicPr>
          <p:nvPr/>
        </p:nvPicPr>
        <p:blipFill rotWithShape="1">
          <a:blip r:embed="rId2"/>
          <a:srcRect l="15093" r="10615" b="-1"/>
          <a:stretch/>
        </p:blipFill>
        <p:spPr>
          <a:xfrm>
            <a:off x="475499" y="640081"/>
            <a:ext cx="3014484" cy="2708486"/>
          </a:xfrm>
          <a:prstGeom prst="rect">
            <a:avLst/>
          </a:prstGeom>
        </p:spPr>
      </p:pic>
      <p:sp>
        <p:nvSpPr>
          <p:cNvPr id="3" name="Content Placeholder 2"/>
          <p:cNvSpPr>
            <a:spLocks noGrp="1"/>
          </p:cNvSpPr>
          <p:nvPr>
            <p:ph idx="1"/>
          </p:nvPr>
        </p:nvSpPr>
        <p:spPr>
          <a:xfrm>
            <a:off x="3826618" y="1442721"/>
            <a:ext cx="4395608" cy="4775200"/>
          </a:xfrm>
        </p:spPr>
        <p:txBody>
          <a:bodyPr vert="horz" lIns="91440" tIns="45720" rIns="91440" bIns="45720" rtlCol="0">
            <a:normAutofit lnSpcReduction="10000"/>
          </a:bodyPr>
          <a:lstStyle/>
          <a:p>
            <a:pPr marL="0" indent="0">
              <a:buNone/>
            </a:pPr>
            <a:r>
              <a:rPr lang="en-GB" sz="1400" b="1" dirty="0"/>
              <a:t>1996</a:t>
            </a:r>
            <a:endParaRPr lang="en-GB" sz="1400" b="1" dirty="0">
              <a:cs typeface="Calibri"/>
            </a:endParaRPr>
          </a:p>
          <a:p>
            <a:r>
              <a:rPr lang="en-GB" sz="1400" dirty="0"/>
              <a:t>Hutu and the French governments continue to refuse to use the word genocide for the atrocities committed in 1994 against Tutsis. President Kagame also continues to deny that the RPF committed any atrocities. </a:t>
            </a:r>
            <a:endParaRPr lang="en-GB" sz="1400" dirty="0">
              <a:cs typeface="Calibri"/>
            </a:endParaRPr>
          </a:p>
          <a:p>
            <a:r>
              <a:rPr lang="en-GB" sz="1400" dirty="0"/>
              <a:t>There is a growing movement among Hutus abroad to deny the genocide by claiming it was a "double genocide" by Hutus against Tutsis and Tutsis against Hutus. Such denialism ignores the disproportionate, targeted, intentional murders of 800,000 more Tutsis than Hutus.</a:t>
            </a:r>
            <a:endParaRPr lang="en-GB" sz="1400" dirty="0">
              <a:cs typeface="Calibri"/>
            </a:endParaRPr>
          </a:p>
          <a:p>
            <a:r>
              <a:rPr lang="en-GB" sz="1400" dirty="0"/>
              <a:t>In cases of two-sided ethnic violence, such as in Rwanda, genocide is justified as double-genocide theory, </a:t>
            </a:r>
            <a:r>
              <a:rPr lang="en-GB" sz="1400" dirty="0" err="1"/>
              <a:t>self-defense</a:t>
            </a:r>
            <a:r>
              <a:rPr lang="en-GB" sz="1400" dirty="0"/>
              <a:t>, civil war, or euphemisms like ethnic cleansing. </a:t>
            </a:r>
            <a:endParaRPr lang="en-GB" sz="1400" dirty="0">
              <a:cs typeface="Calibri"/>
            </a:endParaRPr>
          </a:p>
          <a:p>
            <a:r>
              <a:rPr lang="en-GB" sz="1400" dirty="0"/>
              <a:t>Most recently, a French prosecutor announced that there is no evidence that can hold France accountable for aiding the genocide in 1994.</a:t>
            </a:r>
            <a:endParaRPr lang="en-GB" sz="1400" dirty="0">
              <a:cs typeface="Calibri"/>
            </a:endParaRPr>
          </a:p>
        </p:txBody>
      </p:sp>
      <p:pic>
        <p:nvPicPr>
          <p:cNvPr id="7" name="Picture 6" descr="b9d6988995ac34c31a8daba1428dc84f">
            <a:extLst>
              <a:ext uri="{FF2B5EF4-FFF2-40B4-BE49-F238E27FC236}">
                <a16:creationId xmlns:a16="http://schemas.microsoft.com/office/drawing/2014/main" id="{6B1FC250-3699-4596-84E3-DC59BC921867}"/>
              </a:ext>
            </a:extLst>
          </p:cNvPr>
          <p:cNvPicPr>
            <a:picLocks noChangeAspect="1"/>
          </p:cNvPicPr>
          <p:nvPr/>
        </p:nvPicPr>
        <p:blipFill rotWithShape="1">
          <a:blip r:embed="rId3"/>
          <a:srcRect l="20002" r="17394" b="2"/>
          <a:stretch/>
        </p:blipFill>
        <p:spPr>
          <a:xfrm>
            <a:off x="475499" y="3509435"/>
            <a:ext cx="3014484" cy="2708486"/>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13171" y="0"/>
            <a:ext cx="3833352" cy="1584895"/>
          </a:xfrm>
        </p:spPr>
        <p:txBody>
          <a:bodyPr>
            <a:normAutofit/>
          </a:bodyPr>
          <a:lstStyle/>
          <a:p>
            <a:r>
              <a:rPr lang="en-GB" sz="2500"/>
              <a:t>Problems of post-genocide legal reparations within Rwanda</a:t>
            </a:r>
          </a:p>
        </p:txBody>
      </p:sp>
      <p:pic>
        <p:nvPicPr>
          <p:cNvPr id="6" name="Picture 5" descr="560250c8e673bce913cd305a8ed1b571">
            <a:extLst>
              <a:ext uri="{FF2B5EF4-FFF2-40B4-BE49-F238E27FC236}">
                <a16:creationId xmlns:a16="http://schemas.microsoft.com/office/drawing/2014/main" id="{DC2D8086-6019-444C-8C97-C99F934ED91F}"/>
              </a:ext>
            </a:extLst>
          </p:cNvPr>
          <p:cNvPicPr>
            <a:picLocks noChangeAspect="1"/>
          </p:cNvPicPr>
          <p:nvPr/>
        </p:nvPicPr>
        <p:blipFill rotWithShape="1">
          <a:blip r:embed="rId2"/>
          <a:srcRect t="230" r="3" b="3"/>
          <a:stretch/>
        </p:blipFill>
        <p:spPr>
          <a:xfrm>
            <a:off x="20" y="10"/>
            <a:ext cx="4571094" cy="6857990"/>
          </a:xfrm>
          <a:prstGeom prst="rect">
            <a:avLst/>
          </a:prstGeom>
        </p:spPr>
      </p:pic>
      <p:sp>
        <p:nvSpPr>
          <p:cNvPr id="3" name="Content Placeholder 2"/>
          <p:cNvSpPr>
            <a:spLocks noGrp="1"/>
          </p:cNvSpPr>
          <p:nvPr>
            <p:ph idx="1"/>
          </p:nvPr>
        </p:nvSpPr>
        <p:spPr>
          <a:xfrm>
            <a:off x="4815346" y="1686495"/>
            <a:ext cx="3429001" cy="4734018"/>
          </a:xfrm>
        </p:spPr>
        <p:txBody>
          <a:bodyPr vert="horz" lIns="91440" tIns="45720" rIns="91440" bIns="45720" rtlCol="0">
            <a:normAutofit fontScale="92500" lnSpcReduction="10000"/>
          </a:bodyPr>
          <a:lstStyle/>
          <a:p>
            <a:pPr marL="0" indent="0">
              <a:buNone/>
            </a:pPr>
            <a:r>
              <a:rPr lang="en-GB" sz="1400" b="1" dirty="0"/>
              <a:t>1996</a:t>
            </a:r>
            <a:endParaRPr lang="en-GB" sz="1400" b="1" dirty="0">
              <a:cs typeface="Calibri"/>
            </a:endParaRPr>
          </a:p>
          <a:p>
            <a:r>
              <a:rPr lang="en-GB" sz="1400" dirty="0"/>
              <a:t>In 1996, Rwanda adopted a new law regarding the prosecution of genocide-related crimes. The following December, genocide trials began.</a:t>
            </a:r>
            <a:endParaRPr lang="en-GB" sz="1400" dirty="0">
              <a:cs typeface="Calibri"/>
            </a:endParaRPr>
          </a:p>
          <a:p>
            <a:r>
              <a:rPr lang="en-GB" sz="1400" dirty="0"/>
              <a:t>However, the number of cases to be tackled was unmanageable with the low number of legal staff and lawyers.</a:t>
            </a:r>
            <a:endParaRPr lang="en-GB" sz="1400" dirty="0">
              <a:cs typeface="Calibri"/>
            </a:endParaRPr>
          </a:p>
          <a:p>
            <a:r>
              <a:rPr lang="en-GB" sz="1400" dirty="0"/>
              <a:t>Numerous defendants were judged unfairly, without having the chance to stand for trial, as many lawyers were afraid of defending genocide suspects.</a:t>
            </a:r>
            <a:endParaRPr lang="en-GB" sz="1400" dirty="0">
              <a:cs typeface="Calibri"/>
            </a:endParaRPr>
          </a:p>
          <a:p>
            <a:r>
              <a:rPr lang="en-GB" sz="1400" dirty="0"/>
              <a:t>The international NGO, Lawyers without Borders, provided great assistance, but the needs far outweighed their capacity.</a:t>
            </a:r>
            <a:endParaRPr lang="en-GB" sz="1400" dirty="0">
              <a:cs typeface="Calibri"/>
            </a:endParaRPr>
          </a:p>
          <a:p>
            <a:r>
              <a:rPr lang="en-GB" sz="1400" dirty="0"/>
              <a:t>Prisons were overcrowded and many prisoners died due to unhealthy living conditions in the prisons before facing trial.</a:t>
            </a:r>
            <a:endParaRPr lang="en-GB" sz="1400" dirty="0">
              <a:cs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156" y="309563"/>
            <a:ext cx="4032844" cy="795337"/>
          </a:xfrm>
        </p:spPr>
        <p:txBody>
          <a:bodyPr>
            <a:normAutofit/>
          </a:bodyPr>
          <a:lstStyle/>
          <a:p>
            <a:r>
              <a:rPr lang="en-GB"/>
              <a:t>Gacaca Courts</a:t>
            </a:r>
          </a:p>
        </p:txBody>
      </p:sp>
      <p:sp>
        <p:nvSpPr>
          <p:cNvPr id="3" name="Content Placeholder 2"/>
          <p:cNvSpPr>
            <a:spLocks noGrp="1"/>
          </p:cNvSpPr>
          <p:nvPr>
            <p:ph idx="1"/>
          </p:nvPr>
        </p:nvSpPr>
        <p:spPr>
          <a:xfrm>
            <a:off x="279400" y="1397000"/>
            <a:ext cx="3660291" cy="5054600"/>
          </a:xfrm>
        </p:spPr>
        <p:txBody>
          <a:bodyPr vert="horz" lIns="91440" tIns="45720" rIns="91440" bIns="45720" rtlCol="0">
            <a:normAutofit/>
          </a:bodyPr>
          <a:lstStyle/>
          <a:p>
            <a:pPr marL="0" indent="0">
              <a:buNone/>
            </a:pPr>
            <a:r>
              <a:rPr lang="en-GB" sz="1300" b="1" dirty="0"/>
              <a:t>1998</a:t>
            </a:r>
            <a:r>
              <a:rPr lang="en-GB" sz="1300" dirty="0"/>
              <a:t> </a:t>
            </a:r>
            <a:endParaRPr lang="en-GB" sz="1300" b="1" dirty="0">
              <a:cs typeface="Calibri"/>
            </a:endParaRPr>
          </a:p>
          <a:p>
            <a:r>
              <a:rPr lang="en-GB" sz="1300" dirty="0"/>
              <a:t>By the end of the 1990s, the cases to be tackled regarding the 1994 genocide in Rwanda would take years to complete. The Rwandan government came up with the idea of re-establishing an old community-based way of bringing the perpetrators to justice as well as strengthening the reconciliation process within the community.</a:t>
            </a:r>
            <a:endParaRPr lang="en-GB" sz="1300" dirty="0">
              <a:cs typeface="Calibri"/>
            </a:endParaRPr>
          </a:p>
          <a:p>
            <a:r>
              <a:rPr lang="en-GB" sz="1300" dirty="0"/>
              <a:t>However, the preparation process for the Gacaca Courts took so much time that the conventional domestic Rwandan court ceased tackling its own cases for some time to help train the Gacacas judges, who were elected by the population.</a:t>
            </a:r>
            <a:endParaRPr lang="en-GB" sz="1300" dirty="0">
              <a:cs typeface="Calibri"/>
            </a:endParaRPr>
          </a:p>
          <a:p>
            <a:r>
              <a:rPr lang="en-GB" sz="1300" dirty="0"/>
              <a:t>In the aftermath, Gacaca courts tackled over 2 million cases. However, while the Courts helped the reparation process in many ways, they also led to many unfair trials. Human Rights Watch has published an article about the mixed legacy of the Gacaca Courts linked below.</a:t>
            </a:r>
            <a:endParaRPr lang="en-GB" sz="1300" dirty="0">
              <a:cs typeface="Calibri"/>
            </a:endParaRPr>
          </a:p>
        </p:txBody>
      </p:sp>
      <p:pic>
        <p:nvPicPr>
          <p:cNvPr id="6" name="Picture 5" descr="f37293aa8da05069cb993308f6e228ba">
            <a:extLst>
              <a:ext uri="{FF2B5EF4-FFF2-40B4-BE49-F238E27FC236}">
                <a16:creationId xmlns:a16="http://schemas.microsoft.com/office/drawing/2014/main" id="{27046710-CA41-4CD2-8B0F-54A2AD5C99E1}"/>
              </a:ext>
            </a:extLst>
          </p:cNvPr>
          <p:cNvPicPr>
            <a:picLocks noChangeAspect="1"/>
          </p:cNvPicPr>
          <p:nvPr/>
        </p:nvPicPr>
        <p:blipFill rotWithShape="1">
          <a:blip r:embed="rId2"/>
          <a:srcRect t="12875" b="9651"/>
          <a:stretch/>
        </p:blipFill>
        <p:spPr>
          <a:xfrm>
            <a:off x="4053991" y="2515436"/>
            <a:ext cx="4192668" cy="1827128"/>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048" y="3752849"/>
            <a:ext cx="3129902" cy="2452687"/>
          </a:xfrm>
        </p:spPr>
        <p:txBody>
          <a:bodyPr anchor="ctr">
            <a:normAutofit/>
          </a:bodyPr>
          <a:lstStyle/>
          <a:p>
            <a:r>
              <a:rPr lang="en-GB" sz="3600"/>
              <a:t>The Planning of the Gacaca Courts</a:t>
            </a:r>
          </a:p>
        </p:txBody>
      </p:sp>
      <p:sp>
        <p:nvSpPr>
          <p:cNvPr id="3" name="Content Placeholder 2"/>
          <p:cNvSpPr>
            <a:spLocks noGrp="1"/>
          </p:cNvSpPr>
          <p:nvPr>
            <p:ph idx="1"/>
          </p:nvPr>
        </p:nvSpPr>
        <p:spPr>
          <a:xfrm>
            <a:off x="3167986" y="3752850"/>
            <a:ext cx="5201314" cy="2762250"/>
          </a:xfrm>
        </p:spPr>
        <p:txBody>
          <a:bodyPr anchor="ctr">
            <a:normAutofit/>
          </a:bodyPr>
          <a:lstStyle/>
          <a:p>
            <a:pPr>
              <a:lnSpc>
                <a:spcPct val="90000"/>
              </a:lnSpc>
            </a:pPr>
            <a:r>
              <a:rPr lang="en-GB" sz="1400" dirty="0"/>
              <a:t>Judges for the Gacaca court were elected by the local population. They had no prior legal training or experience.</a:t>
            </a:r>
            <a:endParaRPr lang="en-GB" sz="1400" dirty="0">
              <a:cs typeface="Calibri"/>
            </a:endParaRPr>
          </a:p>
          <a:p>
            <a:pPr>
              <a:lnSpc>
                <a:spcPct val="90000"/>
              </a:lnSpc>
            </a:pPr>
            <a:r>
              <a:rPr lang="en-GB" sz="1400" dirty="0"/>
              <a:t>The development of the Gacaca courts was very time-consuming for the post-genocide Rwandan government and population. This process led other domestic conventional courts to halt their work for almost two years until the Gacaca courts could fully function by themselves.</a:t>
            </a:r>
          </a:p>
          <a:p>
            <a:pPr>
              <a:lnSpc>
                <a:spcPct val="90000"/>
              </a:lnSpc>
            </a:pPr>
            <a:r>
              <a:rPr lang="en-GB" sz="1400" dirty="0"/>
              <a:t>Gacaca courts were first tried in 2002 but began to fully function in 2005.</a:t>
            </a:r>
            <a:endParaRPr lang="en-US" dirty="0">
              <a:cs typeface="Calibri"/>
            </a:endParaRPr>
          </a:p>
        </p:txBody>
      </p:sp>
      <p:pic>
        <p:nvPicPr>
          <p:cNvPr id="5" name="Picture 4" descr="a89afd75dd21b9b58bf73e27961bd9df">
            <a:extLst>
              <a:ext uri="{FF2B5EF4-FFF2-40B4-BE49-F238E27FC236}">
                <a16:creationId xmlns:a16="http://schemas.microsoft.com/office/drawing/2014/main" id="{97B0B53F-6B9E-495E-ADDE-9189FCAD75F8}"/>
              </a:ext>
            </a:extLst>
          </p:cNvPr>
          <p:cNvPicPr>
            <a:picLocks noChangeAspect="1"/>
          </p:cNvPicPr>
          <p:nvPr/>
        </p:nvPicPr>
        <p:blipFill rotWithShape="1">
          <a:blip r:embed="rId2"/>
          <a:srcRect t="25191" b="2668"/>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83021" y="297787"/>
            <a:ext cx="3693652" cy="1584895"/>
          </a:xfrm>
        </p:spPr>
        <p:txBody>
          <a:bodyPr>
            <a:normAutofit/>
          </a:bodyPr>
          <a:lstStyle/>
          <a:p>
            <a:r>
              <a:rPr lang="en-GB" sz="3400"/>
              <a:t>Death Penalty: Public Executions</a:t>
            </a:r>
          </a:p>
        </p:txBody>
      </p:sp>
      <p:pic>
        <p:nvPicPr>
          <p:cNvPr id="5" name="Picture 4" descr="83b865dc200dee60231123d53e8f0847">
            <a:extLst>
              <a:ext uri="{FF2B5EF4-FFF2-40B4-BE49-F238E27FC236}">
                <a16:creationId xmlns:a16="http://schemas.microsoft.com/office/drawing/2014/main" id="{E60FFB7E-26C7-4EFE-AF71-AF307697016A}"/>
              </a:ext>
            </a:extLst>
          </p:cNvPr>
          <p:cNvPicPr>
            <a:picLocks noChangeAspect="1"/>
          </p:cNvPicPr>
          <p:nvPr/>
        </p:nvPicPr>
        <p:blipFill rotWithShape="1">
          <a:blip r:embed="rId2"/>
          <a:srcRect l="27838" r="27838"/>
          <a:stretch/>
        </p:blipFill>
        <p:spPr>
          <a:xfrm>
            <a:off x="20" y="10"/>
            <a:ext cx="4571094" cy="6857990"/>
          </a:xfrm>
          <a:prstGeom prst="rect">
            <a:avLst/>
          </a:prstGeom>
        </p:spPr>
      </p:pic>
      <p:sp>
        <p:nvSpPr>
          <p:cNvPr id="3" name="Content Placeholder 2"/>
          <p:cNvSpPr>
            <a:spLocks noGrp="1"/>
          </p:cNvSpPr>
          <p:nvPr>
            <p:ph idx="1"/>
          </p:nvPr>
        </p:nvSpPr>
        <p:spPr>
          <a:xfrm>
            <a:off x="4815347" y="2438399"/>
            <a:ext cx="3429001" cy="3880514"/>
          </a:xfrm>
        </p:spPr>
        <p:txBody>
          <a:bodyPr vert="horz" lIns="91440" tIns="45720" rIns="91440" bIns="45720" rtlCol="0">
            <a:normAutofit/>
          </a:bodyPr>
          <a:lstStyle/>
          <a:p>
            <a:pPr marL="0" indent="0">
              <a:buNone/>
            </a:pPr>
            <a:r>
              <a:rPr lang="en-GB" sz="1400" b="1" dirty="0"/>
              <a:t>1998-2007</a:t>
            </a:r>
            <a:endParaRPr lang="en-GB" sz="1400" b="1" dirty="0">
              <a:cs typeface="Calibri"/>
            </a:endParaRPr>
          </a:p>
          <a:p>
            <a:r>
              <a:rPr lang="en-GB" sz="1400" dirty="0"/>
              <a:t>In 1998, 22 people charged with crimes related to the Rwandan genocide were publicly executed.</a:t>
            </a:r>
            <a:endParaRPr lang="en-GB" sz="1400" dirty="0">
              <a:cs typeface="Calibri"/>
            </a:endParaRPr>
          </a:p>
          <a:p>
            <a:r>
              <a:rPr lang="en-GB" sz="1400" dirty="0">
                <a:cs typeface="Calibri"/>
              </a:rPr>
              <a:t>These</a:t>
            </a:r>
            <a:r>
              <a:rPr lang="en-GB" sz="1400" dirty="0"/>
              <a:t> executions remained as the only formal executions for crimes related to the 1994 genocide.</a:t>
            </a:r>
            <a:endParaRPr lang="en-GB" sz="1400" dirty="0">
              <a:cs typeface="Calibri"/>
            </a:endParaRPr>
          </a:p>
          <a:p>
            <a:r>
              <a:rPr lang="en-GB" sz="1400" dirty="0"/>
              <a:t>Other defendants were also given the death penalty, but with the international community's support in bringing justice to post-genocide Rwanda, the death penalty was abolished in 2007.</a:t>
            </a:r>
            <a:endParaRPr lang="en-GB" sz="1400" dirty="0">
              <a:cs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9">
            <a:extLst>
              <a:ext uri="{FF2B5EF4-FFF2-40B4-BE49-F238E27FC236}">
                <a16:creationId xmlns:a16="http://schemas.microsoft.com/office/drawing/2014/main" id="{E53F4E5A-C9EE-4859-B46B-F018F7D73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46963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2601" y="4564674"/>
            <a:ext cx="3008115" cy="1615461"/>
          </a:xfrm>
        </p:spPr>
        <p:txBody>
          <a:bodyPr anchor="ctr">
            <a:normAutofit/>
          </a:bodyPr>
          <a:lstStyle/>
          <a:p>
            <a:r>
              <a:rPr lang="en-GB" sz="2400"/>
              <a:t>An Independent Inquiry finds the UN guilty of inaction in Rwanda</a:t>
            </a:r>
          </a:p>
        </p:txBody>
      </p:sp>
      <p:pic>
        <p:nvPicPr>
          <p:cNvPr id="5" name="Picture 4" descr="7698db07ae48d1a301c7681a783cfe5f">
            <a:extLst>
              <a:ext uri="{FF2B5EF4-FFF2-40B4-BE49-F238E27FC236}">
                <a16:creationId xmlns:a16="http://schemas.microsoft.com/office/drawing/2014/main" id="{C2C6504D-92D9-48E3-8348-6939E77BB097}"/>
              </a:ext>
            </a:extLst>
          </p:cNvPr>
          <p:cNvPicPr>
            <a:picLocks noChangeAspect="1"/>
          </p:cNvPicPr>
          <p:nvPr/>
        </p:nvPicPr>
        <p:blipFill rotWithShape="1">
          <a:blip r:embed="rId2"/>
          <a:srcRect l="5989" r="3539"/>
          <a:stretch/>
        </p:blipFill>
        <p:spPr>
          <a:xfrm>
            <a:off x="20" y="1"/>
            <a:ext cx="8469610" cy="4212708"/>
          </a:xfrm>
          <a:prstGeom prst="rect">
            <a:avLst/>
          </a:prstGeom>
        </p:spPr>
      </p:pic>
      <p:cxnSp>
        <p:nvCxnSpPr>
          <p:cNvPr id="11" name="Straight Connector 11">
            <a:extLst>
              <a:ext uri="{FF2B5EF4-FFF2-40B4-BE49-F238E27FC236}">
                <a16:creationId xmlns:a16="http://schemas.microsoft.com/office/drawing/2014/main" id="{041A955B-D579-48FD-A51C-51B0C0B69F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14750" y="4813604"/>
            <a:ext cx="0" cy="1117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48103" y="4394201"/>
            <a:ext cx="4621525" cy="2324100"/>
          </a:xfrm>
        </p:spPr>
        <p:txBody>
          <a:bodyPr vert="horz" lIns="91440" tIns="45720" rIns="91440" bIns="45720" rtlCol="0" anchor="ctr">
            <a:normAutofit fontScale="92500" lnSpcReduction="20000"/>
          </a:bodyPr>
          <a:lstStyle/>
          <a:p>
            <a:pPr marL="0" indent="0">
              <a:buNone/>
            </a:pPr>
            <a:r>
              <a:rPr lang="en-GB" sz="1400" b="1" dirty="0"/>
              <a:t>Dec. 16, 1999</a:t>
            </a:r>
            <a:endParaRPr lang="en-GB" sz="1400" b="1" dirty="0">
              <a:cs typeface="Calibri"/>
            </a:endParaRPr>
          </a:p>
          <a:p>
            <a:r>
              <a:rPr lang="en-GB" sz="1400" dirty="0"/>
              <a:t>As a result of the investigation of an independent inquiry, the UN has been blamed for failing in Rwanda.</a:t>
            </a:r>
            <a:endParaRPr lang="en-GB" sz="1400" dirty="0">
              <a:cs typeface="Calibri"/>
            </a:endParaRPr>
          </a:p>
          <a:p>
            <a:r>
              <a:rPr lang="en-GB" sz="1400" dirty="0"/>
              <a:t>UNAMIR's failure has become one of the greatest failures of the UN in its entire history of peacekeeping operations. </a:t>
            </a:r>
          </a:p>
          <a:p>
            <a:r>
              <a:rPr lang="en-GB" sz="1400" dirty="0"/>
              <a:t>Many scholars in the field of genocide studies and political science have condemned the inaction of the UN DPKO in early 1994 Rwanda.</a:t>
            </a:r>
            <a:endParaRPr lang="en-GB" sz="1400" dirty="0">
              <a:cs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837" y="-358140"/>
            <a:ext cx="3626726" cy="1805940"/>
          </a:xfrm>
        </p:spPr>
        <p:txBody>
          <a:bodyPr>
            <a:normAutofit/>
          </a:bodyPr>
          <a:lstStyle/>
          <a:p>
            <a:r>
              <a:rPr lang="en-GB" sz="3500" dirty="0"/>
              <a:t>Stage One: Classification</a:t>
            </a:r>
          </a:p>
        </p:txBody>
      </p:sp>
      <p:sp>
        <p:nvSpPr>
          <p:cNvPr id="3" name="Content Placeholder 2"/>
          <p:cNvSpPr>
            <a:spLocks noGrp="1"/>
          </p:cNvSpPr>
          <p:nvPr>
            <p:ph idx="1"/>
          </p:nvPr>
        </p:nvSpPr>
        <p:spPr>
          <a:xfrm>
            <a:off x="152400" y="1677976"/>
            <a:ext cx="4419599" cy="4862524"/>
          </a:xfrm>
        </p:spPr>
        <p:txBody>
          <a:bodyPr vert="horz" lIns="91440" tIns="45720" rIns="91440" bIns="45720" rtlCol="0">
            <a:normAutofit fontScale="92500"/>
          </a:bodyPr>
          <a:lstStyle/>
          <a:p>
            <a:pPr marL="0" indent="0">
              <a:buNone/>
            </a:pPr>
            <a:r>
              <a:rPr lang="en-GB" sz="1400" b="1" dirty="0"/>
              <a:t>1894</a:t>
            </a:r>
            <a:endParaRPr lang="en-GB" sz="1400" b="1" dirty="0">
              <a:cs typeface="Calibri"/>
            </a:endParaRPr>
          </a:p>
          <a:p>
            <a:r>
              <a:rPr lang="en-GB" sz="1400" dirty="0"/>
              <a:t>Classification of Tutsis and Hutus was staunchly in place in the lead-up to the Rwandan Genocide from the colonial times of Rwanda. </a:t>
            </a:r>
            <a:endParaRPr lang="en-GB" sz="1400" dirty="0">
              <a:cs typeface="Calibri"/>
            </a:endParaRPr>
          </a:p>
          <a:p>
            <a:r>
              <a:rPr lang="en-GB" sz="1400" dirty="0"/>
              <a:t>With the Hamitic Thesis, Belgian colonialism officially concluded that the taller, lighter-skinned Tutsis were ‘superior’ to the Hutus. </a:t>
            </a:r>
            <a:endParaRPr lang="en-GB" sz="1400" dirty="0">
              <a:cs typeface="Calibri"/>
            </a:endParaRPr>
          </a:p>
          <a:p>
            <a:r>
              <a:rPr lang="en-GB" sz="1400" dirty="0"/>
              <a:t>The myth of the Hamitic Thesis claimed that Tutsis originated from lands closer to the European continent; hence their rather similar appearance to the Europeans. </a:t>
            </a:r>
            <a:endParaRPr lang="en-GB" sz="1400" dirty="0">
              <a:cs typeface="Calibri"/>
            </a:endParaRPr>
          </a:p>
          <a:p>
            <a:r>
              <a:rPr lang="en-GB" sz="1400" dirty="0"/>
              <a:t>This led to the development of the idea that the only "true Rwandans" are the Hutu and that the Tutsi are external invaders. This concept was then used to establish the "internal enemy" complex, facilitating the genocide of the Tutsi.</a:t>
            </a:r>
            <a:endParaRPr lang="en-GB" sz="1400" dirty="0">
              <a:cs typeface="Calibri"/>
            </a:endParaRPr>
          </a:p>
          <a:p>
            <a:r>
              <a:rPr lang="en-GB" sz="1400" dirty="0"/>
              <a:t>Tutsis were framed as infiltrators of Central Africa, Ethiopids, or Nilotics. At schools, kids were taught that Hutus and Tutsis are different by nature.</a:t>
            </a:r>
            <a:endParaRPr lang="en-GB" sz="1400" dirty="0">
              <a:cs typeface="Calibri"/>
            </a:endParaRPr>
          </a:p>
        </p:txBody>
      </p:sp>
      <p:pic>
        <p:nvPicPr>
          <p:cNvPr id="6" name="Picture 5" descr="5bee01041e86aaa646360656a98adb37">
            <a:extLst>
              <a:ext uri="{FF2B5EF4-FFF2-40B4-BE49-F238E27FC236}">
                <a16:creationId xmlns:a16="http://schemas.microsoft.com/office/drawing/2014/main" id="{BAC546CB-910C-4D4F-9272-F392B06CF785}"/>
              </a:ext>
            </a:extLst>
          </p:cNvPr>
          <p:cNvPicPr>
            <a:picLocks noChangeAspect="1"/>
          </p:cNvPicPr>
          <p:nvPr/>
        </p:nvPicPr>
        <p:blipFill rotWithShape="1">
          <a:blip r:embed="rId2"/>
          <a:srcRect r="24571" b="-2"/>
          <a:stretch/>
        </p:blipFill>
        <p:spPr>
          <a:xfrm>
            <a:off x="4571999" y="10"/>
            <a:ext cx="3806429" cy="3355932"/>
          </a:xfrm>
          <a:prstGeom prst="rect">
            <a:avLst/>
          </a:prstGeom>
        </p:spPr>
      </p:pic>
      <p:pic>
        <p:nvPicPr>
          <p:cNvPr id="8" name="Picture 7" descr="b6957ad53a90eb1f07e68c9068f6d80a">
            <a:extLst>
              <a:ext uri="{FF2B5EF4-FFF2-40B4-BE49-F238E27FC236}">
                <a16:creationId xmlns:a16="http://schemas.microsoft.com/office/drawing/2014/main" id="{9B115F07-AD59-4B75-8777-B9AC1525EC1C}"/>
              </a:ext>
            </a:extLst>
          </p:cNvPr>
          <p:cNvPicPr>
            <a:picLocks noChangeAspect="1"/>
          </p:cNvPicPr>
          <p:nvPr/>
        </p:nvPicPr>
        <p:blipFill rotWithShape="1">
          <a:blip r:embed="rId3"/>
          <a:srcRect l="25141" r="1" b="1"/>
          <a:stretch/>
        </p:blipFill>
        <p:spPr>
          <a:xfrm>
            <a:off x="4571999" y="3476625"/>
            <a:ext cx="3806428" cy="3381375"/>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6404" y="365760"/>
            <a:ext cx="7269480" cy="1325562"/>
          </a:xfrm>
        </p:spPr>
        <p:txBody>
          <a:bodyPr>
            <a:normAutofit/>
          </a:bodyPr>
          <a:lstStyle/>
          <a:p>
            <a:r>
              <a:rPr lang="en-GB"/>
              <a:t>Trial of Jean Kambanda</a:t>
            </a:r>
          </a:p>
        </p:txBody>
      </p:sp>
      <p:pic>
        <p:nvPicPr>
          <p:cNvPr id="5" name="Picture 4" descr="c124e34af4e8005ce9ddec457acd24d3">
            <a:extLst>
              <a:ext uri="{FF2B5EF4-FFF2-40B4-BE49-F238E27FC236}">
                <a16:creationId xmlns:a16="http://schemas.microsoft.com/office/drawing/2014/main" id="{4FEEB74F-DF22-4ACB-AD8B-ECA09A68B636}"/>
              </a:ext>
            </a:extLst>
          </p:cNvPr>
          <p:cNvPicPr>
            <a:picLocks noChangeAspect="1"/>
          </p:cNvPicPr>
          <p:nvPr/>
        </p:nvPicPr>
        <p:blipFill rotWithShape="1">
          <a:blip r:embed="rId2"/>
          <a:srcRect l="27967" r="31179" b="2"/>
          <a:stretch/>
        </p:blipFill>
        <p:spPr>
          <a:xfrm>
            <a:off x="1051092" y="1933575"/>
            <a:ext cx="2478467" cy="3639872"/>
          </a:xfrm>
          <a:prstGeom prst="rect">
            <a:avLst/>
          </a:prstGeom>
        </p:spPr>
      </p:pic>
      <p:sp>
        <p:nvSpPr>
          <p:cNvPr id="3" name="Content Placeholder 2"/>
          <p:cNvSpPr>
            <a:spLocks noGrp="1"/>
          </p:cNvSpPr>
          <p:nvPr>
            <p:ph idx="1"/>
          </p:nvPr>
        </p:nvSpPr>
        <p:spPr>
          <a:xfrm>
            <a:off x="3828288" y="1933575"/>
            <a:ext cx="4387596" cy="4246562"/>
          </a:xfrm>
        </p:spPr>
        <p:txBody>
          <a:bodyPr vert="horz" lIns="91440" tIns="45720" rIns="91440" bIns="45720" rtlCol="0">
            <a:normAutofit/>
          </a:bodyPr>
          <a:lstStyle/>
          <a:p>
            <a:pPr marL="0" indent="0">
              <a:buNone/>
            </a:pPr>
            <a:r>
              <a:rPr lang="en-GB" b="1" dirty="0"/>
              <a:t>Oct. 19, 2000</a:t>
            </a:r>
            <a:endParaRPr lang="en-GB" b="1" dirty="0">
              <a:cs typeface="Calibri"/>
            </a:endParaRPr>
          </a:p>
          <a:p>
            <a:pPr marL="0" indent="0">
              <a:buNone/>
            </a:pPr>
            <a:r>
              <a:rPr lang="en-GB" dirty="0"/>
              <a:t>Former President of Rwanda, Jean Kambanda, became the first person ever to plead guilty to the crime of genocide at an international court. He is serving life imprisonment.</a:t>
            </a:r>
            <a:endParaRPr lang="en-GB" dirty="0">
              <a:cs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3967" y="640080"/>
            <a:ext cx="4498259" cy="1304726"/>
          </a:xfrm>
        </p:spPr>
        <p:txBody>
          <a:bodyPr anchor="t">
            <a:normAutofit/>
          </a:bodyPr>
          <a:lstStyle/>
          <a:p>
            <a:r>
              <a:rPr lang="en-GB" sz="3400"/>
              <a:t>First ever prosecution of rape as genocide</a:t>
            </a:r>
          </a:p>
        </p:txBody>
      </p:sp>
      <p:pic>
        <p:nvPicPr>
          <p:cNvPr id="5" name="Picture 4" descr="86f3cad51c623d5b0f2d7abc3feac6b0">
            <a:extLst>
              <a:ext uri="{FF2B5EF4-FFF2-40B4-BE49-F238E27FC236}">
                <a16:creationId xmlns:a16="http://schemas.microsoft.com/office/drawing/2014/main" id="{7673E3FB-4ED9-45DC-AFB0-BC7725EC3D40}"/>
              </a:ext>
            </a:extLst>
          </p:cNvPr>
          <p:cNvPicPr>
            <a:picLocks noChangeAspect="1"/>
          </p:cNvPicPr>
          <p:nvPr/>
        </p:nvPicPr>
        <p:blipFill rotWithShape="1">
          <a:blip r:embed="rId2"/>
          <a:srcRect l="320" r="70820" b="1"/>
          <a:stretch/>
        </p:blipFill>
        <p:spPr>
          <a:xfrm>
            <a:off x="475499" y="640080"/>
            <a:ext cx="3014484" cy="5588101"/>
          </a:xfrm>
          <a:prstGeom prst="rect">
            <a:avLst/>
          </a:prstGeom>
        </p:spPr>
      </p:pic>
      <p:sp>
        <p:nvSpPr>
          <p:cNvPr id="3" name="Content Placeholder 2"/>
          <p:cNvSpPr>
            <a:spLocks noGrp="1"/>
          </p:cNvSpPr>
          <p:nvPr>
            <p:ph idx="1"/>
          </p:nvPr>
        </p:nvSpPr>
        <p:spPr>
          <a:xfrm>
            <a:off x="3723967" y="2286000"/>
            <a:ext cx="4511678" cy="3894137"/>
          </a:xfrm>
        </p:spPr>
        <p:txBody>
          <a:bodyPr vert="horz" lIns="91440" tIns="45720" rIns="91440" bIns="45720" rtlCol="0">
            <a:normAutofit/>
          </a:bodyPr>
          <a:lstStyle/>
          <a:p>
            <a:pPr marL="0" indent="0">
              <a:buNone/>
            </a:pPr>
            <a:r>
              <a:rPr lang="en-GB" sz="1500" b="1" dirty="0">
                <a:cs typeface="Calibri"/>
              </a:rPr>
              <a:t>2001</a:t>
            </a:r>
          </a:p>
          <a:p>
            <a:r>
              <a:rPr lang="en-GB" sz="1500" dirty="0"/>
              <a:t>ICTR is the first international tribunal to define rape in international criminal law and to recognize rape as a means of perpetrating genocide.</a:t>
            </a:r>
            <a:endParaRPr lang="en-GB" sz="1500" dirty="0">
              <a:cs typeface="Calibri"/>
            </a:endParaRPr>
          </a:p>
          <a:p>
            <a:r>
              <a:rPr lang="en-GB" sz="1500" dirty="0"/>
              <a:t>The prosecution of Jean-Paul </a:t>
            </a:r>
            <a:r>
              <a:rPr lang="en-GB" sz="1500" dirty="0" err="1"/>
              <a:t>Akayesu</a:t>
            </a:r>
            <a:r>
              <a:rPr lang="en-GB" sz="1500" dirty="0"/>
              <a:t>, a former mayor, is marked as the first-ever case of rape as genocide.</a:t>
            </a:r>
            <a:endParaRPr lang="en-GB" sz="1500" dirty="0">
              <a:cs typeface="Calibri"/>
            </a:endParaRPr>
          </a:p>
          <a:p>
            <a:r>
              <a:rPr lang="en-GB" sz="1500" dirty="0"/>
              <a:t>This case has paved the way for the prosecution of many more cases in which rape as genocide was present.</a:t>
            </a:r>
            <a:endParaRPr lang="en-GB" sz="1500" dirty="0">
              <a:cs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9">
            <a:extLst>
              <a:ext uri="{FF2B5EF4-FFF2-40B4-BE49-F238E27FC236}">
                <a16:creationId xmlns:a16="http://schemas.microsoft.com/office/drawing/2014/main" id="{E53F4E5A-C9EE-4859-B46B-F018F7D73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46963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2601" y="4564674"/>
            <a:ext cx="3008115" cy="1615461"/>
          </a:xfrm>
        </p:spPr>
        <p:txBody>
          <a:bodyPr anchor="ctr">
            <a:normAutofit/>
          </a:bodyPr>
          <a:lstStyle/>
          <a:p>
            <a:r>
              <a:rPr lang="en-GB" sz="2800"/>
              <a:t>Rwanda creates a new national flag</a:t>
            </a:r>
          </a:p>
        </p:txBody>
      </p:sp>
      <p:pic>
        <p:nvPicPr>
          <p:cNvPr id="5" name="Picture 4" descr="fd783a1712233c8041b4d81647b0b673">
            <a:extLst>
              <a:ext uri="{FF2B5EF4-FFF2-40B4-BE49-F238E27FC236}">
                <a16:creationId xmlns:a16="http://schemas.microsoft.com/office/drawing/2014/main" id="{D0C1DADD-4F37-482A-8089-9F8A4EF4330B}"/>
              </a:ext>
            </a:extLst>
          </p:cNvPr>
          <p:cNvPicPr>
            <a:picLocks noChangeAspect="1"/>
          </p:cNvPicPr>
          <p:nvPr/>
        </p:nvPicPr>
        <p:blipFill rotWithShape="1">
          <a:blip r:embed="rId2"/>
          <a:srcRect t="8385" b="16537"/>
          <a:stretch/>
        </p:blipFill>
        <p:spPr>
          <a:xfrm>
            <a:off x="20" y="1"/>
            <a:ext cx="8469610" cy="4212708"/>
          </a:xfrm>
          <a:prstGeom prst="rect">
            <a:avLst/>
          </a:prstGeom>
        </p:spPr>
      </p:pic>
      <p:cxnSp>
        <p:nvCxnSpPr>
          <p:cNvPr id="12" name="Straight Connector 11">
            <a:extLst>
              <a:ext uri="{FF2B5EF4-FFF2-40B4-BE49-F238E27FC236}">
                <a16:creationId xmlns:a16="http://schemas.microsoft.com/office/drawing/2014/main" id="{041A955B-D579-48FD-A51C-51B0C0B69F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14750" y="4813604"/>
            <a:ext cx="0" cy="1117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66480" y="4564673"/>
            <a:ext cx="4249403" cy="1950427"/>
          </a:xfrm>
        </p:spPr>
        <p:txBody>
          <a:bodyPr vert="horz" lIns="91440" tIns="45720" rIns="91440" bIns="45720" rtlCol="0" anchor="ctr">
            <a:normAutofit/>
          </a:bodyPr>
          <a:lstStyle/>
          <a:p>
            <a:pPr marL="0" indent="0">
              <a:buNone/>
            </a:pPr>
            <a:r>
              <a:rPr lang="en-GB" sz="1400" b="1" dirty="0"/>
              <a:t>Dec. 31, 2001 </a:t>
            </a:r>
            <a:endParaRPr lang="en-US" sz="1400" b="1" dirty="0">
              <a:cs typeface="Calibri"/>
            </a:endParaRPr>
          </a:p>
          <a:p>
            <a:pPr marL="0" indent="0">
              <a:buNone/>
            </a:pPr>
            <a:r>
              <a:rPr lang="en-GB" sz="1400" dirty="0"/>
              <a:t>In 1999, the Rwandan government inaugurated a genocide memorial and announced plans to change the country's flag design, which was associated with Hutu extremism. A new national flag was hoisted on Dec. 31, 2001, with the aim of promoting national unity. </a:t>
            </a:r>
            <a:endParaRPr lang="en-GB" sz="1400" dirty="0">
              <a:cs typeface="Calibri"/>
            </a:endParaRPr>
          </a:p>
        </p:txBody>
      </p:sp>
    </p:spTree>
  </p:cSld>
  <p:clrMapOvr>
    <a:overrideClrMapping bg1="lt1" tx1="dk1" bg2="lt2" tx2="dk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3967" y="640080"/>
            <a:ext cx="4498259" cy="1304726"/>
          </a:xfrm>
        </p:spPr>
        <p:txBody>
          <a:bodyPr anchor="t">
            <a:normAutofit/>
          </a:bodyPr>
          <a:lstStyle/>
          <a:p>
            <a:r>
              <a:rPr lang="en-GB" sz="3400"/>
              <a:t>Bringing Perpetrators to Justice</a:t>
            </a:r>
          </a:p>
        </p:txBody>
      </p:sp>
      <p:pic>
        <p:nvPicPr>
          <p:cNvPr id="5" name="Picture 4" descr="c237b0f54f584eb4df9b2fc7dbc57ccd">
            <a:extLst>
              <a:ext uri="{FF2B5EF4-FFF2-40B4-BE49-F238E27FC236}">
                <a16:creationId xmlns:a16="http://schemas.microsoft.com/office/drawing/2014/main" id="{C287A51A-599E-4B7D-9318-38BAF12E1E1B}"/>
              </a:ext>
            </a:extLst>
          </p:cNvPr>
          <p:cNvPicPr>
            <a:picLocks noChangeAspect="1"/>
          </p:cNvPicPr>
          <p:nvPr/>
        </p:nvPicPr>
        <p:blipFill rotWithShape="1">
          <a:blip r:embed="rId2"/>
          <a:srcRect l="32401" r="32399" b="-2"/>
          <a:stretch/>
        </p:blipFill>
        <p:spPr>
          <a:xfrm>
            <a:off x="475499" y="640080"/>
            <a:ext cx="3014484" cy="5588101"/>
          </a:xfrm>
          <a:prstGeom prst="rect">
            <a:avLst/>
          </a:prstGeom>
        </p:spPr>
      </p:pic>
      <p:sp>
        <p:nvSpPr>
          <p:cNvPr id="3" name="Content Placeholder 2"/>
          <p:cNvSpPr>
            <a:spLocks noGrp="1"/>
          </p:cNvSpPr>
          <p:nvPr>
            <p:ph idx="1"/>
          </p:nvPr>
        </p:nvSpPr>
        <p:spPr>
          <a:xfrm>
            <a:off x="3723967" y="2286000"/>
            <a:ext cx="4511678" cy="3894137"/>
          </a:xfrm>
        </p:spPr>
        <p:txBody>
          <a:bodyPr vert="horz" lIns="91440" tIns="45720" rIns="91440" bIns="45720" rtlCol="0">
            <a:normAutofit/>
          </a:bodyPr>
          <a:lstStyle/>
          <a:p>
            <a:pPr marL="0" indent="0">
              <a:buNone/>
            </a:pPr>
            <a:r>
              <a:rPr lang="en-GB" sz="1500" b="1" dirty="0"/>
              <a:t>2004-2012</a:t>
            </a:r>
            <a:endParaRPr lang="en-GB" sz="1500" b="1" dirty="0">
              <a:cs typeface="Calibri"/>
            </a:endParaRPr>
          </a:p>
          <a:p>
            <a:r>
              <a:rPr lang="en-GB" sz="1500" dirty="0"/>
              <a:t>Rwanda has used all types of courts -international, conventional domestic courts, and community-based Gacaca courts to bring the perpetrators of one of the worst mass killings in the history of humanity to justice.</a:t>
            </a:r>
            <a:endParaRPr lang="en-GB" sz="1500" dirty="0">
              <a:cs typeface="Calibri"/>
            </a:endParaRPr>
          </a:p>
          <a:p>
            <a:r>
              <a:rPr lang="en-GB" sz="1500" dirty="0"/>
              <a:t>However, in post-genocide Rwanda, many people were arbitrarily arrested. Since the country has suffered from the deaths of many people of bureaucratic and legal professions as well, the judicial system has been working unfairly; therefore, many people were charged without evidence. </a:t>
            </a:r>
            <a:endParaRPr lang="en-GB" sz="1500" dirty="0">
              <a:cs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71556"/>
            <a:ext cx="5880100" cy="1606948"/>
          </a:xfrm>
        </p:spPr>
        <p:txBody>
          <a:bodyPr>
            <a:normAutofit/>
          </a:bodyPr>
          <a:lstStyle/>
          <a:p>
            <a:r>
              <a:rPr lang="en-GB" sz="3200"/>
              <a:t>Kigali Genocide Memorial</a:t>
            </a:r>
          </a:p>
        </p:txBody>
      </p:sp>
      <p:sp>
        <p:nvSpPr>
          <p:cNvPr id="3" name="Content Placeholder 2"/>
          <p:cNvSpPr>
            <a:spLocks noGrp="1"/>
          </p:cNvSpPr>
          <p:nvPr>
            <p:ph idx="1"/>
          </p:nvPr>
        </p:nvSpPr>
        <p:spPr>
          <a:xfrm>
            <a:off x="203200" y="1879600"/>
            <a:ext cx="4459394" cy="4405312"/>
          </a:xfrm>
        </p:spPr>
        <p:txBody>
          <a:bodyPr vert="horz" lIns="91440" tIns="45720" rIns="91440" bIns="45720" rtlCol="0">
            <a:normAutofit fontScale="85000" lnSpcReduction="10000"/>
          </a:bodyPr>
          <a:lstStyle/>
          <a:p>
            <a:pPr marL="0" indent="0">
              <a:buNone/>
            </a:pPr>
            <a:r>
              <a:rPr lang="en-GB" sz="1700" b="1" dirty="0"/>
              <a:t>2004</a:t>
            </a:r>
            <a:endParaRPr lang="en-US" sz="1700" b="1" dirty="0">
              <a:cs typeface="Calibri"/>
            </a:endParaRPr>
          </a:p>
          <a:p>
            <a:r>
              <a:rPr lang="en-GB" sz="1700" dirty="0"/>
              <a:t>''The Kigali Genocide Memorial is the final resting place for more than 250,000 victims of the Genocide against the Tutsi.''</a:t>
            </a:r>
            <a:endParaRPr lang="en-GB" sz="1700" dirty="0">
              <a:cs typeface="Calibri"/>
            </a:endParaRPr>
          </a:p>
          <a:p>
            <a:r>
              <a:rPr lang="en-GB" sz="1700" dirty="0"/>
              <a:t>The Memorial </a:t>
            </a:r>
            <a:r>
              <a:rPr lang="en-GB" sz="1700" dirty="0" err="1"/>
              <a:t>honors</a:t>
            </a:r>
            <a:r>
              <a:rPr lang="en-GB" sz="1700" dirty="0"/>
              <a:t> the victims of the 1994 genocide and aims to educate visitors on the causes and consequences of not only the Rwandan genocide but other genocides in history. </a:t>
            </a:r>
            <a:endParaRPr lang="en-GB" sz="1700" dirty="0">
              <a:cs typeface="Calibri"/>
            </a:endParaRPr>
          </a:p>
          <a:p>
            <a:r>
              <a:rPr lang="en-GB" sz="1700" dirty="0"/>
              <a:t>The Kigali Memorial is an important </a:t>
            </a:r>
            <a:r>
              <a:rPr lang="en-GB" sz="1700" dirty="0" err="1"/>
              <a:t>center</a:t>
            </a:r>
            <a:r>
              <a:rPr lang="en-GB" sz="1700" dirty="0"/>
              <a:t> of documentation and exhibition of evidence, which provided relief for the Rwandan nation and survivors, and helped to bring justice in the aftermath of the 1994 genocide.</a:t>
            </a:r>
            <a:endParaRPr lang="en-GB" sz="1700" dirty="0">
              <a:cs typeface="Calibri"/>
            </a:endParaRPr>
          </a:p>
          <a:p>
            <a:r>
              <a:rPr lang="en-GB" sz="1700" dirty="0"/>
              <a:t>It is an important </a:t>
            </a:r>
            <a:r>
              <a:rPr lang="en-GB" sz="1700" dirty="0" err="1"/>
              <a:t>center</a:t>
            </a:r>
            <a:r>
              <a:rPr lang="en-GB" sz="1700" dirty="0"/>
              <a:t> for people from every age to visit to learn more about genocide and to contribute to the support the memorial gathers for the survivors and orphans of the genocide.</a:t>
            </a:r>
            <a:endParaRPr lang="en-GB" sz="1700" dirty="0">
              <a:cs typeface="Calibri"/>
            </a:endParaRPr>
          </a:p>
        </p:txBody>
      </p:sp>
      <p:pic>
        <p:nvPicPr>
          <p:cNvPr id="5" name="Picture 4" descr="1019523b615fa08579af3d08d8c3fee4">
            <a:extLst>
              <a:ext uri="{FF2B5EF4-FFF2-40B4-BE49-F238E27FC236}">
                <a16:creationId xmlns:a16="http://schemas.microsoft.com/office/drawing/2014/main" id="{812C493D-207E-4830-A7E6-8E518CE6E25B}"/>
              </a:ext>
            </a:extLst>
          </p:cNvPr>
          <p:cNvPicPr>
            <a:picLocks noChangeAspect="1"/>
          </p:cNvPicPr>
          <p:nvPr/>
        </p:nvPicPr>
        <p:blipFill rotWithShape="1">
          <a:blip r:embed="rId2"/>
          <a:srcRect l="6831" r="20814" b="-4"/>
          <a:stretch/>
        </p:blipFill>
        <p:spPr>
          <a:xfrm>
            <a:off x="5060121" y="640081"/>
            <a:ext cx="2980431" cy="2708486"/>
          </a:xfrm>
          <a:prstGeom prst="rect">
            <a:avLst/>
          </a:prstGeom>
        </p:spPr>
      </p:pic>
      <p:pic>
        <p:nvPicPr>
          <p:cNvPr id="7" name="Picture 6" descr="263185815633c156f78446179c583541">
            <a:extLst>
              <a:ext uri="{FF2B5EF4-FFF2-40B4-BE49-F238E27FC236}">
                <a16:creationId xmlns:a16="http://schemas.microsoft.com/office/drawing/2014/main" id="{F08D0D16-3F93-4BB6-8539-354A2FDC31AA}"/>
              </a:ext>
            </a:extLst>
          </p:cNvPr>
          <p:cNvPicPr>
            <a:picLocks noChangeAspect="1"/>
          </p:cNvPicPr>
          <p:nvPr/>
        </p:nvPicPr>
        <p:blipFill rotWithShape="1">
          <a:blip r:embed="rId3"/>
          <a:srcRect l="13680" r="13141" b="-3"/>
          <a:stretch/>
        </p:blipFill>
        <p:spPr>
          <a:xfrm>
            <a:off x="5060121" y="3509435"/>
            <a:ext cx="2980431" cy="2708486"/>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 name="Rectangle 7">
            <a:extLst>
              <a:ext uri="{FF2B5EF4-FFF2-40B4-BE49-F238E27FC236}">
                <a16:creationId xmlns:a16="http://schemas.microsoft.com/office/drawing/2014/main" id="{C758EC8D-68D1-4138-B719-BE00C78AD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15543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9">
            <a:extLst>
              <a:ext uri="{FF2B5EF4-FFF2-40B4-BE49-F238E27FC236}">
                <a16:creationId xmlns:a16="http://schemas.microsoft.com/office/drawing/2014/main" id="{514579E4-5B5F-42C9-B08F-A904C81B1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811"/>
            <a:ext cx="191761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6200000">
            <a:off x="-992178" y="2514944"/>
            <a:ext cx="3790950" cy="1955108"/>
          </a:xfrm>
        </p:spPr>
        <p:txBody>
          <a:bodyPr anchor="b">
            <a:normAutofit/>
          </a:bodyPr>
          <a:lstStyle/>
          <a:p>
            <a:pPr algn="r"/>
            <a:r>
              <a:rPr lang="en-GB" sz="3500">
                <a:solidFill>
                  <a:srgbClr val="FFFFFF"/>
                </a:solidFill>
              </a:rPr>
              <a:t>Mixed Legacy of the Gacaca Courts</a:t>
            </a:r>
          </a:p>
        </p:txBody>
      </p:sp>
      <p:sp>
        <p:nvSpPr>
          <p:cNvPr id="3" name="Content Placeholder 2"/>
          <p:cNvSpPr>
            <a:spLocks noGrp="1"/>
          </p:cNvSpPr>
          <p:nvPr>
            <p:ph idx="1"/>
          </p:nvPr>
        </p:nvSpPr>
        <p:spPr>
          <a:xfrm>
            <a:off x="2326990" y="965199"/>
            <a:ext cx="5864510" cy="5207002"/>
          </a:xfrm>
          <a:noFill/>
        </p:spPr>
        <p:txBody>
          <a:bodyPr vert="horz" lIns="91440" tIns="45720" rIns="91440" bIns="45720" rtlCol="0" anchor="t">
            <a:normAutofit/>
          </a:bodyPr>
          <a:lstStyle/>
          <a:p>
            <a:pPr marL="0" indent="0">
              <a:buNone/>
            </a:pPr>
            <a:r>
              <a:rPr lang="en-GB" sz="1600" b="1" dirty="0"/>
              <a:t>2005-2012 </a:t>
            </a:r>
            <a:endParaRPr lang="en-US" sz="1600" b="1" dirty="0">
              <a:cs typeface="Calibri"/>
            </a:endParaRPr>
          </a:p>
          <a:p>
            <a:pPr marL="285750" indent="-285750"/>
            <a:r>
              <a:rPr lang="en-GB" sz="1600" dirty="0"/>
              <a:t>A total of 2 million cases were completed by the Gacaca courts until their closure in 2012.</a:t>
            </a:r>
            <a:endParaRPr lang="en-GB" sz="1600" dirty="0">
              <a:cs typeface="Calibri"/>
            </a:endParaRPr>
          </a:p>
          <a:p>
            <a:pPr marL="285750" indent="-285750"/>
            <a:r>
              <a:rPr lang="en-GB" sz="1600" dirty="0"/>
              <a:t>But the Gacaca Courts left a mixed legacy according to the Human Rights Watch's report published in 2011: </a:t>
            </a:r>
          </a:p>
          <a:p>
            <a:pPr marL="0" indent="0" algn="ctr">
              <a:buNone/>
            </a:pPr>
            <a:r>
              <a:rPr lang="en-GB" sz="1600" b="1" dirty="0"/>
              <a:t>'</a:t>
            </a:r>
            <a:r>
              <a:rPr lang="en-GB" sz="1600" b="1" i="1" dirty="0"/>
              <a:t>'its' positive achievements included the courts’ swift work in processing a huge number of cases; the participation of local communities; and the opportunity for some genocide survivors to learn what had happened to their relatives...</a:t>
            </a:r>
            <a:endParaRPr lang="en-GB" sz="1600" b="1" i="1" dirty="0">
              <a:cs typeface="Calibri"/>
            </a:endParaRPr>
          </a:p>
          <a:p>
            <a:pPr marL="0" indent="0" algn="ctr">
              <a:buNone/>
            </a:pPr>
            <a:r>
              <a:rPr lang="en-GB" sz="1600" b="1" i="1" dirty="0"/>
              <a:t>However, many Gacaca hearings resulted in unfair trials. There were limitations on the ability of the accused to effectively defend themselves; numerous instances of intimidation and corruption of </a:t>
            </a:r>
            <a:r>
              <a:rPr lang="en-GB" sz="1600" b="1" i="1" dirty="0" err="1"/>
              <a:t>defense</a:t>
            </a:r>
            <a:r>
              <a:rPr lang="en-GB" sz="1600" b="1" i="1" dirty="0"/>
              <a:t> witnesses, judges, and other parties; and flawed decision-making due to inadequate training for lay judges who were expected to handle complex cases.''</a:t>
            </a:r>
            <a:endParaRPr lang="en-US" sz="1600" b="1" i="1" dirty="0">
              <a:cs typeface="Calibri"/>
            </a:endParaRPr>
          </a:p>
        </p:txBody>
      </p:sp>
      <p:sp>
        <p:nvSpPr>
          <p:cNvPr id="11" name="Rectangle 11">
            <a:extLst>
              <a:ext uri="{FF2B5EF4-FFF2-40B4-BE49-F238E27FC236}">
                <a16:creationId xmlns:a16="http://schemas.microsoft.com/office/drawing/2014/main" id="{B41BF6CF-E1B8-4EE2-9AE1-86A58DAFD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69630" y="0"/>
            <a:ext cx="6858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overrideClrMapping bg1="lt1" tx1="dk1" bg2="lt2" tx2="dk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674" y="-446880"/>
            <a:ext cx="5377426" cy="1325562"/>
          </a:xfrm>
        </p:spPr>
        <p:txBody>
          <a:bodyPr>
            <a:normAutofit/>
          </a:bodyPr>
          <a:lstStyle/>
          <a:p>
            <a:r>
              <a:rPr lang="en-GB"/>
              <a:t>Post-genocide regime</a:t>
            </a:r>
          </a:p>
        </p:txBody>
      </p:sp>
      <p:sp>
        <p:nvSpPr>
          <p:cNvPr id="9" name="Rectangle 11">
            <a:extLst>
              <a:ext uri="{FF2B5EF4-FFF2-40B4-BE49-F238E27FC236}">
                <a16:creationId xmlns:a16="http://schemas.microsoft.com/office/drawing/2014/main" id="{60C2BF78-EE5B-49C7-ADD9-58CDBD13E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800100" y="1193800"/>
            <a:ext cx="4619932" cy="5448299"/>
          </a:xfrm>
        </p:spPr>
        <p:txBody>
          <a:bodyPr vert="horz" lIns="91440" tIns="45720" rIns="91440" bIns="45720" rtlCol="0">
            <a:normAutofit/>
          </a:bodyPr>
          <a:lstStyle/>
          <a:p>
            <a:pPr marL="0" indent="0">
              <a:buNone/>
            </a:pPr>
            <a:r>
              <a:rPr lang="en-GB" sz="1400" b="1" dirty="0"/>
              <a:t>1994</a:t>
            </a:r>
            <a:endParaRPr lang="en-GB" sz="1400" b="1" dirty="0">
              <a:cs typeface="Calibri"/>
            </a:endParaRPr>
          </a:p>
          <a:p>
            <a:r>
              <a:rPr lang="en-GB" sz="1400" dirty="0"/>
              <a:t>Rwanda's post-genocide government is the subject of substantial controversy. President Paul Kagame, the founder of the RPF,  is hailed by many as the liberator of Rwanda; his forces retook Kigali from the genocidaires in July 1994. Kagame's critics claim he is a tyrant while his supporters argue the challenges of post-genocide politics are complex. </a:t>
            </a:r>
            <a:endParaRPr lang="en-GB" sz="1400" dirty="0">
              <a:cs typeface="Calibri"/>
            </a:endParaRPr>
          </a:p>
          <a:p>
            <a:r>
              <a:rPr lang="en-GB" sz="1400" dirty="0"/>
              <a:t>Kagame became Rwanda's President in 2000 and has not lost an election since. In the most recent 2017 election, Kagame reportedly won 98.79% of the vote. NGOs like Human Rights Watch and others question the legitimacy of Kagame's regime, accusing him of authoritarianism, electoral fraud, and human rights violations. </a:t>
            </a:r>
            <a:endParaRPr lang="en-GB" sz="1400" dirty="0">
              <a:cs typeface="Calibri"/>
            </a:endParaRPr>
          </a:p>
          <a:p>
            <a:r>
              <a:rPr lang="en-GB" sz="1400" dirty="0"/>
              <a:t>Independent media is tightly constrained, and free speech limited. Those who speak out against the government risk arrest, forced disappearance, and even murder. </a:t>
            </a:r>
            <a:endParaRPr lang="en-GB" sz="1400" dirty="0">
              <a:cs typeface="Calibri"/>
            </a:endParaRPr>
          </a:p>
        </p:txBody>
      </p:sp>
      <p:pic>
        <p:nvPicPr>
          <p:cNvPr id="5" name="Picture 4" descr="9dcfe382735285b278455a045c1d320f">
            <a:extLst>
              <a:ext uri="{FF2B5EF4-FFF2-40B4-BE49-F238E27FC236}">
                <a16:creationId xmlns:a16="http://schemas.microsoft.com/office/drawing/2014/main" id="{6EA35225-478B-4F36-8071-20578C595522}"/>
              </a:ext>
            </a:extLst>
          </p:cNvPr>
          <p:cNvPicPr>
            <a:picLocks noChangeAspect="1"/>
          </p:cNvPicPr>
          <p:nvPr/>
        </p:nvPicPr>
        <p:blipFill rotWithShape="1">
          <a:blip r:embed="rId2"/>
          <a:srcRect l="39062" r="32312"/>
          <a:stretch/>
        </p:blipFill>
        <p:spPr>
          <a:xfrm>
            <a:off x="5654016" y="10"/>
            <a:ext cx="3489984" cy="685799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6404" y="365760"/>
            <a:ext cx="7269480" cy="1325562"/>
          </a:xfrm>
        </p:spPr>
        <p:txBody>
          <a:bodyPr>
            <a:normAutofit/>
          </a:bodyPr>
          <a:lstStyle/>
          <a:p>
            <a:r>
              <a:rPr lang="en-GB"/>
              <a:t>''Media Case''</a:t>
            </a:r>
          </a:p>
        </p:txBody>
      </p:sp>
      <p:sp>
        <p:nvSpPr>
          <p:cNvPr id="3" name="Content Placeholder 2"/>
          <p:cNvSpPr>
            <a:spLocks noGrp="1"/>
          </p:cNvSpPr>
          <p:nvPr>
            <p:ph idx="1"/>
          </p:nvPr>
        </p:nvSpPr>
        <p:spPr>
          <a:xfrm>
            <a:off x="154547" y="1946454"/>
            <a:ext cx="4247535" cy="4246562"/>
          </a:xfrm>
        </p:spPr>
        <p:txBody>
          <a:bodyPr vert="horz" lIns="91440" tIns="45720" rIns="91440" bIns="45720" rtlCol="0">
            <a:normAutofit/>
          </a:bodyPr>
          <a:lstStyle/>
          <a:p>
            <a:pPr marL="0" indent="0">
              <a:buNone/>
            </a:pPr>
            <a:r>
              <a:rPr lang="en-GB" sz="1600" b="1" dirty="0"/>
              <a:t>Nov. 28, 2007</a:t>
            </a:r>
            <a:endParaRPr lang="en-GB" sz="1600" b="1" dirty="0">
              <a:cs typeface="Calibri"/>
            </a:endParaRPr>
          </a:p>
          <a:p>
            <a:r>
              <a:rPr lang="en-GB" sz="1600" dirty="0"/>
              <a:t>ICTR is also the first international tribunal to hold media members, the </a:t>
            </a:r>
            <a:r>
              <a:rPr lang="en-GB" sz="1600" dirty="0" err="1"/>
              <a:t>Kangura</a:t>
            </a:r>
            <a:r>
              <a:rPr lang="en-GB" sz="1600" dirty="0"/>
              <a:t> Newspaper and the RTLM, responsible for broadcasts intended to provoke the public to commit acts of genocide.</a:t>
            </a:r>
            <a:endParaRPr lang="en-GB" sz="1600" dirty="0">
              <a:cs typeface="Calibri"/>
            </a:endParaRPr>
          </a:p>
          <a:p>
            <a:r>
              <a:rPr lang="en-GB" sz="1600" dirty="0"/>
              <a:t>Jean-Bosco </a:t>
            </a:r>
            <a:r>
              <a:rPr lang="en-GB" sz="1600" dirty="0" err="1"/>
              <a:t>Barayagwiza</a:t>
            </a:r>
            <a:r>
              <a:rPr lang="en-GB" sz="1600" dirty="0"/>
              <a:t> was sentenced to 32 years of imprisonment. </a:t>
            </a:r>
            <a:endParaRPr lang="en-GB" sz="1600" dirty="0">
              <a:cs typeface="Calibri"/>
            </a:endParaRPr>
          </a:p>
          <a:p>
            <a:r>
              <a:rPr lang="en-GB" sz="1600" dirty="0"/>
              <a:t>Ferdinand Nahimana was sentenced to 30 years of imprisonment. </a:t>
            </a:r>
            <a:endParaRPr lang="en-GB" sz="1600" dirty="0">
              <a:cs typeface="Calibri"/>
            </a:endParaRPr>
          </a:p>
          <a:p>
            <a:r>
              <a:rPr lang="en-GB" sz="1600" dirty="0"/>
              <a:t>Hassan </a:t>
            </a:r>
            <a:r>
              <a:rPr lang="en-GB" sz="1600" dirty="0" err="1"/>
              <a:t>Ngeze</a:t>
            </a:r>
            <a:r>
              <a:rPr lang="en-GB" sz="1600" dirty="0"/>
              <a:t> was sentenced to 35 years of imprisonment.</a:t>
            </a:r>
            <a:endParaRPr lang="en-GB" sz="1600" dirty="0">
              <a:cs typeface="Calibri"/>
            </a:endParaRPr>
          </a:p>
        </p:txBody>
      </p:sp>
      <p:pic>
        <p:nvPicPr>
          <p:cNvPr id="5" name="Picture 4" descr="ded0fc7ebc7f276015f93d7b47a3f789">
            <a:extLst>
              <a:ext uri="{FF2B5EF4-FFF2-40B4-BE49-F238E27FC236}">
                <a16:creationId xmlns:a16="http://schemas.microsoft.com/office/drawing/2014/main" id="{F074A046-E2C8-4330-9F50-3B7CA280BF07}"/>
              </a:ext>
            </a:extLst>
          </p:cNvPr>
          <p:cNvPicPr>
            <a:picLocks noChangeAspect="1"/>
          </p:cNvPicPr>
          <p:nvPr/>
        </p:nvPicPr>
        <p:blipFill rotWithShape="1">
          <a:blip r:embed="rId2"/>
          <a:srcRect r="6054"/>
          <a:stretch/>
        </p:blipFill>
        <p:spPr>
          <a:xfrm>
            <a:off x="4571999" y="2976355"/>
            <a:ext cx="3605465" cy="1554311"/>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6404" y="365760"/>
            <a:ext cx="4375713" cy="1325562"/>
          </a:xfrm>
        </p:spPr>
        <p:txBody>
          <a:bodyPr>
            <a:normAutofit/>
          </a:bodyPr>
          <a:lstStyle/>
          <a:p>
            <a:r>
              <a:rPr lang="en-GB"/>
              <a:t>Shake Hands with the Devil</a:t>
            </a:r>
          </a:p>
        </p:txBody>
      </p:sp>
      <p:sp>
        <p:nvSpPr>
          <p:cNvPr id="3" name="Content Placeholder 2"/>
          <p:cNvSpPr>
            <a:spLocks noGrp="1"/>
          </p:cNvSpPr>
          <p:nvPr>
            <p:ph idx="1"/>
          </p:nvPr>
        </p:nvSpPr>
        <p:spPr>
          <a:xfrm>
            <a:off x="101600" y="1828800"/>
            <a:ext cx="5220517" cy="4663440"/>
          </a:xfrm>
        </p:spPr>
        <p:txBody>
          <a:bodyPr vert="horz" lIns="91440" tIns="45720" rIns="91440" bIns="45720" rtlCol="0">
            <a:normAutofit/>
          </a:bodyPr>
          <a:lstStyle/>
          <a:p>
            <a:pPr marL="0" indent="0">
              <a:buNone/>
            </a:pPr>
            <a:r>
              <a:rPr lang="en-GB" sz="1600" b="1" dirty="0"/>
              <a:t>2007</a:t>
            </a:r>
            <a:r>
              <a:rPr lang="en-GB" sz="1600" dirty="0"/>
              <a:t> </a:t>
            </a:r>
            <a:endParaRPr lang="en-US" sz="1600" dirty="0"/>
          </a:p>
          <a:p>
            <a:r>
              <a:rPr lang="en-GB" sz="1600" dirty="0"/>
              <a:t>Gen. Romeo </a:t>
            </a:r>
            <a:r>
              <a:rPr lang="en-GB" sz="1600" dirty="0" err="1"/>
              <a:t>Dallaire's</a:t>
            </a:r>
            <a:r>
              <a:rPr lang="en-GB" sz="1600" dirty="0"/>
              <a:t> famous book inspired many and was made into a movie in 2007.</a:t>
            </a:r>
            <a:endParaRPr lang="en-GB" sz="1600" dirty="0">
              <a:cs typeface="Calibri"/>
            </a:endParaRPr>
          </a:p>
          <a:p>
            <a:r>
              <a:rPr lang="en-GB" sz="1600" dirty="0"/>
              <a:t>In his book revealing the truth about UNAMIR and the Rwandan Genocide, </a:t>
            </a:r>
            <a:r>
              <a:rPr lang="en-GB" sz="1600" dirty="0" err="1"/>
              <a:t>Dallaire</a:t>
            </a:r>
            <a:r>
              <a:rPr lang="en-GB" sz="1600" dirty="0"/>
              <a:t> states that upon his arrival in Rwanda, he had already urged the UN authorities that his staff and equipment were insufficient to conduct the mission. </a:t>
            </a:r>
            <a:endParaRPr lang="en-GB" sz="1600" dirty="0">
              <a:cs typeface="Calibri"/>
            </a:endParaRPr>
          </a:p>
          <a:p>
            <a:r>
              <a:rPr lang="en-GB" sz="1600" dirty="0"/>
              <a:t>He also unveils several signs of a planned attack, such as the French aircraft loaded with weaponry to support the RAF, which landed in Kigali, the capital, in early 1994.</a:t>
            </a:r>
            <a:endParaRPr lang="en-GB" sz="1600" dirty="0">
              <a:cs typeface="Calibri"/>
            </a:endParaRPr>
          </a:p>
          <a:p>
            <a:r>
              <a:rPr lang="en-GB" sz="1600" dirty="0"/>
              <a:t>Also in January 1994, a high-level official from a Hutu militia had informed </a:t>
            </a:r>
            <a:r>
              <a:rPr lang="en-GB" sz="1600" dirty="0" err="1"/>
              <a:t>Dallaire</a:t>
            </a:r>
            <a:r>
              <a:rPr lang="en-GB" sz="1600" dirty="0"/>
              <a:t> that a wide-scale systematic attack on Tutsis had been planned. </a:t>
            </a:r>
            <a:endParaRPr lang="en-GB" sz="1600" dirty="0">
              <a:cs typeface="Calibri"/>
            </a:endParaRPr>
          </a:p>
        </p:txBody>
      </p:sp>
      <p:pic>
        <p:nvPicPr>
          <p:cNvPr id="5" name="Picture 4" descr="e45d22fc680a90038982cf35e6f08c7b">
            <a:extLst>
              <a:ext uri="{FF2B5EF4-FFF2-40B4-BE49-F238E27FC236}">
                <a16:creationId xmlns:a16="http://schemas.microsoft.com/office/drawing/2014/main" id="{53C422E3-3140-4055-A1AB-82A019DD1CB1}"/>
              </a:ext>
            </a:extLst>
          </p:cNvPr>
          <p:cNvPicPr>
            <a:picLocks noChangeAspect="1"/>
          </p:cNvPicPr>
          <p:nvPr/>
        </p:nvPicPr>
        <p:blipFill rotWithShape="1">
          <a:blip r:embed="rId2"/>
          <a:srcRect t="3797" r="-4" b="6960"/>
          <a:stretch/>
        </p:blipFill>
        <p:spPr>
          <a:xfrm>
            <a:off x="5802876" y="10"/>
            <a:ext cx="2666404" cy="3428990"/>
          </a:xfrm>
          <a:prstGeom prst="rect">
            <a:avLst/>
          </a:prstGeom>
        </p:spPr>
      </p:pic>
      <p:pic>
        <p:nvPicPr>
          <p:cNvPr id="7" name="Picture 6" descr="f6160a8eaa8e947b651d4f0c8fcaaeff">
            <a:extLst>
              <a:ext uri="{FF2B5EF4-FFF2-40B4-BE49-F238E27FC236}">
                <a16:creationId xmlns:a16="http://schemas.microsoft.com/office/drawing/2014/main" id="{827A2D57-7F69-4C30-9C8D-0EFCCF1A131D}"/>
              </a:ext>
            </a:extLst>
          </p:cNvPr>
          <p:cNvPicPr>
            <a:picLocks noChangeAspect="1"/>
          </p:cNvPicPr>
          <p:nvPr/>
        </p:nvPicPr>
        <p:blipFill rotWithShape="1">
          <a:blip r:embed="rId3"/>
          <a:srcRect r="6" b="13478"/>
          <a:stretch/>
        </p:blipFill>
        <p:spPr>
          <a:xfrm>
            <a:off x="5802876" y="3429000"/>
            <a:ext cx="2666404" cy="3429000"/>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474" y="470535"/>
            <a:ext cx="3716190" cy="1606948"/>
          </a:xfrm>
        </p:spPr>
        <p:txBody>
          <a:bodyPr>
            <a:normAutofit/>
          </a:bodyPr>
          <a:lstStyle/>
          <a:p>
            <a:r>
              <a:rPr lang="en-GB" sz="3700" dirty="0"/>
              <a:t>"The Ten Stages of Genocide"</a:t>
            </a:r>
          </a:p>
        </p:txBody>
      </p:sp>
      <p:sp>
        <p:nvSpPr>
          <p:cNvPr id="39" name="Content Placeholder 2"/>
          <p:cNvSpPr>
            <a:spLocks noGrp="1"/>
          </p:cNvSpPr>
          <p:nvPr>
            <p:ph idx="1"/>
          </p:nvPr>
        </p:nvSpPr>
        <p:spPr>
          <a:xfrm>
            <a:off x="53492" y="2242606"/>
            <a:ext cx="3716190" cy="4046538"/>
          </a:xfrm>
        </p:spPr>
        <p:txBody>
          <a:bodyPr>
            <a:normAutofit/>
          </a:bodyPr>
          <a:lstStyle/>
          <a:p>
            <a:r>
              <a:rPr lang="en-GB" sz="1100" dirty="0"/>
              <a:t>The Ten Stages of Genocide is a model that helps to predict, prevent, and halt genocide. It is created by the founding chairman of Genocide Watch, </a:t>
            </a:r>
            <a:r>
              <a:rPr lang="en-GB" sz="1100" dirty="0" err="1"/>
              <a:t>Dr.</a:t>
            </a:r>
            <a:r>
              <a:rPr lang="en-GB" sz="1100" dirty="0"/>
              <a:t> Gregory Stanton.</a:t>
            </a:r>
            <a:endParaRPr lang="en-GB" sz="1100" dirty="0">
              <a:cs typeface="Calibri"/>
            </a:endParaRPr>
          </a:p>
          <a:p>
            <a:r>
              <a:rPr lang="en-GB" sz="1100" dirty="0"/>
              <a:t>Genocide is a process that develops in ten stages that are predictable but not inexorable. At each stage, preventive measures can stop it. </a:t>
            </a:r>
            <a:endParaRPr lang="en-GB" sz="1100" dirty="0">
              <a:cs typeface="Calibri"/>
            </a:endParaRPr>
          </a:p>
          <a:p>
            <a:r>
              <a:rPr lang="en-GB" sz="1100" dirty="0"/>
              <a:t>The stages are not linear. Stages may occur simultaneously. Each stage is itself a process. Logically, later stages are preceded by earlier stages.  But all stages continue to operate throughout the process.</a:t>
            </a:r>
            <a:endParaRPr lang="en-GB" sz="1100" dirty="0">
              <a:cs typeface="Calibri"/>
            </a:endParaRPr>
          </a:p>
          <a:p>
            <a:r>
              <a:rPr lang="en-GB" sz="1100" dirty="0"/>
              <a:t>The Ten Stages of Genocide Chart for the Rwandan Genocide is linked below as well as our website.</a:t>
            </a:r>
            <a:endParaRPr lang="en-GB" sz="1100" dirty="0">
              <a:cs typeface="Calibri"/>
            </a:endParaRPr>
          </a:p>
        </p:txBody>
      </p:sp>
      <p:pic>
        <p:nvPicPr>
          <p:cNvPr id="9" name="Picture 8" descr="6ed9bad7a3e28f502543223ddba32228">
            <a:extLst>
              <a:ext uri="{FF2B5EF4-FFF2-40B4-BE49-F238E27FC236}">
                <a16:creationId xmlns:a16="http://schemas.microsoft.com/office/drawing/2014/main" id="{1BD7FD67-55D2-4520-A63C-3CD44644CD86}"/>
              </a:ext>
            </a:extLst>
          </p:cNvPr>
          <p:cNvPicPr>
            <a:picLocks noChangeAspect="1"/>
          </p:cNvPicPr>
          <p:nvPr/>
        </p:nvPicPr>
        <p:blipFill rotWithShape="1">
          <a:blip r:embed="rId3"/>
          <a:srcRect l="6349" r="-986" b="4"/>
          <a:stretch/>
        </p:blipFill>
        <p:spPr>
          <a:xfrm>
            <a:off x="4197371" y="3605515"/>
            <a:ext cx="3946966" cy="2839593"/>
          </a:xfrm>
          <a:prstGeom prst="rect">
            <a:avLst/>
          </a:prstGeom>
        </p:spPr>
      </p:pic>
      <p:pic>
        <p:nvPicPr>
          <p:cNvPr id="7" name="Picture 6" descr="d03590232709ed7c9083822e21de415a">
            <a:extLst>
              <a:ext uri="{FF2B5EF4-FFF2-40B4-BE49-F238E27FC236}">
                <a16:creationId xmlns:a16="http://schemas.microsoft.com/office/drawing/2014/main" id="{8821B731-928E-4017-B91F-AA969C8C5CAB}"/>
              </a:ext>
            </a:extLst>
          </p:cNvPr>
          <p:cNvPicPr>
            <a:picLocks noChangeAspect="1"/>
          </p:cNvPicPr>
          <p:nvPr/>
        </p:nvPicPr>
        <p:blipFill rotWithShape="1">
          <a:blip r:embed="rId4"/>
          <a:srcRect l="3921" r="452" b="4"/>
          <a:stretch/>
        </p:blipFill>
        <p:spPr>
          <a:xfrm>
            <a:off x="6531789" y="120866"/>
            <a:ext cx="2302111" cy="3438984"/>
          </a:xfrm>
          <a:prstGeom prst="rect">
            <a:avLst/>
          </a:prstGeom>
        </p:spPr>
      </p:pic>
      <p:pic>
        <p:nvPicPr>
          <p:cNvPr id="5" name="Picture 4" descr="5085cd5a0487f5ff9caba46ee28852c9">
            <a:extLst>
              <a:ext uri="{FF2B5EF4-FFF2-40B4-BE49-F238E27FC236}">
                <a16:creationId xmlns:a16="http://schemas.microsoft.com/office/drawing/2014/main" id="{B28BB859-69FA-4887-9952-D54182F5012B}"/>
              </a:ext>
            </a:extLst>
          </p:cNvPr>
          <p:cNvPicPr>
            <a:picLocks noChangeAspect="1"/>
          </p:cNvPicPr>
          <p:nvPr/>
        </p:nvPicPr>
        <p:blipFill rotWithShape="1">
          <a:blip r:embed="rId5"/>
          <a:srcRect l="6373" r="-3272" b="4"/>
          <a:stretch/>
        </p:blipFill>
        <p:spPr>
          <a:xfrm>
            <a:off x="3831222" y="120866"/>
            <a:ext cx="2541511" cy="3131620"/>
          </a:xfrm>
          <a:prstGeom prst="rect">
            <a:avLst/>
          </a:prstGeom>
        </p:spPr>
      </p:pic>
    </p:spTree>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922</TotalTime>
  <Words>10221</Words>
  <Application>Microsoft Macintosh PowerPoint</Application>
  <PresentationFormat>On-screen Show (4:3)</PresentationFormat>
  <Paragraphs>524</Paragraphs>
  <Slides>106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106</vt:i4>
      </vt:variant>
    </vt:vector>
  </HeadingPairs>
  <TitlesOfParts>
    <vt:vector size="111" baseType="lpstr">
      <vt:lpstr>Arial</vt:lpstr>
      <vt:lpstr>Calibri</vt:lpstr>
      <vt:lpstr>Century Schoolbook</vt:lpstr>
      <vt:lpstr>Wingdings 2</vt:lpstr>
      <vt:lpstr>View</vt:lpstr>
      <vt:lpstr>1994 Genocide in Rwanda</vt:lpstr>
      <vt:lpstr>Rwanda: Country Profile</vt:lpstr>
      <vt:lpstr>Ethnicity in Rwanda </vt:lpstr>
      <vt:lpstr>Demography &amp; Ethnicity</vt:lpstr>
      <vt:lpstr>Berlin Conference </vt:lpstr>
      <vt:lpstr>German Colonialism</vt:lpstr>
      <vt:lpstr>German colonists arrive in Rwanda</vt:lpstr>
      <vt:lpstr>The 'Hamitic Thesis'</vt:lpstr>
      <vt:lpstr>Stage One: Classification</vt:lpstr>
      <vt:lpstr>Germany commits Herero and Nama Genocide </vt:lpstr>
      <vt:lpstr>Pre-1945 Belgian Colonial Practice </vt:lpstr>
      <vt:lpstr>Catholic Church takes control of schools</vt:lpstr>
      <vt:lpstr>Rwanda turned over to the Belgians</vt:lpstr>
      <vt:lpstr>Stage Two: Symbolization</vt:lpstr>
      <vt:lpstr>Identity cards introduced</vt:lpstr>
      <vt:lpstr>Post-1945 Belgian Colonial Practice</vt:lpstr>
      <vt:lpstr>Ruanda-Urundi becomes UN Trust governed by Belgium </vt:lpstr>
      <vt:lpstr>UN Convention on Genocide </vt:lpstr>
      <vt:lpstr>Publication of the Bahutu Manifesto</vt:lpstr>
      <vt:lpstr>Hutu Uprising </vt:lpstr>
      <vt:lpstr>Stage Three: Discrimination</vt:lpstr>
      <vt:lpstr>Rwandan Independence </vt:lpstr>
      <vt:lpstr>1963 Tutsi Massacre </vt:lpstr>
      <vt:lpstr>Land shortages</vt:lpstr>
      <vt:lpstr>Hutus flee to Rwanda from Burundi</vt:lpstr>
      <vt:lpstr>Juvénal Habyarimana's Coup</vt:lpstr>
      <vt:lpstr>MRND Established</vt:lpstr>
      <vt:lpstr>RPF Formed</vt:lpstr>
      <vt:lpstr>Stage Five: Organization</vt:lpstr>
      <vt:lpstr>Stage Six: Polarization</vt:lpstr>
      <vt:lpstr>Rwandan Civil War</vt:lpstr>
      <vt:lpstr>Founding of "Kangura" Newspaper</vt:lpstr>
      <vt:lpstr>Kangura's Messages</vt:lpstr>
      <vt:lpstr>Stage Four: Dehumanization</vt:lpstr>
      <vt:lpstr>Founding of Radio Télévision Libre des Mille Collines (RTLM)</vt:lpstr>
      <vt:lpstr>RTLM's Messages</vt:lpstr>
      <vt:lpstr>The "Who" of RTLM</vt:lpstr>
      <vt:lpstr>Why Was RTLM So Popular?</vt:lpstr>
      <vt:lpstr>Arusha Accords </vt:lpstr>
      <vt:lpstr>UN establishes UNAMIR</vt:lpstr>
      <vt:lpstr>Stage Seven: Preparation</vt:lpstr>
      <vt:lpstr>UN's failure to stop genocide &amp; inaction in Rwanda</vt:lpstr>
      <vt:lpstr>Stage Eight: Persecution</vt:lpstr>
      <vt:lpstr>Burundi</vt:lpstr>
      <vt:lpstr>UN's Response to the Genocide Fax</vt:lpstr>
      <vt:lpstr>Instructions to Kill</vt:lpstr>
      <vt:lpstr>Torture and Psychological Brutality </vt:lpstr>
      <vt:lpstr>Sexual violence during the genocide</vt:lpstr>
      <vt:lpstr>UNAMIR's mandate extended</vt:lpstr>
      <vt:lpstr>Roadblocks and Assassinations Begin</vt:lpstr>
      <vt:lpstr>Catalyzing Catastrophe</vt:lpstr>
      <vt:lpstr>Stage Nine: Extermination</vt:lpstr>
      <vt:lpstr>UN's Failure to stop the genocide</vt:lpstr>
      <vt:lpstr>Early Assassinations</vt:lpstr>
      <vt:lpstr>Assassination of Prime Minister Agathe Uwilingiyimana and Belgian Soldiers</vt:lpstr>
      <vt:lpstr>Hunting Down Victims</vt:lpstr>
      <vt:lpstr>Killing spreads to Bugesera</vt:lpstr>
      <vt:lpstr>Hell on Earth: Church Massacres in the Western Province</vt:lpstr>
      <vt:lpstr>A "New Strategy"</vt:lpstr>
      <vt:lpstr>The Deadliest Weeks</vt:lpstr>
      <vt:lpstr>No Escape</vt:lpstr>
      <vt:lpstr>Assassination of Boniface Ngulinzira</vt:lpstr>
      <vt:lpstr>Hell on Earth: Church Massacres in Kibungo</vt:lpstr>
      <vt:lpstr>Assassination of Jean-Baptiste Habyalimana</vt:lpstr>
      <vt:lpstr>Amahoro Massacre</vt:lpstr>
      <vt:lpstr>UN adopts resolution to take action</vt:lpstr>
      <vt:lpstr>Massacre at Murambi</vt:lpstr>
      <vt:lpstr>Hospital Attack</vt:lpstr>
      <vt:lpstr>Half a Million Lives</vt:lpstr>
      <vt:lpstr>Carnage on both sides</vt:lpstr>
      <vt:lpstr>UN extends mandate of UNAMIR: UNAMIR II</vt:lpstr>
      <vt:lpstr>Deadly Retaliation</vt:lpstr>
      <vt:lpstr>RPF assassinates Vincent Nsengiyumva</vt:lpstr>
      <vt:lpstr>U.S. and the use of the term 'genocide'</vt:lpstr>
      <vt:lpstr>The Turquoise Zone</vt:lpstr>
      <vt:lpstr>Operation Turquoise</vt:lpstr>
      <vt:lpstr>Génocidaires rush to finish the job</vt:lpstr>
      <vt:lpstr>The End of Genocide</vt:lpstr>
      <vt:lpstr>Mass migrations and refugees</vt:lpstr>
      <vt:lpstr>Democratic Republic of the Congo</vt:lpstr>
      <vt:lpstr>International Criminal Tribunal for Rwanda</vt:lpstr>
      <vt:lpstr>Interahamwe remains post-genocide</vt:lpstr>
      <vt:lpstr>Ntarama Church</vt:lpstr>
      <vt:lpstr>Stage Ten: Denial</vt:lpstr>
      <vt:lpstr>Problems of post-genocide legal reparations within Rwanda</vt:lpstr>
      <vt:lpstr>Gacaca Courts</vt:lpstr>
      <vt:lpstr>The Planning of the Gacaca Courts</vt:lpstr>
      <vt:lpstr>Death Penalty: Public Executions</vt:lpstr>
      <vt:lpstr>An Independent Inquiry finds the UN guilty of inaction in Rwanda</vt:lpstr>
      <vt:lpstr>Trial of Jean Kambanda</vt:lpstr>
      <vt:lpstr>First ever prosecution of rape as genocide</vt:lpstr>
      <vt:lpstr>Rwanda creates a new national flag</vt:lpstr>
      <vt:lpstr>Bringing Perpetrators to Justice</vt:lpstr>
      <vt:lpstr>Kigali Genocide Memorial</vt:lpstr>
      <vt:lpstr>Mixed Legacy of the Gacaca Courts</vt:lpstr>
      <vt:lpstr>Post-genocide regime</vt:lpstr>
      <vt:lpstr>''Media Case''</vt:lpstr>
      <vt:lpstr>Shake Hands with the Devil</vt:lpstr>
      <vt:lpstr>"The Ten Stages of Genocide"</vt:lpstr>
      <vt:lpstr>Failures of the ICTR</vt:lpstr>
      <vt:lpstr>Political tensions with neighbors</vt:lpstr>
      <vt:lpstr>The Fugitives</vt:lpstr>
      <vt:lpstr>Rwandan Genocide in Movies</vt:lpstr>
      <vt:lpstr>Notable Documentaries</vt:lpstr>
      <vt:lpstr>Black Earth Rising</vt:lpstr>
      <vt:lpstr>Key Findings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Ethnicity in Rwanda </dc:title>
  <dc:subject/>
  <dc:creator/>
  <cp:keywords/>
  <dc:description>generated using python-pptx</dc:description>
  <cp:lastModifiedBy>Sarah Kane</cp:lastModifiedBy>
  <cp:revision>714</cp:revision>
  <dcterms:created xsi:type="dcterms:W3CDTF">2013-01-27T09:14:16Z</dcterms:created>
  <dcterms:modified xsi:type="dcterms:W3CDTF">2021-05-21T20:53:00Z</dcterms:modified>
  <cp:category/>
</cp:coreProperties>
</file>