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13" r:id="rId2"/>
    <p:sldId id="311" r:id="rId3"/>
    <p:sldId id="256" r:id="rId4"/>
    <p:sldId id="258" r:id="rId5"/>
    <p:sldId id="260" r:id="rId6"/>
    <p:sldId id="262" r:id="rId7"/>
    <p:sldId id="264" r:id="rId8"/>
    <p:sldId id="266" r:id="rId9"/>
    <p:sldId id="268" r:id="rId10"/>
    <p:sldId id="270" r:id="rId11"/>
    <p:sldId id="272" r:id="rId12"/>
    <p:sldId id="274" r:id="rId13"/>
    <p:sldId id="276" r:id="rId14"/>
    <p:sldId id="315" r:id="rId15"/>
    <p:sldId id="279" r:id="rId16"/>
    <p:sldId id="316" r:id="rId17"/>
    <p:sldId id="284" r:id="rId18"/>
    <p:sldId id="286" r:id="rId19"/>
    <p:sldId id="314" r:id="rId20"/>
    <p:sldId id="282" r:id="rId21"/>
    <p:sldId id="312" r:id="rId22"/>
    <p:sldId id="292" r:id="rId23"/>
    <p:sldId id="294" r:id="rId24"/>
    <p:sldId id="317" r:id="rId25"/>
    <p:sldId id="303" r:id="rId26"/>
    <p:sldId id="307" r:id="rId27"/>
    <p:sldId id="296" r:id="rId28"/>
    <p:sldId id="298" r:id="rId29"/>
    <p:sldId id="301" r:id="rId30"/>
    <p:sldId id="318" r:id="rId31"/>
    <p:sldId id="302" r:id="rId32"/>
    <p:sldId id="309"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37"/>
  </p:normalViewPr>
  <p:slideViewPr>
    <p:cSldViewPr snapToGrid="0">
      <p:cViewPr varScale="1">
        <p:scale>
          <a:sx n="99" d="100"/>
          <a:sy n="99" d="100"/>
        </p:scale>
        <p:origin x="704"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5/20/21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dirty="0"/>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091FA-74EE-4F50-9180-D6A5E225EE5D}"/>
              </a:ext>
            </a:extLst>
          </p:cNvPr>
          <p:cNvSpPr>
            <a:spLocks noGrp="1"/>
          </p:cNvSpPr>
          <p:nvPr>
            <p:ph type="title"/>
          </p:nvPr>
        </p:nvSpPr>
        <p:spPr>
          <a:xfrm>
            <a:off x="486696" y="370029"/>
            <a:ext cx="3708114" cy="1622321"/>
          </a:xfrm>
        </p:spPr>
        <p:txBody>
          <a:bodyPr>
            <a:normAutofit/>
          </a:bodyPr>
          <a:lstStyle/>
          <a:p>
            <a:r>
              <a:rPr lang="en-US" dirty="0">
                <a:latin typeface="Times New Roman"/>
                <a:cs typeface="Calibri"/>
              </a:rPr>
              <a:t>Key Findings </a:t>
            </a:r>
            <a:endParaRPr lang="en-US" dirty="0">
              <a:latin typeface="Times New Roman"/>
              <a:cs typeface="Times New Roman"/>
            </a:endParaRPr>
          </a:p>
        </p:txBody>
      </p:sp>
      <p:sp>
        <p:nvSpPr>
          <p:cNvPr id="8" name="Content Placeholder 7">
            <a:extLst>
              <a:ext uri="{FF2B5EF4-FFF2-40B4-BE49-F238E27FC236}">
                <a16:creationId xmlns:a16="http://schemas.microsoft.com/office/drawing/2014/main" id="{354CDAA2-964F-42EF-8C8E-7AB2DAB58B83}"/>
              </a:ext>
            </a:extLst>
          </p:cNvPr>
          <p:cNvSpPr>
            <a:spLocks noGrp="1"/>
          </p:cNvSpPr>
          <p:nvPr>
            <p:ph idx="1"/>
          </p:nvPr>
        </p:nvSpPr>
        <p:spPr>
          <a:xfrm>
            <a:off x="486697" y="1719607"/>
            <a:ext cx="3708113" cy="4504212"/>
          </a:xfrm>
        </p:spPr>
        <p:txBody>
          <a:bodyPr vert="horz" lIns="91440" tIns="45720" rIns="91440" bIns="45720" rtlCol="0">
            <a:normAutofit/>
          </a:bodyPr>
          <a:lstStyle/>
          <a:p>
            <a:pPr marL="0" indent="0">
              <a:lnSpc>
                <a:spcPct val="90000"/>
              </a:lnSpc>
              <a:buNone/>
            </a:pPr>
            <a:endParaRPr lang="en-US" sz="1900" dirty="0">
              <a:latin typeface="Times New Roman"/>
              <a:ea typeface="+mn-lt"/>
              <a:cs typeface="+mn-lt"/>
            </a:endParaRPr>
          </a:p>
          <a:p>
            <a:pPr marL="0" indent="0">
              <a:lnSpc>
                <a:spcPct val="90000"/>
              </a:lnSpc>
              <a:buNone/>
            </a:pPr>
            <a:r>
              <a:rPr lang="en-US" sz="1900" dirty="0">
                <a:latin typeface="Times New Roman"/>
                <a:ea typeface="+mn-lt"/>
                <a:cs typeface="+mn-lt"/>
              </a:rPr>
              <a:t>The Nanjing Massacre occurred during a six-week period in December 1937 and January 1938. It was committed by the Japanese military during its conquest of China during the Second Sino-Japanese War. </a:t>
            </a:r>
            <a:endParaRPr lang="en-US" sz="1900" dirty="0">
              <a:latin typeface="Times New Roman"/>
              <a:cs typeface="Calibri"/>
            </a:endParaRPr>
          </a:p>
          <a:p>
            <a:pPr>
              <a:lnSpc>
                <a:spcPct val="90000"/>
              </a:lnSpc>
            </a:pPr>
            <a:endParaRPr lang="en-US" sz="1900" dirty="0">
              <a:latin typeface="Times New Roman"/>
              <a:cs typeface="Times New Roman"/>
            </a:endParaRPr>
          </a:p>
          <a:p>
            <a:pPr marL="0" indent="0">
              <a:lnSpc>
                <a:spcPct val="90000"/>
              </a:lnSpc>
              <a:buNone/>
            </a:pPr>
            <a:r>
              <a:rPr lang="en-US" sz="1900" dirty="0">
                <a:latin typeface="Times New Roman"/>
                <a:ea typeface="+mn-lt"/>
                <a:cs typeface="+mn-lt"/>
              </a:rPr>
              <a:t>Despite extensive spoken, written, and photographic memories of the massacre, Japan continues to deny the incident to this day. </a:t>
            </a:r>
            <a:endParaRPr lang="en-US" sz="1900" dirty="0">
              <a:latin typeface="Times New Roman"/>
              <a:cs typeface="Calibri"/>
            </a:endParaRPr>
          </a:p>
        </p:txBody>
      </p:sp>
      <p:sp>
        <p:nvSpPr>
          <p:cNvPr id="16" name="Rectangle 15">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9712" y="0"/>
            <a:ext cx="457428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186" y="557784"/>
            <a:ext cx="384765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A picture containing building&#10;&#10;Description automatically generated">
            <a:extLst>
              <a:ext uri="{FF2B5EF4-FFF2-40B4-BE49-F238E27FC236}">
                <a16:creationId xmlns:a16="http://schemas.microsoft.com/office/drawing/2014/main" id="{0EB3C33E-9924-4B5D-B0C6-F21A10AED41C}"/>
              </a:ext>
            </a:extLst>
          </p:cNvPr>
          <p:cNvPicPr>
            <a:picLocks noChangeAspect="1"/>
          </p:cNvPicPr>
          <p:nvPr/>
        </p:nvPicPr>
        <p:blipFill rotWithShape="1">
          <a:blip r:embed="rId2"/>
          <a:srcRect l="17338" r="15419"/>
          <a:stretch/>
        </p:blipFill>
        <p:spPr>
          <a:xfrm>
            <a:off x="5666402" y="833418"/>
            <a:ext cx="2380907" cy="5187917"/>
          </a:xfrm>
          <a:prstGeom prst="rect">
            <a:avLst/>
          </a:prstGeom>
          <a:effectLst/>
        </p:spPr>
      </p:pic>
    </p:spTree>
    <p:extLst>
      <p:ext uri="{BB962C8B-B14F-4D97-AF65-F5344CB8AC3E}">
        <p14:creationId xmlns:p14="http://schemas.microsoft.com/office/powerpoint/2010/main" val="22945625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8dd60cd2ec9beeeb7b338e829ebbc991">
            <a:extLst>
              <a:ext uri="{FF2B5EF4-FFF2-40B4-BE49-F238E27FC236}">
                <a16:creationId xmlns:a16="http://schemas.microsoft.com/office/drawing/2014/main" id="{AD45F080-3E31-7E49-871E-0628BD1747E3}"/>
              </a:ext>
            </a:extLst>
          </p:cNvPr>
          <p:cNvPicPr>
            <a:picLocks noChangeAspect="1"/>
          </p:cNvPicPr>
          <p:nvPr/>
        </p:nvPicPr>
        <p:blipFill rotWithShape="1">
          <a:blip r:embed="rId2">
            <a:alphaModFix amt="35000"/>
          </a:blip>
          <a:srcRect l="5056" r="6277"/>
          <a:stretch/>
        </p:blipFill>
        <p:spPr>
          <a:xfrm>
            <a:off x="20" y="1"/>
            <a:ext cx="9143980" cy="6857999"/>
          </a:xfrm>
          <a:prstGeom prst="rect">
            <a:avLst/>
          </a:prstGeom>
        </p:spPr>
      </p:pic>
      <p:sp>
        <p:nvSpPr>
          <p:cNvPr id="2" name="Title 1"/>
          <p:cNvSpPr>
            <a:spLocks noGrp="1"/>
          </p:cNvSpPr>
          <p:nvPr>
            <p:ph type="title"/>
          </p:nvPr>
        </p:nvSpPr>
        <p:spPr>
          <a:xfrm>
            <a:off x="628650" y="1065862"/>
            <a:ext cx="2484873" cy="4726276"/>
          </a:xfrm>
        </p:spPr>
        <p:txBody>
          <a:bodyPr>
            <a:normAutofit/>
          </a:bodyPr>
          <a:lstStyle/>
          <a:p>
            <a:r>
              <a:rPr lang="en-US" sz="3600" dirty="0">
                <a:solidFill>
                  <a:srgbClr val="FFFFFF"/>
                </a:solidFill>
                <a:latin typeface="Times New Roman" panose="02020603050405020304" pitchFamily="18" charset="0"/>
                <a:cs typeface="Times New Roman" panose="02020603050405020304" pitchFamily="18" charset="0"/>
              </a:rPr>
              <a:t>Marco Polo Bridge Incident </a:t>
            </a:r>
          </a:p>
        </p:txBody>
      </p:sp>
      <p:cxnSp>
        <p:nvCxnSpPr>
          <p:cNvPr id="14"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66534" y="1065862"/>
            <a:ext cx="4308514" cy="4726276"/>
          </a:xfrm>
        </p:spPr>
        <p:txBody>
          <a:bodyPr anchor="ctr">
            <a:normAutofit/>
          </a:bodyPr>
          <a:lstStyle/>
          <a:p>
            <a:pPr marL="0" indent="0">
              <a:buNone/>
            </a:pPr>
            <a:r>
              <a:rPr lang="en-US" sz="1800" b="1" dirty="0">
                <a:solidFill>
                  <a:srgbClr val="FFFFFF"/>
                </a:solidFill>
                <a:latin typeface="Times New Roman" panose="02020603050405020304" pitchFamily="18" charset="0"/>
                <a:cs typeface="Times New Roman" panose="02020603050405020304" pitchFamily="18" charset="0"/>
              </a:rPr>
              <a:t>July 1937</a:t>
            </a:r>
          </a:p>
          <a:p>
            <a:pPr marL="0" indent="0">
              <a:buNone/>
            </a:pPr>
            <a:endParaRPr lang="en-US" sz="1800" dirty="0">
              <a:solidFill>
                <a:srgbClr val="FFFFFF"/>
              </a:solidFill>
              <a:latin typeface="Times New Roman" panose="02020603050405020304" pitchFamily="18" charset="0"/>
              <a:cs typeface="Times New Roman" panose="02020603050405020304" pitchFamily="18" charset="0"/>
            </a:endParaRPr>
          </a:p>
          <a:p>
            <a:pPr marL="0" indent="0">
              <a:buNone/>
            </a:pPr>
            <a:r>
              <a:rPr lang="en-US" sz="1800" dirty="0">
                <a:solidFill>
                  <a:srgbClr val="FFFFFF"/>
                </a:solidFill>
                <a:latin typeface="Times New Roman" panose="02020603050405020304" pitchFamily="18" charset="0"/>
                <a:cs typeface="Times New Roman" panose="02020603050405020304" pitchFamily="18" charset="0"/>
              </a:rPr>
              <a:t>On July 7, 1937, Chinese troops in Beijing were blamed for the supposed abduction of a missing Japanese soldier. Instead of waiting for a mediated investigation, Japanese troops attacked the Chinese. Further peace negotiations were unsuccessful and Japan occupied the Beijing-Tianjin area by the end of July. </a:t>
            </a:r>
            <a:br>
              <a:rPr lang="en-US" sz="1800" dirty="0">
                <a:solidFill>
                  <a:srgbClr val="FFFFFF"/>
                </a:solidFill>
                <a:latin typeface="Times New Roman" panose="02020603050405020304" pitchFamily="18" charset="0"/>
                <a:cs typeface="Times New Roman" panose="02020603050405020304" pitchFamily="18" charset="0"/>
              </a:rPr>
            </a:br>
            <a:br>
              <a:rPr lang="en-US" sz="1800" dirty="0">
                <a:solidFill>
                  <a:srgbClr val="FFFFFF"/>
                </a:solidFill>
                <a:latin typeface="Times New Roman" panose="02020603050405020304" pitchFamily="18" charset="0"/>
                <a:cs typeface="Times New Roman" panose="02020603050405020304" pitchFamily="18" charset="0"/>
              </a:rPr>
            </a:br>
            <a:r>
              <a:rPr lang="en-US" sz="1800" dirty="0">
                <a:solidFill>
                  <a:srgbClr val="FFFFFF"/>
                </a:solidFill>
                <a:latin typeface="Times New Roman" panose="02020603050405020304" pitchFamily="18" charset="0"/>
                <a:cs typeface="Times New Roman" panose="02020603050405020304" pitchFamily="18" charset="0"/>
              </a:rPr>
              <a:t>The incident caused the Sino-Japanese conflict to escalate from various skirmishes to full-scale war. </a:t>
            </a:r>
          </a:p>
        </p:txBody>
      </p:sp>
    </p:spTree>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67bc128d4a42cdf172ddc41a9b497ec8">
            <a:extLst>
              <a:ext uri="{FF2B5EF4-FFF2-40B4-BE49-F238E27FC236}">
                <a16:creationId xmlns:a16="http://schemas.microsoft.com/office/drawing/2014/main" id="{32647C50-4A07-8445-AD11-F9EEE8E6BB45}"/>
              </a:ext>
            </a:extLst>
          </p:cNvPr>
          <p:cNvPicPr>
            <a:picLocks noChangeAspect="1"/>
          </p:cNvPicPr>
          <p:nvPr/>
        </p:nvPicPr>
        <p:blipFill rotWithShape="1">
          <a:blip r:embed="rId2">
            <a:alphaModFix amt="35000"/>
          </a:blip>
          <a:srcRect l="3769" r="6899" b="2"/>
          <a:stretch/>
        </p:blipFill>
        <p:spPr>
          <a:xfrm>
            <a:off x="20" y="1"/>
            <a:ext cx="9143980" cy="6857999"/>
          </a:xfrm>
          <a:prstGeom prst="rect">
            <a:avLst/>
          </a:prstGeom>
        </p:spPr>
      </p:pic>
      <p:sp>
        <p:nvSpPr>
          <p:cNvPr id="2" name="Title 1"/>
          <p:cNvSpPr>
            <a:spLocks noGrp="1"/>
          </p:cNvSpPr>
          <p:nvPr>
            <p:ph type="title"/>
          </p:nvPr>
        </p:nvSpPr>
        <p:spPr>
          <a:xfrm>
            <a:off x="628650" y="1065862"/>
            <a:ext cx="2484873" cy="4726276"/>
          </a:xfrm>
        </p:spPr>
        <p:txBody>
          <a:bodyPr>
            <a:normAutofit/>
          </a:bodyPr>
          <a:lstStyle/>
          <a:p>
            <a:r>
              <a:rPr lang="en-US" sz="3500" dirty="0">
                <a:solidFill>
                  <a:srgbClr val="FFFFFF"/>
                </a:solidFill>
                <a:latin typeface="Times New Roman" panose="02020603050405020304" pitchFamily="18" charset="0"/>
                <a:cs typeface="Times New Roman" panose="02020603050405020304" pitchFamily="18" charset="0"/>
              </a:rPr>
              <a:t>Hongqiao </a:t>
            </a:r>
            <a:r>
              <a:rPr lang="en-US" sz="3600" dirty="0">
                <a:solidFill>
                  <a:srgbClr val="FFFFFF"/>
                </a:solidFill>
                <a:latin typeface="Times New Roman" panose="02020603050405020304" pitchFamily="18" charset="0"/>
                <a:cs typeface="Times New Roman" panose="02020603050405020304" pitchFamily="18" charset="0"/>
              </a:rPr>
              <a:t>Airfield</a:t>
            </a:r>
            <a:r>
              <a:rPr lang="en-US" sz="3500" dirty="0">
                <a:solidFill>
                  <a:srgbClr val="FFFFFF"/>
                </a:solidFill>
                <a:latin typeface="Times New Roman" panose="02020603050405020304" pitchFamily="18" charset="0"/>
                <a:cs typeface="Times New Roman" panose="02020603050405020304" pitchFamily="18" charset="0"/>
              </a:rPr>
              <a:t> Incident</a:t>
            </a: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66534" y="1065862"/>
            <a:ext cx="4308514" cy="4726276"/>
          </a:xfrm>
        </p:spPr>
        <p:txBody>
          <a:bodyPr anchor="ctr">
            <a:normAutofit/>
          </a:bodyPr>
          <a:lstStyle/>
          <a:p>
            <a:pPr marL="0" indent="0">
              <a:buNone/>
            </a:pPr>
            <a:r>
              <a:rPr lang="en-US" sz="1800" b="1" dirty="0">
                <a:solidFill>
                  <a:srgbClr val="FFFFFF"/>
                </a:solidFill>
                <a:latin typeface="Times New Roman" panose="02020603050405020304" pitchFamily="18" charset="0"/>
                <a:cs typeface="Times New Roman" panose="02020603050405020304" pitchFamily="18" charset="0"/>
              </a:rPr>
              <a:t>Aug 9, 1937</a:t>
            </a:r>
          </a:p>
          <a:p>
            <a:pPr marL="0" indent="0">
              <a:buNone/>
            </a:pPr>
            <a:endParaRPr lang="en-US" sz="1800" dirty="0">
              <a:solidFill>
                <a:srgbClr val="FFFFFF"/>
              </a:solidFill>
              <a:latin typeface="Times New Roman" panose="02020603050405020304" pitchFamily="18" charset="0"/>
              <a:cs typeface="Times New Roman" panose="02020603050405020304" pitchFamily="18" charset="0"/>
            </a:endParaRPr>
          </a:p>
          <a:p>
            <a:pPr marL="0" indent="0">
              <a:buNone/>
            </a:pPr>
            <a:r>
              <a:rPr lang="en-US" sz="1800" dirty="0">
                <a:solidFill>
                  <a:srgbClr val="FFFFFF"/>
                </a:solidFill>
                <a:latin typeface="Times New Roman" panose="02020603050405020304" pitchFamily="18" charset="0"/>
                <a:cs typeface="Times New Roman" panose="02020603050405020304" pitchFamily="18" charset="0"/>
              </a:rPr>
              <a:t>Shanghai had been controlled by Japanese forces since 1932. However, in portions of the city, there existed a Chinese military presence. </a:t>
            </a:r>
            <a:br>
              <a:rPr lang="en-US" sz="1800" dirty="0">
                <a:solidFill>
                  <a:srgbClr val="FFFFFF"/>
                </a:solidFill>
                <a:latin typeface="Times New Roman" panose="02020603050405020304" pitchFamily="18" charset="0"/>
                <a:cs typeface="Times New Roman" panose="02020603050405020304" pitchFamily="18" charset="0"/>
              </a:rPr>
            </a:br>
            <a:br>
              <a:rPr lang="en-US" sz="1800" dirty="0">
                <a:solidFill>
                  <a:srgbClr val="FFFFFF"/>
                </a:solidFill>
                <a:latin typeface="Times New Roman" panose="02020603050405020304" pitchFamily="18" charset="0"/>
                <a:cs typeface="Times New Roman" panose="02020603050405020304" pitchFamily="18" charset="0"/>
              </a:rPr>
            </a:br>
            <a:r>
              <a:rPr lang="en-US" sz="1800" dirty="0">
                <a:solidFill>
                  <a:srgbClr val="FFFFFF"/>
                </a:solidFill>
                <a:latin typeface="Times New Roman" panose="02020603050405020304" pitchFamily="18" charset="0"/>
                <a:cs typeface="Times New Roman" panose="02020603050405020304" pitchFamily="18" charset="0"/>
              </a:rPr>
              <a:t>On August 9, 1937, a pair of Japanese Navy officers attempted to forcefully enter Hongqiao Airfield. The airfield was controlled by Chinese guards who tried to deny the officers entry. Both Japanese officers and several Chinese servicemen died from the resulting shootout.  </a:t>
            </a:r>
          </a:p>
        </p:txBody>
      </p:sp>
    </p:spTree>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99f6189f5bade371d2eabf88f9b703bb">
            <a:extLst>
              <a:ext uri="{FF2B5EF4-FFF2-40B4-BE49-F238E27FC236}">
                <a16:creationId xmlns:a16="http://schemas.microsoft.com/office/drawing/2014/main" id="{A3D6042E-D904-9D47-81FF-D8EE9B107BE1}"/>
              </a:ext>
            </a:extLst>
          </p:cNvPr>
          <p:cNvPicPr>
            <a:picLocks noChangeAspect="1"/>
          </p:cNvPicPr>
          <p:nvPr/>
        </p:nvPicPr>
        <p:blipFill rotWithShape="1">
          <a:blip r:embed="rId2"/>
          <a:srcRect t="5402" r="9091" b="4589"/>
          <a:stretch/>
        </p:blipFill>
        <p:spPr>
          <a:xfrm>
            <a:off x="20" y="10"/>
            <a:ext cx="9143980" cy="6857990"/>
          </a:xfrm>
          <a:prstGeom prst="rect">
            <a:avLst/>
          </a:prstGeom>
        </p:spPr>
      </p:pic>
      <p:sp>
        <p:nvSpPr>
          <p:cNvPr id="16" name="Rectangle 13">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324923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49772" y="463528"/>
            <a:ext cx="2819430" cy="1344975"/>
          </a:xfrm>
        </p:spPr>
        <p:txBody>
          <a:bodyPr>
            <a:normAutofit/>
          </a:bodyPr>
          <a:lstStyle/>
          <a:p>
            <a:r>
              <a:rPr lang="en-US" sz="3500" dirty="0">
                <a:latin typeface="Times New Roman" panose="02020603050405020304" pitchFamily="18" charset="0"/>
                <a:cs typeface="Times New Roman" panose="02020603050405020304" pitchFamily="18" charset="0"/>
              </a:rPr>
              <a:t>Battle in Shanghai</a:t>
            </a:r>
          </a:p>
        </p:txBody>
      </p:sp>
      <p:sp>
        <p:nvSpPr>
          <p:cNvPr id="3" name="Content Placeholder 2"/>
          <p:cNvSpPr>
            <a:spLocks noGrp="1"/>
          </p:cNvSpPr>
          <p:nvPr>
            <p:ph idx="1"/>
          </p:nvPr>
        </p:nvSpPr>
        <p:spPr>
          <a:xfrm>
            <a:off x="252663" y="1808503"/>
            <a:ext cx="3133087" cy="4086270"/>
          </a:xfrm>
        </p:spPr>
        <p:txBody>
          <a:bodyPr>
            <a:normAutofit lnSpcReduction="10000"/>
          </a:bodyPr>
          <a:lstStyle/>
          <a:p>
            <a:pPr marL="0" indent="0">
              <a:buNone/>
            </a:pPr>
            <a:r>
              <a:rPr lang="en-US" sz="1900" b="1" dirty="0">
                <a:latin typeface="Times New Roman" panose="02020603050405020304" pitchFamily="18" charset="0"/>
                <a:cs typeface="Times New Roman" panose="02020603050405020304" pitchFamily="18" charset="0"/>
              </a:rPr>
              <a:t>Aug 13, 1937 – Aug 22, 1937</a:t>
            </a:r>
          </a:p>
          <a:p>
            <a:pPr marL="0" indent="0">
              <a:buNone/>
            </a:pPr>
            <a:endParaRPr lang="en-US" sz="2000" dirty="0">
              <a:latin typeface="Times New Roman" panose="02020603050405020304" pitchFamily="18" charset="0"/>
              <a:cs typeface="Times New Roman" panose="02020603050405020304" pitchFamily="18" charset="0"/>
            </a:endParaRPr>
          </a:p>
          <a:p>
            <a:pPr marL="0" indent="0">
              <a:buNone/>
            </a:pPr>
            <a:r>
              <a:rPr lang="en-US" sz="2000" dirty="0">
                <a:latin typeface="Times New Roman" panose="02020603050405020304" pitchFamily="18" charset="0"/>
                <a:cs typeface="Times New Roman" panose="02020603050405020304" pitchFamily="18" charset="0"/>
              </a:rPr>
              <a:t>Peace-keeping following the Hongqiao Airfield Incident proved ineffective and a battle broke out in Shanghai. </a:t>
            </a:r>
            <a:br>
              <a:rPr lang="en-US" sz="2000" dirty="0">
                <a:latin typeface="Times New Roman" panose="02020603050405020304" pitchFamily="18" charset="0"/>
                <a:cs typeface="Times New Roman" panose="02020603050405020304" pitchFamily="18" charset="0"/>
              </a:rPr>
            </a:b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Both Japanese and Chinese civilians were casualties of bombs and crossfire. Faced with defeat, Chinese troops retreated to the capital of Nanjing.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dd75e3825c4860e7a335818fcb66ee2e">
            <a:extLst>
              <a:ext uri="{FF2B5EF4-FFF2-40B4-BE49-F238E27FC236}">
                <a16:creationId xmlns:a16="http://schemas.microsoft.com/office/drawing/2014/main" id="{32B9AF7C-24AE-1445-AED2-A9E6E2A520D3}"/>
              </a:ext>
            </a:extLst>
          </p:cNvPr>
          <p:cNvPicPr>
            <a:picLocks noChangeAspect="1"/>
          </p:cNvPicPr>
          <p:nvPr/>
        </p:nvPicPr>
        <p:blipFill rotWithShape="1">
          <a:blip r:embed="rId2">
            <a:alphaModFix amt="35000"/>
          </a:blip>
          <a:srcRect l="412" r="8921" b="-1"/>
          <a:stretch/>
        </p:blipFill>
        <p:spPr>
          <a:xfrm>
            <a:off x="20" y="1"/>
            <a:ext cx="9143980" cy="6857999"/>
          </a:xfrm>
          <a:prstGeom prst="rect">
            <a:avLst/>
          </a:prstGeom>
        </p:spPr>
      </p:pic>
      <p:sp>
        <p:nvSpPr>
          <p:cNvPr id="2" name="Title 1"/>
          <p:cNvSpPr>
            <a:spLocks noGrp="1"/>
          </p:cNvSpPr>
          <p:nvPr>
            <p:ph type="title"/>
          </p:nvPr>
        </p:nvSpPr>
        <p:spPr>
          <a:xfrm>
            <a:off x="628650" y="1065862"/>
            <a:ext cx="2484873" cy="4726276"/>
          </a:xfrm>
        </p:spPr>
        <p:txBody>
          <a:bodyPr>
            <a:normAutofit/>
          </a:bodyPr>
          <a:lstStyle/>
          <a:p>
            <a:pPr>
              <a:spcBef>
                <a:spcPct val="20000"/>
              </a:spcBef>
            </a:pPr>
            <a:r>
              <a:rPr lang="en-US" sz="3600" dirty="0">
                <a:solidFill>
                  <a:srgbClr val="FFFFFF"/>
                </a:solidFill>
                <a:latin typeface="Times New Roman"/>
                <a:cs typeface="Times New Roman"/>
              </a:rPr>
              <a:t>War crimes on the way to Nanjing</a:t>
            </a:r>
            <a:br>
              <a:rPr lang="en-US" sz="3500" dirty="0">
                <a:cs typeface="Calibri"/>
              </a:rPr>
            </a:br>
            <a:endParaRPr lang="en-US" sz="1700" dirty="0">
              <a:ea typeface="+mj-lt"/>
              <a:cs typeface="+mj-lt"/>
            </a:endParaRP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66534" y="1065862"/>
            <a:ext cx="4308514" cy="4726276"/>
          </a:xfrm>
        </p:spPr>
        <p:txBody>
          <a:bodyPr anchor="ctr">
            <a:normAutofit/>
          </a:bodyPr>
          <a:lstStyle/>
          <a:p>
            <a:pPr marL="0" indent="0">
              <a:buNone/>
            </a:pPr>
            <a:r>
              <a:rPr lang="en-US" sz="1800" b="1" dirty="0">
                <a:solidFill>
                  <a:srgbClr val="FFFFFF"/>
                </a:solidFill>
                <a:latin typeface="Times New Roman"/>
                <a:cs typeface="Times New Roman"/>
              </a:rPr>
              <a:t>Aug 22, 1937 – 1938 </a:t>
            </a:r>
          </a:p>
          <a:p>
            <a:pPr marL="0" indent="0">
              <a:buNone/>
            </a:pPr>
            <a:endParaRPr lang="en-US" sz="1800" dirty="0">
              <a:solidFill>
                <a:srgbClr val="FFFFFF"/>
              </a:solidFill>
              <a:latin typeface="Times New Roman"/>
              <a:cs typeface="Times New Roman"/>
            </a:endParaRPr>
          </a:p>
          <a:p>
            <a:pPr marL="0" indent="0">
              <a:buNone/>
            </a:pPr>
            <a:r>
              <a:rPr lang="en-US" sz="1800" dirty="0">
                <a:solidFill>
                  <a:srgbClr val="FFFFFF"/>
                </a:solidFill>
                <a:latin typeface="Times New Roman"/>
                <a:cs typeface="Times New Roman"/>
              </a:rPr>
              <a:t>Although the Nanjing massacre is generally described as having occurred over the six-week period following the fall of Nanjing, crimes committed by the Japanese army were not limited to that period. </a:t>
            </a:r>
            <a:br>
              <a:rPr lang="en-US" sz="1800" dirty="0">
                <a:latin typeface="Times New Roman"/>
              </a:rPr>
            </a:br>
            <a:br>
              <a:rPr lang="en-US" sz="1800" dirty="0">
                <a:latin typeface="Times New Roman"/>
              </a:rPr>
            </a:br>
            <a:r>
              <a:rPr lang="en-US" sz="1800" dirty="0">
                <a:solidFill>
                  <a:srgbClr val="FFFFFF"/>
                </a:solidFill>
                <a:latin typeface="Times New Roman"/>
                <a:cs typeface="Times New Roman"/>
              </a:rPr>
              <a:t>On the path from Shanghai to Nanjing, villages were razed, and killings were indiscriminate of age and gender. </a:t>
            </a:r>
            <a:endParaRPr lang="en-US" sz="1800" dirty="0">
              <a:latin typeface="Times New Roman"/>
              <a:cs typeface="Times New Roman"/>
            </a:endParaRPr>
          </a:p>
        </p:txBody>
      </p:sp>
    </p:spTree>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 building, sculpture&#10;&#10;Description automatically generated">
            <a:extLst>
              <a:ext uri="{FF2B5EF4-FFF2-40B4-BE49-F238E27FC236}">
                <a16:creationId xmlns:a16="http://schemas.microsoft.com/office/drawing/2014/main" id="{AE46DF46-7D29-7B42-85E0-E00B954929AB}"/>
              </a:ext>
            </a:extLst>
          </p:cNvPr>
          <p:cNvPicPr>
            <a:picLocks noChangeAspect="1"/>
          </p:cNvPicPr>
          <p:nvPr/>
        </p:nvPicPr>
        <p:blipFill rotWithShape="1">
          <a:blip r:embed="rId2"/>
          <a:srcRect r="6388" b="5760"/>
          <a:stretch/>
        </p:blipFill>
        <p:spPr>
          <a:xfrm>
            <a:off x="20" y="10"/>
            <a:ext cx="9143980" cy="6857990"/>
          </a:xfrm>
          <a:prstGeom prst="rect">
            <a:avLst/>
          </a:prstGeom>
        </p:spPr>
      </p:pic>
      <p:sp>
        <p:nvSpPr>
          <p:cNvPr id="10" name="Rectangle 9">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5398329"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1DCDBB-C47D-B444-917D-BE248ACDA783}"/>
              </a:ext>
            </a:extLst>
          </p:cNvPr>
          <p:cNvSpPr>
            <a:spLocks noGrp="1"/>
          </p:cNvSpPr>
          <p:nvPr>
            <p:ph type="title"/>
          </p:nvPr>
        </p:nvSpPr>
        <p:spPr>
          <a:xfrm>
            <a:off x="446103" y="640263"/>
            <a:ext cx="4964858" cy="1344975"/>
          </a:xfrm>
        </p:spPr>
        <p:txBody>
          <a:bodyPr>
            <a:normAutofit/>
          </a:bodyPr>
          <a:lstStyle/>
          <a:p>
            <a:r>
              <a:rPr lang="en-US" sz="3500"/>
              <a:t>Massacre Contest</a:t>
            </a:r>
          </a:p>
        </p:txBody>
      </p:sp>
      <p:sp>
        <p:nvSpPr>
          <p:cNvPr id="3" name="Content Placeholder 2">
            <a:extLst>
              <a:ext uri="{FF2B5EF4-FFF2-40B4-BE49-F238E27FC236}">
                <a16:creationId xmlns:a16="http://schemas.microsoft.com/office/drawing/2014/main" id="{7485179F-F2B4-1248-9B38-A63F99CBDCAF}"/>
              </a:ext>
            </a:extLst>
          </p:cNvPr>
          <p:cNvSpPr>
            <a:spLocks noGrp="1"/>
          </p:cNvSpPr>
          <p:nvPr>
            <p:ph idx="1"/>
          </p:nvPr>
        </p:nvSpPr>
        <p:spPr>
          <a:xfrm>
            <a:off x="445581" y="2121763"/>
            <a:ext cx="4965379" cy="3773010"/>
          </a:xfrm>
        </p:spPr>
        <p:txBody>
          <a:bodyPr>
            <a:normAutofit/>
          </a:bodyPr>
          <a:lstStyle/>
          <a:p>
            <a:pPr marL="0" indent="0">
              <a:buNone/>
            </a:pPr>
            <a:r>
              <a:rPr lang="en-US" sz="1900" b="1" dirty="0"/>
              <a:t>Sep 1937</a:t>
            </a:r>
          </a:p>
          <a:p>
            <a:pPr marL="0" indent="0">
              <a:buNone/>
            </a:pPr>
            <a:endParaRPr lang="en-US" sz="1900" dirty="0"/>
          </a:p>
          <a:p>
            <a:pPr marL="0" indent="0">
              <a:buNone/>
            </a:pPr>
            <a:r>
              <a:rPr lang="en-US" sz="1900" dirty="0"/>
              <a:t>A massacre contest between Toshiaki Mukai and Tsuyoshi Noda, two Japanese Army officers, took place during the Japanese invasion of China. The goal of the contest was to see who could kill 100 people the fastest while using a sword. The two officers were later executed on war crime charges for their actions. The historicity of the event has been contested by Japanese nationalists and historians who seek to invalidate the history of the Nanjing Massacre.</a:t>
            </a:r>
          </a:p>
        </p:txBody>
      </p:sp>
    </p:spTree>
    <p:extLst>
      <p:ext uri="{BB962C8B-B14F-4D97-AF65-F5344CB8AC3E}">
        <p14:creationId xmlns:p14="http://schemas.microsoft.com/office/powerpoint/2010/main" val="2143598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051" y="170383"/>
            <a:ext cx="3708114" cy="1622321"/>
          </a:xfrm>
        </p:spPr>
        <p:txBody>
          <a:bodyPr>
            <a:normAutofit/>
          </a:bodyPr>
          <a:lstStyle/>
          <a:p>
            <a:r>
              <a:rPr dirty="0">
                <a:latin typeface="Times New Roman"/>
                <a:cs typeface="Times New Roman"/>
              </a:rPr>
              <a:t>Approaching Nanjing</a:t>
            </a:r>
          </a:p>
        </p:txBody>
      </p:sp>
      <p:sp>
        <p:nvSpPr>
          <p:cNvPr id="3" name="Content Placeholder 2"/>
          <p:cNvSpPr>
            <a:spLocks noGrp="1"/>
          </p:cNvSpPr>
          <p:nvPr>
            <p:ph idx="1"/>
          </p:nvPr>
        </p:nvSpPr>
        <p:spPr>
          <a:xfrm>
            <a:off x="262810" y="1844625"/>
            <a:ext cx="4049835" cy="4842992"/>
          </a:xfrm>
        </p:spPr>
        <p:txBody>
          <a:bodyPr vert="horz" lIns="91440" tIns="45720" rIns="91440" bIns="45720" rtlCol="0" anchor="t">
            <a:noAutofit/>
          </a:bodyPr>
          <a:lstStyle/>
          <a:p>
            <a:pPr marL="0" indent="0">
              <a:lnSpc>
                <a:spcPct val="90000"/>
              </a:lnSpc>
              <a:buNone/>
            </a:pPr>
            <a:r>
              <a:rPr lang="en-US" sz="1600" b="1" dirty="0">
                <a:latin typeface="Times New Roman"/>
                <a:cs typeface="Times New Roman"/>
              </a:rPr>
              <a:t>Nov 1937 – Dec 7, 1938</a:t>
            </a:r>
          </a:p>
          <a:p>
            <a:pPr marL="0" indent="0">
              <a:lnSpc>
                <a:spcPct val="90000"/>
              </a:lnSpc>
              <a:buNone/>
            </a:pPr>
            <a:endParaRPr lang="en-US" sz="1600" dirty="0">
              <a:latin typeface="Times New Roman"/>
              <a:cs typeface="Times New Roman"/>
            </a:endParaRPr>
          </a:p>
          <a:p>
            <a:pPr marL="0" indent="0">
              <a:lnSpc>
                <a:spcPct val="90000"/>
              </a:lnSpc>
              <a:buNone/>
            </a:pPr>
            <a:r>
              <a:rPr lang="en-US" sz="1600" dirty="0">
                <a:latin typeface="Times New Roman"/>
                <a:cs typeface="Times New Roman"/>
              </a:rPr>
              <a:t>Three waves of Japanese troops maneuvered to attack Nanjing in late November 1937. </a:t>
            </a:r>
          </a:p>
          <a:p>
            <a:pPr marL="0" indent="0">
              <a:lnSpc>
                <a:spcPct val="90000"/>
              </a:lnSpc>
              <a:buNone/>
            </a:pPr>
            <a:endParaRPr lang="en-US" sz="1600" dirty="0">
              <a:latin typeface="Times New Roman"/>
              <a:cs typeface="Times New Roman"/>
            </a:endParaRPr>
          </a:p>
          <a:p>
            <a:pPr marL="0" indent="0">
              <a:lnSpc>
                <a:spcPct val="90000"/>
              </a:lnSpc>
              <a:buNone/>
            </a:pPr>
            <a:r>
              <a:rPr lang="en-US" sz="1600" dirty="0">
                <a:latin typeface="Times New Roman"/>
                <a:cs typeface="Times New Roman"/>
              </a:rPr>
              <a:t>The troops were led by Nakajima Kesago, General Matsui Iwane, and Lieutenant General Yanagawa Heisuke. </a:t>
            </a:r>
          </a:p>
          <a:p>
            <a:pPr marL="0" indent="0">
              <a:lnSpc>
                <a:spcPct val="90000"/>
              </a:lnSpc>
              <a:buNone/>
            </a:pPr>
            <a:endParaRPr lang="en-US" sz="1600" dirty="0">
              <a:latin typeface="Times New Roman"/>
              <a:cs typeface="Times New Roman"/>
            </a:endParaRPr>
          </a:p>
          <a:p>
            <a:pPr marL="0" indent="0">
              <a:lnSpc>
                <a:spcPct val="90000"/>
              </a:lnSpc>
              <a:buNone/>
            </a:pPr>
            <a:r>
              <a:rPr lang="en-US" sz="1600" dirty="0">
                <a:latin typeface="Times New Roman"/>
                <a:cs typeface="Times New Roman"/>
              </a:rPr>
              <a:t>On December 7th, General Matsui Iwane grew ill from tuberculosis and was replaced by Prince Asaka Yasuhiko, who operated on a policy of killing captives.</a:t>
            </a:r>
            <a:endParaRPr lang="en-US" sz="1600" dirty="0">
              <a:latin typeface="Times New Roman"/>
              <a:ea typeface="+mn-lt"/>
              <a:cs typeface="Times New Roman"/>
            </a:endParaRPr>
          </a:p>
          <a:p>
            <a:pPr marL="0" indent="0">
              <a:lnSpc>
                <a:spcPct val="90000"/>
              </a:lnSpc>
              <a:buNone/>
            </a:pPr>
            <a:endParaRPr lang="en-US" sz="1600" dirty="0">
              <a:latin typeface="Times New Roman"/>
              <a:ea typeface="+mn-lt"/>
              <a:cs typeface="Times New Roman"/>
            </a:endParaRPr>
          </a:p>
          <a:p>
            <a:pPr marL="0" indent="0">
              <a:lnSpc>
                <a:spcPct val="90000"/>
              </a:lnSpc>
              <a:buNone/>
            </a:pPr>
            <a:r>
              <a:rPr lang="en-US" sz="1600" dirty="0">
                <a:latin typeface="Times New Roman"/>
                <a:ea typeface="+mn-lt"/>
                <a:cs typeface="+mn-lt"/>
              </a:rPr>
              <a:t>Japan's military, which was much better prepared than China's, took control of and occupied several major ports and cities before attempting to take control of Nanjing. The city quickly surrendered to the Japanese army. </a:t>
            </a:r>
            <a:endParaRPr lang="en-US" sz="1600" dirty="0">
              <a:latin typeface="Times New Roman"/>
              <a:cs typeface="Times New Roman"/>
            </a:endParaRPr>
          </a:p>
          <a:p>
            <a:pPr marL="0" indent="0">
              <a:lnSpc>
                <a:spcPct val="90000"/>
              </a:lnSpc>
              <a:buNone/>
            </a:pPr>
            <a:endParaRPr lang="en-US" sz="1900" dirty="0">
              <a:latin typeface="Times New Roman"/>
              <a:cs typeface="Times New Roman"/>
            </a:endParaRPr>
          </a:p>
        </p:txBody>
      </p:sp>
      <p:sp>
        <p:nvSpPr>
          <p:cNvPr id="9" name="Rectangle 8">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9712" y="0"/>
            <a:ext cx="457428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186" y="557784"/>
            <a:ext cx="384765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f954ba07c720d637d7754d3153fdc591">
            <a:extLst>
              <a:ext uri="{FF2B5EF4-FFF2-40B4-BE49-F238E27FC236}">
                <a16:creationId xmlns:a16="http://schemas.microsoft.com/office/drawing/2014/main" id="{B8A47E2F-637E-BC44-855D-83835150EB41}"/>
              </a:ext>
            </a:extLst>
          </p:cNvPr>
          <p:cNvPicPr>
            <a:picLocks noChangeAspect="1"/>
          </p:cNvPicPr>
          <p:nvPr/>
        </p:nvPicPr>
        <p:blipFill>
          <a:blip r:embed="rId2"/>
          <a:stretch>
            <a:fillRect/>
          </a:stretch>
        </p:blipFill>
        <p:spPr>
          <a:xfrm>
            <a:off x="5178531" y="1143942"/>
            <a:ext cx="3356649" cy="4566869"/>
          </a:xfrm>
          <a:prstGeom prst="rect">
            <a:avLst/>
          </a:prstGeom>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AC9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212DA5C-9369-794B-9873-53750F8C6799}"/>
              </a:ext>
            </a:extLst>
          </p:cNvPr>
          <p:cNvSpPr>
            <a:spLocks noGrp="1"/>
          </p:cNvSpPr>
          <p:nvPr>
            <p:ph type="title"/>
          </p:nvPr>
        </p:nvSpPr>
        <p:spPr>
          <a:xfrm>
            <a:off x="393192" y="491260"/>
            <a:ext cx="4945641" cy="1625210"/>
          </a:xfrm>
        </p:spPr>
        <p:txBody>
          <a:bodyPr>
            <a:normAutofit/>
          </a:bodyPr>
          <a:lstStyle/>
          <a:p>
            <a:r>
              <a:rPr lang="en-US">
                <a:solidFill>
                  <a:srgbClr val="FFFFFF"/>
                </a:solidFill>
              </a:rPr>
              <a:t>Japan in Nanjing</a:t>
            </a:r>
          </a:p>
        </p:txBody>
      </p:sp>
      <p:pic>
        <p:nvPicPr>
          <p:cNvPr id="5" name="Picture 4" descr="A picture containing outdoor, old, white, black&#10;&#10;Description automatically generated">
            <a:extLst>
              <a:ext uri="{FF2B5EF4-FFF2-40B4-BE49-F238E27FC236}">
                <a16:creationId xmlns:a16="http://schemas.microsoft.com/office/drawing/2014/main" id="{5FA03CD6-AB47-5E46-82D8-3AB5AF8508D3}"/>
              </a:ext>
            </a:extLst>
          </p:cNvPr>
          <p:cNvPicPr>
            <a:picLocks noChangeAspect="1"/>
          </p:cNvPicPr>
          <p:nvPr/>
        </p:nvPicPr>
        <p:blipFill rotWithShape="1">
          <a:blip r:embed="rId2"/>
          <a:srcRect l="42324" r="17492"/>
          <a:stretch/>
        </p:blipFill>
        <p:spPr>
          <a:xfrm>
            <a:off x="245659" y="2454903"/>
            <a:ext cx="2582101" cy="4080254"/>
          </a:xfrm>
          <a:prstGeom prst="rect">
            <a:avLst/>
          </a:prstGeom>
        </p:spPr>
      </p:pic>
      <p:pic>
        <p:nvPicPr>
          <p:cNvPr id="7" name="Picture 6" descr="A picture containing text, newspaper&#10;&#10;Description automatically generated">
            <a:extLst>
              <a:ext uri="{FF2B5EF4-FFF2-40B4-BE49-F238E27FC236}">
                <a16:creationId xmlns:a16="http://schemas.microsoft.com/office/drawing/2014/main" id="{BF53827D-57D6-654F-8722-2ADB7A8943A2}"/>
              </a:ext>
            </a:extLst>
          </p:cNvPr>
          <p:cNvPicPr>
            <a:picLocks noChangeAspect="1"/>
          </p:cNvPicPr>
          <p:nvPr/>
        </p:nvPicPr>
        <p:blipFill rotWithShape="1">
          <a:blip r:embed="rId3"/>
          <a:srcRect l="9939" r="10173" b="5"/>
          <a:stretch/>
        </p:blipFill>
        <p:spPr>
          <a:xfrm>
            <a:off x="2956695" y="2454901"/>
            <a:ext cx="2582102" cy="4080255"/>
          </a:xfrm>
          <a:prstGeom prst="rect">
            <a:avLst/>
          </a:prstGeom>
        </p:spPr>
      </p:pic>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F768C22-266F-F348-B120-7CFB45F91941}"/>
              </a:ext>
            </a:extLst>
          </p:cNvPr>
          <p:cNvSpPr>
            <a:spLocks noGrp="1"/>
          </p:cNvSpPr>
          <p:nvPr>
            <p:ph idx="1"/>
          </p:nvPr>
        </p:nvSpPr>
        <p:spPr>
          <a:xfrm>
            <a:off x="5968479" y="763523"/>
            <a:ext cx="2633472" cy="5330952"/>
          </a:xfrm>
        </p:spPr>
        <p:txBody>
          <a:bodyPr anchor="ctr">
            <a:normAutofit/>
          </a:bodyPr>
          <a:lstStyle/>
          <a:p>
            <a:pPr marL="0" indent="0">
              <a:buNone/>
            </a:pPr>
            <a:r>
              <a:rPr lang="en-US" sz="2100" b="1">
                <a:solidFill>
                  <a:srgbClr val="FFFFFF"/>
                </a:solidFill>
              </a:rPr>
              <a:t>Dec 1937 – Jan 1938</a:t>
            </a:r>
          </a:p>
          <a:p>
            <a:pPr marL="0" indent="0">
              <a:buNone/>
            </a:pPr>
            <a:endParaRPr lang="en-US" sz="2100">
              <a:solidFill>
                <a:srgbClr val="FFFFFF"/>
              </a:solidFill>
            </a:endParaRPr>
          </a:p>
          <a:p>
            <a:pPr marL="0" indent="0">
              <a:buNone/>
            </a:pPr>
            <a:r>
              <a:rPr lang="en-US" sz="2100">
                <a:solidFill>
                  <a:srgbClr val="FFFFFF"/>
                </a:solidFill>
              </a:rPr>
              <a:t>Japan's military, which was much better prepared than China's, took control of and occupied several major ports and cities before attempting to take control of Nanjing. The city quickly surrendered to the Japanese army. </a:t>
            </a:r>
          </a:p>
        </p:txBody>
      </p:sp>
    </p:spTree>
    <p:extLst>
      <p:ext uri="{BB962C8B-B14F-4D97-AF65-F5344CB8AC3E}">
        <p14:creationId xmlns:p14="http://schemas.microsoft.com/office/powerpoint/2010/main" val="2190726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85341" y="365125"/>
            <a:ext cx="3630007" cy="1807305"/>
          </a:xfrm>
        </p:spPr>
        <p:txBody>
          <a:bodyPr>
            <a:normAutofit/>
          </a:bodyPr>
          <a:lstStyle/>
          <a:p>
            <a:r>
              <a:rPr lang="en-US"/>
              <a:t>Targeted Groups </a:t>
            </a:r>
          </a:p>
        </p:txBody>
      </p:sp>
      <p:pic>
        <p:nvPicPr>
          <p:cNvPr id="4" name="Picture 3" descr="73033908e180d9eacdd1fae7607a6fc9">
            <a:extLst>
              <a:ext uri="{FF2B5EF4-FFF2-40B4-BE49-F238E27FC236}">
                <a16:creationId xmlns:a16="http://schemas.microsoft.com/office/drawing/2014/main" id="{412361AF-8695-464E-B104-72514C5C7B1B}"/>
              </a:ext>
            </a:extLst>
          </p:cNvPr>
          <p:cNvPicPr>
            <a:picLocks noChangeAspect="1"/>
          </p:cNvPicPr>
          <p:nvPr/>
        </p:nvPicPr>
        <p:blipFill rotWithShape="1">
          <a:blip r:embed="rId2"/>
          <a:srcRect l="28999" r="21334" b="1"/>
          <a:stretch/>
        </p:blipFill>
        <p:spPr>
          <a:xfrm>
            <a:off x="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p:cNvSpPr>
            <a:spLocks noGrp="1"/>
          </p:cNvSpPr>
          <p:nvPr>
            <p:ph idx="1"/>
          </p:nvPr>
        </p:nvSpPr>
        <p:spPr>
          <a:xfrm>
            <a:off x="4735474" y="2157714"/>
            <a:ext cx="4258192" cy="4524931"/>
          </a:xfrm>
        </p:spPr>
        <p:txBody>
          <a:bodyPr>
            <a:noAutofit/>
          </a:bodyPr>
          <a:lstStyle/>
          <a:p>
            <a:pPr marL="0" indent="0">
              <a:lnSpc>
                <a:spcPct val="90000"/>
              </a:lnSpc>
              <a:buNone/>
            </a:pPr>
            <a:r>
              <a:rPr lang="en-US" sz="1300" b="1" dirty="0"/>
              <a:t>Dec 12, 1937 – Jan 1938</a:t>
            </a:r>
          </a:p>
          <a:p>
            <a:pPr marL="0" indent="0">
              <a:lnSpc>
                <a:spcPct val="90000"/>
              </a:lnSpc>
              <a:buNone/>
            </a:pPr>
            <a:endParaRPr lang="en-US" sz="1300" dirty="0"/>
          </a:p>
          <a:p>
            <a:pPr marL="0" indent="0">
              <a:lnSpc>
                <a:spcPct val="90000"/>
              </a:lnSpc>
              <a:buNone/>
            </a:pPr>
            <a:r>
              <a:rPr lang="en-US" sz="1300" dirty="0"/>
              <a:t>1. Soldiers: Soldiers were the first target. Despite outnumbering Japanese troops, Chinese soldiers were vastly under-supplied and surrendered in hopes that the Japanese would spare their lives. Chinese soldiers were dehumanized by their captors, who referred to them as animals, such as ants and sheep. </a:t>
            </a:r>
            <a:br>
              <a:rPr lang="en-US" sz="1300" dirty="0"/>
            </a:br>
            <a:br>
              <a:rPr lang="en-US" sz="1300" dirty="0"/>
            </a:br>
            <a:r>
              <a:rPr lang="en-US" sz="1300" dirty="0"/>
              <a:t>2. Civilian Men: Chinese civilians, regardless of age, were targeted. Men were feared to be Chinese soldiers in disguise. </a:t>
            </a:r>
            <a:br>
              <a:rPr lang="en-US" sz="1300" dirty="0"/>
            </a:br>
            <a:br>
              <a:rPr lang="en-US" sz="1300" dirty="0"/>
            </a:br>
            <a:r>
              <a:rPr lang="en-US" sz="1300" dirty="0"/>
              <a:t>3. Women: The women of Nanjing were raped </a:t>
            </a:r>
            <a:r>
              <a:rPr lang="en-US" sz="1300" dirty="0" err="1"/>
              <a:t>en</a:t>
            </a:r>
            <a:r>
              <a:rPr lang="en-US" sz="1300" dirty="0"/>
              <a:t> masse - earning the Massacre of Nanjing the nickname "The Rape of Nanking." It is estimated that between 200,000 and 800,000 women were raped; many were mutilated and killed following their rape. Others were kept as "comfort women," a euphemism for sex slavery.</a:t>
            </a:r>
            <a:br>
              <a:rPr lang="en-US" sz="1300" dirty="0"/>
            </a:br>
            <a:br>
              <a:rPr lang="en-US" sz="1300" dirty="0"/>
            </a:br>
            <a:r>
              <a:rPr lang="en-US" sz="1300" dirty="0"/>
              <a:t>4. Chinese Muslims: During the Second Sino-Japanese war, the Japanese destroyed 220 mosques and killed countless Hui people by April 1941. During the Rape of Nanking, mosques in Nanjing were found to be filled with dead bodies of Hui Muslims.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7d910cb8d6d33a432e759805f9595616">
            <a:extLst>
              <a:ext uri="{FF2B5EF4-FFF2-40B4-BE49-F238E27FC236}">
                <a16:creationId xmlns:a16="http://schemas.microsoft.com/office/drawing/2014/main" id="{DC3F886D-EC6F-B142-8BB8-DF21287BD5E7}"/>
              </a:ext>
            </a:extLst>
          </p:cNvPr>
          <p:cNvPicPr>
            <a:picLocks noChangeAspect="1"/>
          </p:cNvPicPr>
          <p:nvPr/>
        </p:nvPicPr>
        <p:blipFill rotWithShape="1">
          <a:blip r:embed="rId2">
            <a:alphaModFix amt="35000"/>
          </a:blip>
          <a:srcRect l="11963" r="13037"/>
          <a:stretch/>
        </p:blipFill>
        <p:spPr>
          <a:xfrm>
            <a:off x="20" y="1"/>
            <a:ext cx="9143980" cy="6857999"/>
          </a:xfrm>
          <a:prstGeom prst="rect">
            <a:avLst/>
          </a:prstGeom>
        </p:spPr>
      </p:pic>
      <p:sp>
        <p:nvSpPr>
          <p:cNvPr id="2" name="Title 1"/>
          <p:cNvSpPr>
            <a:spLocks noGrp="1"/>
          </p:cNvSpPr>
          <p:nvPr>
            <p:ph type="title"/>
          </p:nvPr>
        </p:nvSpPr>
        <p:spPr>
          <a:xfrm>
            <a:off x="628650" y="1065862"/>
            <a:ext cx="2484873" cy="4726276"/>
          </a:xfrm>
        </p:spPr>
        <p:txBody>
          <a:bodyPr>
            <a:normAutofit/>
          </a:bodyPr>
          <a:lstStyle/>
          <a:p>
            <a:r>
              <a:rPr lang="en-US" sz="3600" dirty="0">
                <a:solidFill>
                  <a:srgbClr val="FFFFFF"/>
                </a:solidFill>
                <a:latin typeface="Times New Roman"/>
                <a:cs typeface="Times New Roman"/>
              </a:rPr>
              <a:t>"The Rape of Nanjing" </a:t>
            </a:r>
            <a:endParaRPr lang="en-US" sz="3600" dirty="0">
              <a:solidFill>
                <a:srgbClr val="FFFFFF"/>
              </a:solidFill>
            </a:endParaRP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66534" y="1065862"/>
            <a:ext cx="4308514" cy="4726276"/>
          </a:xfrm>
        </p:spPr>
        <p:txBody>
          <a:bodyPr anchor="ctr">
            <a:normAutofit lnSpcReduction="10000"/>
          </a:bodyPr>
          <a:lstStyle/>
          <a:p>
            <a:pPr marL="0" indent="0">
              <a:buNone/>
            </a:pPr>
            <a:r>
              <a:rPr lang="en-US" sz="1800" b="1" dirty="0">
                <a:solidFill>
                  <a:srgbClr val="FFFFFF"/>
                </a:solidFill>
                <a:latin typeface="Times New Roman"/>
                <a:cs typeface="Times New Roman"/>
              </a:rPr>
              <a:t>Dec 13, 1937 – Feb 1938</a:t>
            </a:r>
          </a:p>
          <a:p>
            <a:pPr marL="0" indent="0">
              <a:buNone/>
            </a:pPr>
            <a:endParaRPr lang="en-US" sz="1800" dirty="0">
              <a:solidFill>
                <a:srgbClr val="FFFFFF"/>
              </a:solidFill>
              <a:latin typeface="Times New Roman"/>
              <a:cs typeface="Times New Roman"/>
            </a:endParaRPr>
          </a:p>
          <a:p>
            <a:pPr marL="0" indent="0">
              <a:buNone/>
            </a:pPr>
            <a:r>
              <a:rPr lang="en-US" sz="1800" dirty="0">
                <a:solidFill>
                  <a:srgbClr val="FFFFFF"/>
                </a:solidFill>
                <a:latin typeface="Times New Roman"/>
                <a:cs typeface="Times New Roman"/>
              </a:rPr>
              <a:t>After Nanjing's official capture, a six-week raid on the city began. This consisted of mass murder, rape, pillaging, and destruction of the city. </a:t>
            </a:r>
            <a:br>
              <a:rPr lang="en-US" sz="1800" dirty="0">
                <a:latin typeface="Times New Roman"/>
              </a:rPr>
            </a:br>
            <a:br>
              <a:rPr lang="en-US" sz="1800" dirty="0">
                <a:latin typeface="Times New Roman"/>
              </a:rPr>
            </a:br>
            <a:r>
              <a:rPr lang="en-US" sz="1800" dirty="0">
                <a:solidFill>
                  <a:srgbClr val="FFFFFF"/>
                </a:solidFill>
                <a:latin typeface="Times New Roman"/>
                <a:cs typeface="Times New Roman"/>
              </a:rPr>
              <a:t>Soldiers were hunted down and killed by the thousands. Their bodies were burned or left in mass graves. Entire families, including the elderly and infants, were targeted for execution. Hundreds of thousands of women were raped. Bodies littered the streets for months after the attack. Determined to destroy the city, the Japanese looted and burned at least one-third of Nanjing’s buildings.</a:t>
            </a:r>
          </a:p>
        </p:txBody>
      </p:sp>
    </p:spTree>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175FD-A1B7-4141-A4F9-5E3CBD426845}"/>
              </a:ext>
            </a:extLst>
          </p:cNvPr>
          <p:cNvSpPr>
            <a:spLocks noGrp="1"/>
          </p:cNvSpPr>
          <p:nvPr>
            <p:ph type="title"/>
          </p:nvPr>
        </p:nvSpPr>
        <p:spPr>
          <a:xfrm>
            <a:off x="3724072" y="629268"/>
            <a:ext cx="4939868" cy="1286160"/>
          </a:xfrm>
        </p:spPr>
        <p:txBody>
          <a:bodyPr anchor="b">
            <a:normAutofit/>
          </a:bodyPr>
          <a:lstStyle/>
          <a:p>
            <a:r>
              <a:rPr lang="en-US" dirty="0"/>
              <a:t>Efforts to Intervene</a:t>
            </a:r>
          </a:p>
        </p:txBody>
      </p:sp>
      <p:sp>
        <p:nvSpPr>
          <p:cNvPr id="3" name="Content Placeholder 2">
            <a:extLst>
              <a:ext uri="{FF2B5EF4-FFF2-40B4-BE49-F238E27FC236}">
                <a16:creationId xmlns:a16="http://schemas.microsoft.com/office/drawing/2014/main" id="{051698FA-5AD3-4C4D-BF02-10CB19685775}"/>
              </a:ext>
            </a:extLst>
          </p:cNvPr>
          <p:cNvSpPr>
            <a:spLocks noGrp="1"/>
          </p:cNvSpPr>
          <p:nvPr>
            <p:ph idx="1"/>
          </p:nvPr>
        </p:nvSpPr>
        <p:spPr>
          <a:xfrm>
            <a:off x="3724073" y="2438400"/>
            <a:ext cx="4939867" cy="3785419"/>
          </a:xfrm>
        </p:spPr>
        <p:txBody>
          <a:bodyPr>
            <a:normAutofit/>
          </a:bodyPr>
          <a:lstStyle/>
          <a:p>
            <a:pPr marL="0" indent="0">
              <a:lnSpc>
                <a:spcPct val="90000"/>
              </a:lnSpc>
              <a:buNone/>
            </a:pPr>
            <a:r>
              <a:rPr lang="en-US" sz="1600" b="1" dirty="0"/>
              <a:t>Dec 14, 1937 – Jan 1938</a:t>
            </a:r>
          </a:p>
          <a:p>
            <a:pPr marL="0" indent="0">
              <a:lnSpc>
                <a:spcPct val="90000"/>
              </a:lnSpc>
              <a:buNone/>
            </a:pPr>
            <a:endParaRPr lang="en-US" sz="1600" b="1" dirty="0"/>
          </a:p>
          <a:p>
            <a:pPr marL="0" indent="0">
              <a:lnSpc>
                <a:spcPct val="90000"/>
              </a:lnSpc>
              <a:buNone/>
            </a:pPr>
            <a:r>
              <a:rPr lang="en-US" sz="1600" dirty="0"/>
              <a:t>Some foreigners living in Nanjing attempted to stop the massacre. </a:t>
            </a:r>
          </a:p>
          <a:p>
            <a:pPr marL="0" indent="0">
              <a:lnSpc>
                <a:spcPct val="90000"/>
              </a:lnSpc>
              <a:buNone/>
            </a:pPr>
            <a:endParaRPr lang="en-US" sz="1600" dirty="0"/>
          </a:p>
          <a:p>
            <a:pPr marL="0" indent="0">
              <a:lnSpc>
                <a:spcPct val="90000"/>
              </a:lnSpc>
              <a:buNone/>
            </a:pPr>
            <a:r>
              <a:rPr lang="en-US" sz="1600" dirty="0"/>
              <a:t>Americans Lewis S. C. Smythe and Dr. Robert Wilson recorded the actions of Japanese troops, filed complaints with the Japanese embassy, and provided medical aid in the Nanjing Safety Zone.</a:t>
            </a:r>
          </a:p>
          <a:p>
            <a:pPr marL="0" indent="0">
              <a:lnSpc>
                <a:spcPct val="90000"/>
              </a:lnSpc>
              <a:buNone/>
            </a:pPr>
            <a:endParaRPr lang="en-US" sz="1600" dirty="0"/>
          </a:p>
          <a:p>
            <a:pPr marL="0" indent="0">
              <a:lnSpc>
                <a:spcPct val="90000"/>
              </a:lnSpc>
              <a:buNone/>
            </a:pPr>
            <a:r>
              <a:rPr lang="en-US" sz="1600" dirty="0"/>
              <a:t>German businessman and Nazi Party member John Rabe was called, “the living Buddha of Nanking.” He established the Nanjing Safety Zone, wrote to Adolf Hitler asking Germany to intercede in the conflict, and was willing to put his own life at risk to save Chinese lives. </a:t>
            </a:r>
          </a:p>
        </p:txBody>
      </p:sp>
      <p:pic>
        <p:nvPicPr>
          <p:cNvPr id="5" name="Picture 4" descr="A person in a uniform&#10;&#10;Description automatically generated with low confidence">
            <a:extLst>
              <a:ext uri="{FF2B5EF4-FFF2-40B4-BE49-F238E27FC236}">
                <a16:creationId xmlns:a16="http://schemas.microsoft.com/office/drawing/2014/main" id="{044EAC4B-F74D-094D-9F2A-5F7C3EEE0328}"/>
              </a:ext>
            </a:extLst>
          </p:cNvPr>
          <p:cNvPicPr>
            <a:picLocks noChangeAspect="1"/>
          </p:cNvPicPr>
          <p:nvPr/>
        </p:nvPicPr>
        <p:blipFill rotWithShape="1">
          <a:blip r:embed="rId2"/>
          <a:srcRect l="3594" r="19528" b="1"/>
          <a:stretch/>
        </p:blipFill>
        <p:spPr>
          <a:xfrm>
            <a:off x="20" y="10"/>
            <a:ext cx="3476673"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9610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4E65CDE2-194C-4A17-9E3C-017E8A8970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07457" y="712268"/>
            <a:ext cx="7807893" cy="1193533"/>
          </a:xfrm>
        </p:spPr>
        <p:txBody>
          <a:bodyPr>
            <a:normAutofit/>
          </a:bodyPr>
          <a:lstStyle/>
          <a:p>
            <a:pPr algn="l"/>
            <a:r>
              <a:rPr lang="en-US" dirty="0">
                <a:solidFill>
                  <a:srgbClr val="FFFFFF"/>
                </a:solidFill>
                <a:latin typeface="Times New Roman"/>
                <a:cs typeface="Times New Roman"/>
              </a:rPr>
              <a:t>The Ten Stages of Genocide</a:t>
            </a:r>
            <a:endParaRPr lang="en-US" dirty="0">
              <a:latin typeface="Times New Roman"/>
              <a:cs typeface="Times New Roman"/>
            </a:endParaRPr>
          </a:p>
        </p:txBody>
      </p:sp>
      <p:cxnSp>
        <p:nvCxnSpPr>
          <p:cNvPr id="13" name="Straight Connector 9">
            <a:extLst>
              <a:ext uri="{FF2B5EF4-FFF2-40B4-BE49-F238E27FC236}">
                <a16:creationId xmlns:a16="http://schemas.microsoft.com/office/drawing/2014/main" id="{F2AE495E-2AAF-4BC1-87A5-331009D828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707457" y="2193904"/>
            <a:ext cx="7807893" cy="4375993"/>
          </a:xfrm>
        </p:spPr>
        <p:txBody>
          <a:bodyPr vert="horz" lIns="91440" tIns="45720" rIns="91440" bIns="45720" rtlCol="0" anchor="t">
            <a:normAutofit/>
          </a:bodyPr>
          <a:lstStyle/>
          <a:p>
            <a:pPr marL="0" indent="0">
              <a:lnSpc>
                <a:spcPct val="90000"/>
              </a:lnSpc>
              <a:buNone/>
            </a:pPr>
            <a:r>
              <a:rPr lang="en-US" sz="1800" dirty="0">
                <a:solidFill>
                  <a:srgbClr val="FFFFFF"/>
                </a:solidFill>
                <a:latin typeface="Times New Roman"/>
                <a:cs typeface="Times New Roman"/>
              </a:rPr>
              <a:t>Dr. Gregory Stanton, Founding President of Genocide Watch, uses the Ten Stages of Genocide to describe and explain the genocidal process. The stages are:</a:t>
            </a: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r>
              <a:rPr lang="en-US" sz="1800" dirty="0">
                <a:solidFill>
                  <a:srgbClr val="FFFFFF"/>
                </a:solidFill>
                <a:latin typeface="Times New Roman"/>
                <a:cs typeface="Times New Roman"/>
              </a:rPr>
              <a:t>1. Classification</a:t>
            </a:r>
            <a:br>
              <a:rPr lang="en-US" sz="1800" dirty="0">
                <a:latin typeface="Times New Roman" panose="02020603050405020304" pitchFamily="18" charset="0"/>
                <a:cs typeface="Times New Roman" panose="02020603050405020304" pitchFamily="18" charset="0"/>
              </a:rPr>
            </a:br>
            <a:r>
              <a:rPr lang="en-US" sz="1800" dirty="0">
                <a:solidFill>
                  <a:srgbClr val="FFFFFF"/>
                </a:solidFill>
                <a:latin typeface="Times New Roman"/>
                <a:cs typeface="Times New Roman"/>
              </a:rPr>
              <a:t>2. Symbolization</a:t>
            </a:r>
            <a:br>
              <a:rPr lang="en-US" sz="1800" dirty="0">
                <a:latin typeface="Times New Roman" panose="02020603050405020304" pitchFamily="18" charset="0"/>
                <a:cs typeface="Times New Roman" panose="02020603050405020304" pitchFamily="18" charset="0"/>
              </a:rPr>
            </a:br>
            <a:r>
              <a:rPr lang="en-US" sz="1800" dirty="0">
                <a:solidFill>
                  <a:srgbClr val="FFFFFF"/>
                </a:solidFill>
                <a:latin typeface="Times New Roman"/>
                <a:cs typeface="Times New Roman"/>
              </a:rPr>
              <a:t>3. Discrimination</a:t>
            </a:r>
            <a:br>
              <a:rPr lang="en-US" sz="1800" dirty="0">
                <a:latin typeface="Times New Roman" panose="02020603050405020304" pitchFamily="18" charset="0"/>
                <a:cs typeface="Times New Roman" panose="02020603050405020304" pitchFamily="18" charset="0"/>
              </a:rPr>
            </a:br>
            <a:r>
              <a:rPr lang="en-US" sz="1800" dirty="0">
                <a:solidFill>
                  <a:srgbClr val="FFFFFF"/>
                </a:solidFill>
                <a:latin typeface="Times New Roman"/>
                <a:cs typeface="Times New Roman"/>
              </a:rPr>
              <a:t>4. Dehumanization</a:t>
            </a:r>
            <a:br>
              <a:rPr lang="en-US" sz="1800" dirty="0">
                <a:latin typeface="Times New Roman" panose="02020603050405020304" pitchFamily="18" charset="0"/>
                <a:cs typeface="Times New Roman" panose="02020603050405020304" pitchFamily="18" charset="0"/>
              </a:rPr>
            </a:br>
            <a:r>
              <a:rPr lang="en-US" sz="1800" dirty="0">
                <a:solidFill>
                  <a:srgbClr val="FFFFFF"/>
                </a:solidFill>
                <a:latin typeface="Times New Roman"/>
                <a:cs typeface="Times New Roman"/>
              </a:rPr>
              <a:t>5. Organization</a:t>
            </a:r>
            <a:br>
              <a:rPr lang="en-US" sz="1800" dirty="0">
                <a:latin typeface="Times New Roman" panose="02020603050405020304" pitchFamily="18" charset="0"/>
                <a:cs typeface="Times New Roman" panose="02020603050405020304" pitchFamily="18" charset="0"/>
              </a:rPr>
            </a:br>
            <a:r>
              <a:rPr lang="en-US" sz="1800" dirty="0">
                <a:solidFill>
                  <a:srgbClr val="FFFFFF"/>
                </a:solidFill>
                <a:latin typeface="Times New Roman"/>
                <a:cs typeface="Times New Roman"/>
              </a:rPr>
              <a:t>6. Polarization</a:t>
            </a:r>
            <a:br>
              <a:rPr lang="en-US" sz="1800" dirty="0">
                <a:latin typeface="Times New Roman" panose="02020603050405020304" pitchFamily="18" charset="0"/>
                <a:cs typeface="Times New Roman" panose="02020603050405020304" pitchFamily="18" charset="0"/>
              </a:rPr>
            </a:br>
            <a:r>
              <a:rPr lang="en-US" sz="1800" dirty="0">
                <a:solidFill>
                  <a:srgbClr val="FFFFFF"/>
                </a:solidFill>
                <a:latin typeface="Times New Roman"/>
                <a:cs typeface="Times New Roman"/>
              </a:rPr>
              <a:t>7. Preparation</a:t>
            </a:r>
            <a:br>
              <a:rPr lang="en-US" sz="1800" dirty="0">
                <a:latin typeface="Times New Roman" panose="02020603050405020304" pitchFamily="18" charset="0"/>
                <a:cs typeface="Times New Roman" panose="02020603050405020304" pitchFamily="18" charset="0"/>
              </a:rPr>
            </a:br>
            <a:r>
              <a:rPr lang="en-US" sz="1800" dirty="0">
                <a:solidFill>
                  <a:srgbClr val="FFFFFF"/>
                </a:solidFill>
                <a:latin typeface="Times New Roman"/>
                <a:cs typeface="Times New Roman"/>
              </a:rPr>
              <a:t>8. Persecution</a:t>
            </a:r>
            <a:br>
              <a:rPr lang="en-US" sz="1800" dirty="0">
                <a:latin typeface="Times New Roman" panose="02020603050405020304" pitchFamily="18" charset="0"/>
                <a:cs typeface="Times New Roman" panose="02020603050405020304" pitchFamily="18" charset="0"/>
              </a:rPr>
            </a:br>
            <a:r>
              <a:rPr lang="en-US" sz="1800" dirty="0">
                <a:solidFill>
                  <a:srgbClr val="FFFFFF"/>
                </a:solidFill>
                <a:latin typeface="Times New Roman"/>
                <a:cs typeface="Times New Roman"/>
              </a:rPr>
              <a:t>9. Extermination</a:t>
            </a:r>
            <a:br>
              <a:rPr lang="en-US" sz="1800" dirty="0">
                <a:latin typeface="Times New Roman" panose="02020603050405020304" pitchFamily="18" charset="0"/>
                <a:cs typeface="Times New Roman" panose="02020603050405020304" pitchFamily="18" charset="0"/>
              </a:rPr>
            </a:br>
            <a:r>
              <a:rPr lang="en-US" sz="1800" dirty="0">
                <a:solidFill>
                  <a:srgbClr val="FFFFFF"/>
                </a:solidFill>
                <a:latin typeface="Times New Roman"/>
                <a:cs typeface="Times New Roman"/>
              </a:rPr>
              <a:t>10. Denial</a:t>
            </a: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r>
              <a:rPr lang="en-US" sz="1800" dirty="0">
                <a:solidFill>
                  <a:srgbClr val="FFFFFF"/>
                </a:solidFill>
                <a:latin typeface="Times New Roman"/>
                <a:cs typeface="Times New Roman"/>
              </a:rPr>
              <a:t>Genocide Watch recognizes the Nanjing Massacre to be in Stage 10: Denial, due to Japan's attempts to prevent further investigation into Nanjing and to raise doubt of victims and their testimonials. </a:t>
            </a:r>
            <a:endParaRPr lang="en-US" sz="1800" dirty="0">
              <a:solidFill>
                <a:srgbClr val="FFFFFF"/>
              </a:solidFill>
              <a:latin typeface="Times New Roman" panose="02020603050405020304" pitchFamily="18" charset="0"/>
              <a:cs typeface="Times New Roman" panose="02020603050405020304" pitchFamily="18" charset="0"/>
            </a:endParaRPr>
          </a:p>
        </p:txBody>
      </p:sp>
    </p:spTree>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6" y="629266"/>
            <a:ext cx="3708114" cy="1622321"/>
          </a:xfrm>
        </p:spPr>
        <p:txBody>
          <a:bodyPr>
            <a:normAutofit/>
          </a:bodyPr>
          <a:lstStyle/>
          <a:p>
            <a:r>
              <a:rPr lang="en-US" dirty="0">
                <a:latin typeface="Times New Roman"/>
                <a:cs typeface="Times New Roman"/>
              </a:rPr>
              <a:t>Nanjing Safety Zone</a:t>
            </a:r>
          </a:p>
        </p:txBody>
      </p:sp>
      <p:sp>
        <p:nvSpPr>
          <p:cNvPr id="3" name="Content Placeholder 2"/>
          <p:cNvSpPr>
            <a:spLocks noGrp="1"/>
          </p:cNvSpPr>
          <p:nvPr>
            <p:ph idx="1"/>
          </p:nvPr>
        </p:nvSpPr>
        <p:spPr>
          <a:xfrm>
            <a:off x="486697" y="2438400"/>
            <a:ext cx="3708113" cy="4061254"/>
          </a:xfrm>
        </p:spPr>
        <p:txBody>
          <a:bodyPr vert="horz" lIns="91440" tIns="45720" rIns="91440" bIns="45720" rtlCol="0">
            <a:normAutofit/>
          </a:bodyPr>
          <a:lstStyle/>
          <a:p>
            <a:pPr marL="0" indent="0">
              <a:lnSpc>
                <a:spcPct val="90000"/>
              </a:lnSpc>
              <a:buNone/>
            </a:pPr>
            <a:r>
              <a:rPr lang="en-US" sz="1600" b="1" dirty="0">
                <a:latin typeface="Times New Roman"/>
                <a:cs typeface="Times New Roman"/>
              </a:rPr>
              <a:t>December 7, 1937 – 1938</a:t>
            </a:r>
          </a:p>
          <a:p>
            <a:pPr marL="0" indent="0">
              <a:lnSpc>
                <a:spcPct val="90000"/>
              </a:lnSpc>
              <a:buNone/>
            </a:pPr>
            <a:endParaRPr lang="en-US" sz="1600" dirty="0">
              <a:latin typeface="Times New Roman"/>
              <a:cs typeface="Times New Roman"/>
            </a:endParaRPr>
          </a:p>
          <a:p>
            <a:pPr marL="0" indent="0">
              <a:lnSpc>
                <a:spcPct val="90000"/>
              </a:lnSpc>
              <a:buNone/>
            </a:pPr>
            <a:r>
              <a:rPr lang="en-US" sz="1600" dirty="0">
                <a:latin typeface="Times New Roman"/>
                <a:cs typeface="Times New Roman"/>
              </a:rPr>
              <a:t>The International Committee for the Nanking Safety Zone was comprised of a small number of Western businessmen and missionaries. The Committee attempted to set up a  zone of neutrality in the city that would provide refuge for Nanking’s citizens. </a:t>
            </a:r>
            <a:br>
              <a:rPr lang="en-US" sz="1600" dirty="0">
                <a:latin typeface="Times New Roman"/>
              </a:rPr>
            </a:br>
            <a:br>
              <a:rPr lang="en-US" sz="1600" dirty="0">
                <a:latin typeface="Times New Roman"/>
              </a:rPr>
            </a:br>
            <a:r>
              <a:rPr lang="en-US" sz="1600" dirty="0">
                <a:latin typeface="Times New Roman"/>
                <a:cs typeface="Times New Roman"/>
              </a:rPr>
              <a:t>Though the Japanese initially agreed to respect the Nanjing Safety Zone, ultimately, not even these refugees were safe from the vicious attacks. In January 1938, the Japanese declared that order had been restored in the city and dismantled the safety zone. </a:t>
            </a:r>
          </a:p>
        </p:txBody>
      </p:sp>
      <p:sp>
        <p:nvSpPr>
          <p:cNvPr id="20" name="Rectangle 19">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9712" y="0"/>
            <a:ext cx="457428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186" y="557784"/>
            <a:ext cx="384765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6bdf1f15b6ad4e824b92f49aa7d61736">
            <a:extLst>
              <a:ext uri="{FF2B5EF4-FFF2-40B4-BE49-F238E27FC236}">
                <a16:creationId xmlns:a16="http://schemas.microsoft.com/office/drawing/2014/main" id="{7D3E21C9-B75B-5849-9903-4EA53A39FB52}"/>
              </a:ext>
            </a:extLst>
          </p:cNvPr>
          <p:cNvPicPr>
            <a:picLocks noChangeAspect="1"/>
          </p:cNvPicPr>
          <p:nvPr/>
        </p:nvPicPr>
        <p:blipFill rotWithShape="1">
          <a:blip r:embed="rId2"/>
          <a:srcRect l="5537" r="12359"/>
          <a:stretch/>
        </p:blipFill>
        <p:spPr>
          <a:xfrm>
            <a:off x="5440576" y="833418"/>
            <a:ext cx="2832559" cy="5187917"/>
          </a:xfrm>
          <a:prstGeom prst="rect">
            <a:avLst/>
          </a:prstGeom>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d3355dbe1d0dbb933d6095fc3d3e64c7">
            <a:extLst>
              <a:ext uri="{FF2B5EF4-FFF2-40B4-BE49-F238E27FC236}">
                <a16:creationId xmlns:a16="http://schemas.microsoft.com/office/drawing/2014/main" id="{567FB99D-8434-4C6F-A6DD-1214D8921B2E}"/>
              </a:ext>
            </a:extLst>
          </p:cNvPr>
          <p:cNvPicPr>
            <a:picLocks noChangeAspect="1"/>
          </p:cNvPicPr>
          <p:nvPr/>
        </p:nvPicPr>
        <p:blipFill rotWithShape="1">
          <a:blip r:embed="rId2"/>
          <a:srcRect t="9091" r="11516"/>
          <a:stretch/>
        </p:blipFill>
        <p:spPr>
          <a:xfrm>
            <a:off x="20" y="10"/>
            <a:ext cx="9143980" cy="6857990"/>
          </a:xfrm>
          <a:prstGeom prst="rect">
            <a:avLst/>
          </a:prstGeom>
        </p:spPr>
      </p:pic>
      <p:sp>
        <p:nvSpPr>
          <p:cNvPr id="14" name="Rectangle 13">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5398329"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46103" y="640263"/>
            <a:ext cx="4964858" cy="1344975"/>
          </a:xfrm>
        </p:spPr>
        <p:txBody>
          <a:bodyPr>
            <a:normAutofit/>
          </a:bodyPr>
          <a:lstStyle/>
          <a:p>
            <a:r>
              <a:rPr lang="en-US" sz="3500" dirty="0">
                <a:latin typeface="Times New Roman"/>
                <a:cs typeface="Times New Roman"/>
              </a:rPr>
              <a:t>Ginling College Refugee Camp</a:t>
            </a:r>
            <a:endParaRPr lang="en-US" sz="35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45581" y="1874309"/>
            <a:ext cx="5047864" cy="2724279"/>
          </a:xfrm>
        </p:spPr>
        <p:txBody>
          <a:bodyPr vert="horz" lIns="91440" tIns="45720" rIns="91440" bIns="45720" rtlCol="0" anchor="t">
            <a:normAutofit/>
          </a:bodyPr>
          <a:lstStyle/>
          <a:p>
            <a:pPr>
              <a:buNone/>
            </a:pPr>
            <a:r>
              <a:rPr lang="en-US" sz="1800" b="1" dirty="0">
                <a:latin typeface="Times New Roman"/>
                <a:ea typeface="+mn-lt"/>
                <a:cs typeface="+mn-lt"/>
              </a:rPr>
              <a:t>Dec 24, 1937</a:t>
            </a:r>
          </a:p>
          <a:p>
            <a:pPr>
              <a:buNone/>
            </a:pPr>
            <a:r>
              <a:rPr lang="en-US" sz="1800" dirty="0">
                <a:latin typeface="Times New Roman"/>
                <a:ea typeface="+mn-lt"/>
                <a:cs typeface="+mn-lt"/>
              </a:rPr>
              <a:t>	</a:t>
            </a:r>
          </a:p>
          <a:p>
            <a:pPr marL="12700" indent="-12700">
              <a:buNone/>
            </a:pPr>
            <a:r>
              <a:rPr lang="en-US" sz="1800" dirty="0">
                <a:latin typeface="Times New Roman"/>
                <a:ea typeface="+mn-lt"/>
                <a:cs typeface="+mn-lt"/>
              </a:rPr>
              <a:t>Ginling College, a women's college established in Nanjing by Protestant missionaries, transformed its campus into a refugee camp. Under the supervision of Minnie Vautrin, an American educational missionary, thousands of women and children found shelter at the college, with more than 10,000 at the peak of the conflict.</a:t>
            </a:r>
          </a:p>
          <a:p>
            <a:pPr>
              <a:buNone/>
            </a:pPr>
            <a:endParaRPr lang="en-US" sz="1800" dirty="0">
              <a:latin typeface="Times New Roman"/>
              <a:ea typeface="+mn-lt"/>
              <a:cs typeface="+mn-lt"/>
            </a:endParaRPr>
          </a:p>
          <a:p>
            <a:pPr marL="0" indent="0">
              <a:lnSpc>
                <a:spcPct val="90000"/>
              </a:lnSpc>
              <a:buNone/>
            </a:pPr>
            <a:endParaRPr lang="en-US"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4160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7a1172504e143512ecdba554b9ff5c7b">
            <a:extLst>
              <a:ext uri="{FF2B5EF4-FFF2-40B4-BE49-F238E27FC236}">
                <a16:creationId xmlns:a16="http://schemas.microsoft.com/office/drawing/2014/main" id="{F79CD571-3130-2943-8139-6EE30FB837E2}"/>
              </a:ext>
            </a:extLst>
          </p:cNvPr>
          <p:cNvPicPr>
            <a:picLocks noChangeAspect="1"/>
          </p:cNvPicPr>
          <p:nvPr/>
        </p:nvPicPr>
        <p:blipFill rotWithShape="1">
          <a:blip r:embed="rId2">
            <a:alphaModFix amt="35000"/>
          </a:blip>
          <a:srcRect l="17317" r="4015" b="-1"/>
          <a:stretch/>
        </p:blipFill>
        <p:spPr>
          <a:xfrm>
            <a:off x="20" y="1"/>
            <a:ext cx="9143980" cy="6857999"/>
          </a:xfrm>
          <a:prstGeom prst="rect">
            <a:avLst/>
          </a:prstGeom>
        </p:spPr>
      </p:pic>
      <p:sp>
        <p:nvSpPr>
          <p:cNvPr id="2" name="Title 1"/>
          <p:cNvSpPr>
            <a:spLocks noGrp="1"/>
          </p:cNvSpPr>
          <p:nvPr>
            <p:ph type="title"/>
          </p:nvPr>
        </p:nvSpPr>
        <p:spPr>
          <a:xfrm>
            <a:off x="370710" y="1065862"/>
            <a:ext cx="2742814" cy="4726276"/>
          </a:xfrm>
        </p:spPr>
        <p:txBody>
          <a:bodyPr>
            <a:normAutofit/>
          </a:bodyPr>
          <a:lstStyle/>
          <a:p>
            <a:r>
              <a:rPr lang="en-US" sz="3600" dirty="0">
                <a:solidFill>
                  <a:srgbClr val="FFFFFF"/>
                </a:solidFill>
                <a:latin typeface="Times New Roman"/>
                <a:cs typeface="Times New Roman"/>
              </a:rPr>
              <a:t>World War II </a:t>
            </a:r>
            <a:endParaRPr lang="en-US" sz="3600" dirty="0">
              <a:solidFill>
                <a:srgbClr val="FFFFFF"/>
              </a:solidFill>
            </a:endParaRP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66536" y="1218731"/>
            <a:ext cx="4308514" cy="4420538"/>
          </a:xfrm>
        </p:spPr>
        <p:txBody>
          <a:bodyPr anchor="ctr">
            <a:normAutofit/>
          </a:bodyPr>
          <a:lstStyle/>
          <a:p>
            <a:pPr marL="0" indent="0">
              <a:buNone/>
            </a:pPr>
            <a:r>
              <a:rPr lang="en-US" sz="1800" b="1" dirty="0">
                <a:solidFill>
                  <a:srgbClr val="FFFFFF"/>
                </a:solidFill>
                <a:latin typeface="Times New Roman"/>
                <a:cs typeface="Times New Roman"/>
              </a:rPr>
              <a:t>Dec 7, 1941 – Sep 2, 1945</a:t>
            </a:r>
          </a:p>
          <a:p>
            <a:pPr marL="0" indent="0">
              <a:buNone/>
            </a:pPr>
            <a:endParaRPr lang="en-US" sz="1800" dirty="0">
              <a:solidFill>
                <a:srgbClr val="FFFFFF"/>
              </a:solidFill>
              <a:latin typeface="Times New Roman"/>
              <a:cs typeface="Times New Roman"/>
            </a:endParaRPr>
          </a:p>
          <a:p>
            <a:pPr marL="0" indent="0">
              <a:buNone/>
            </a:pPr>
            <a:r>
              <a:rPr lang="en-US" sz="1800" dirty="0">
                <a:solidFill>
                  <a:srgbClr val="FFFFFF"/>
                </a:solidFill>
                <a:latin typeface="Times New Roman"/>
                <a:cs typeface="Times New Roman"/>
              </a:rPr>
              <a:t>The Second Sino-Japanese War merged with World War II when Japan attacked the United States naval base at Pearl Harbor on December 7, 1941. Japan made Nanjing their capital in China throughout the war. </a:t>
            </a:r>
            <a:br>
              <a:rPr lang="en-US" sz="1800" dirty="0">
                <a:latin typeface="Times New Roman"/>
              </a:rPr>
            </a:br>
            <a:br>
              <a:rPr lang="en-US" sz="1800" dirty="0">
                <a:latin typeface="Times New Roman"/>
              </a:rPr>
            </a:br>
            <a:r>
              <a:rPr lang="en-US" sz="1800" dirty="0">
                <a:solidFill>
                  <a:srgbClr val="FFFFFF"/>
                </a:solidFill>
                <a:latin typeface="Times New Roman"/>
                <a:cs typeface="Times New Roman"/>
              </a:rPr>
              <a:t>The mentality of "take no prisoners" was applied to both further conquests into China and fights in Pacific Ocean regions. Bodies were either buried or burned to hide the number of the dead. Those who were taken as POWs were treated with brutality. </a:t>
            </a:r>
          </a:p>
        </p:txBody>
      </p:sp>
    </p:spTree>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ed072c437ae3cfb5d44e800940830ae6">
            <a:extLst>
              <a:ext uri="{FF2B5EF4-FFF2-40B4-BE49-F238E27FC236}">
                <a16:creationId xmlns:a16="http://schemas.microsoft.com/office/drawing/2014/main" id="{9C94045F-F0C4-1F4A-B56D-4367D5C339A3}"/>
              </a:ext>
            </a:extLst>
          </p:cNvPr>
          <p:cNvPicPr>
            <a:picLocks noChangeAspect="1"/>
          </p:cNvPicPr>
          <p:nvPr/>
        </p:nvPicPr>
        <p:blipFill rotWithShape="1">
          <a:blip r:embed="rId2"/>
          <a:srcRect t="9693" r="9091"/>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5398329"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46103" y="640263"/>
            <a:ext cx="4964858" cy="1344975"/>
          </a:xfrm>
        </p:spPr>
        <p:txBody>
          <a:bodyPr>
            <a:normAutofit/>
          </a:bodyPr>
          <a:lstStyle/>
          <a:p>
            <a:r>
              <a:rPr lang="en-US" sz="3500" dirty="0">
                <a:latin typeface="Times New Roman" panose="02020603050405020304" pitchFamily="18" charset="0"/>
                <a:cs typeface="Times New Roman" panose="02020603050405020304" pitchFamily="18" charset="0"/>
              </a:rPr>
              <a:t>International Military Tribunals for the Far East</a:t>
            </a:r>
          </a:p>
        </p:txBody>
      </p:sp>
      <p:sp>
        <p:nvSpPr>
          <p:cNvPr id="3" name="Content Placeholder 2"/>
          <p:cNvSpPr>
            <a:spLocks noGrp="1"/>
          </p:cNvSpPr>
          <p:nvPr>
            <p:ph idx="1"/>
          </p:nvPr>
        </p:nvSpPr>
        <p:spPr>
          <a:xfrm>
            <a:off x="445582" y="2146811"/>
            <a:ext cx="4965379" cy="3909535"/>
          </a:xfrm>
        </p:spPr>
        <p:txBody>
          <a:bodyPr>
            <a:normAutofit fontScale="92500" lnSpcReduction="20000"/>
          </a:bodyPr>
          <a:lstStyle/>
          <a:p>
            <a:pPr marL="0" indent="0">
              <a:lnSpc>
                <a:spcPct val="90000"/>
              </a:lnSpc>
              <a:buNone/>
            </a:pPr>
            <a:r>
              <a:rPr lang="en-US" sz="1800" b="1" dirty="0">
                <a:latin typeface="Times New Roman" panose="02020603050405020304" pitchFamily="18" charset="0"/>
                <a:cs typeface="Times New Roman" panose="02020603050405020304" pitchFamily="18" charset="0"/>
              </a:rPr>
              <a:t>May 2, 1946 – Nov 4, 1948</a:t>
            </a:r>
          </a:p>
          <a:p>
            <a:pPr marL="0" indent="0">
              <a:lnSpc>
                <a:spcPct val="90000"/>
              </a:lnSpc>
              <a:buNone/>
            </a:pPr>
            <a:endParaRPr lang="en-US" sz="1800" dirty="0">
              <a:latin typeface="Times New Roman" panose="02020603050405020304" pitchFamily="18" charset="0"/>
              <a:cs typeface="Times New Roman" panose="02020603050405020304" pitchFamily="18" charset="0"/>
            </a:endParaRPr>
          </a:p>
          <a:p>
            <a:pPr marL="0" indent="0">
              <a:lnSpc>
                <a:spcPct val="90000"/>
              </a:lnSpc>
              <a:buNone/>
            </a:pPr>
            <a:r>
              <a:rPr lang="en-US" sz="1800" dirty="0">
                <a:latin typeface="Times New Roman" panose="02020603050405020304" pitchFamily="18" charset="0"/>
                <a:cs typeface="Times New Roman" panose="02020603050405020304" pitchFamily="18" charset="0"/>
              </a:rPr>
              <a:t>After Japan's surrender, the Allied Powers established the International Military Tribunal for the Far East (IMTFE) to try Japanese military and political leaders for war crimes. The Tokyo War Crimes Trial, which began in May of 1946 and ended in November 1948 prosecuted 28 individuals.  </a:t>
            </a: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Among those found guilty was Iwane Matsui, the general who oversaw the Nanjing Massacre. The IMTFE sentenced Matsui to death.</a:t>
            </a: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A 1945 survey of Nanjing included the opportunity for victims to file atrocity cases. Although victims did not fear Japanese retaliation, some families feared that filing cases of rape would bring indignity to their families. As such, rape case numbers appeared lower than originally reported in 1938.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rgbClr val="5E603D">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B6747B6-EFDD-1B43-BE24-783E21EEF921}"/>
              </a:ext>
            </a:extLst>
          </p:cNvPr>
          <p:cNvSpPr>
            <a:spLocks noGrp="1"/>
          </p:cNvSpPr>
          <p:nvPr>
            <p:ph type="title"/>
          </p:nvPr>
        </p:nvSpPr>
        <p:spPr>
          <a:xfrm>
            <a:off x="393192" y="491260"/>
            <a:ext cx="4945641" cy="1625210"/>
          </a:xfrm>
        </p:spPr>
        <p:txBody>
          <a:bodyPr>
            <a:normAutofit/>
          </a:bodyPr>
          <a:lstStyle/>
          <a:p>
            <a:r>
              <a:rPr lang="en-US">
                <a:solidFill>
                  <a:srgbClr val="FFFFFF"/>
                </a:solidFill>
              </a:rPr>
              <a:t>Tiananmen Square Massacre</a:t>
            </a:r>
          </a:p>
        </p:txBody>
      </p:sp>
      <p:pic>
        <p:nvPicPr>
          <p:cNvPr id="5" name="Picture 4" descr="A picture containing text, outdoor, building, place of worship&#10;&#10;Description automatically generated">
            <a:extLst>
              <a:ext uri="{FF2B5EF4-FFF2-40B4-BE49-F238E27FC236}">
                <a16:creationId xmlns:a16="http://schemas.microsoft.com/office/drawing/2014/main" id="{66B682D8-AFD7-994A-8F08-1807E85121AF}"/>
              </a:ext>
            </a:extLst>
          </p:cNvPr>
          <p:cNvPicPr>
            <a:picLocks noChangeAspect="1"/>
          </p:cNvPicPr>
          <p:nvPr/>
        </p:nvPicPr>
        <p:blipFill rotWithShape="1">
          <a:blip r:embed="rId2"/>
          <a:srcRect l="13747" r="13597" b="-2"/>
          <a:stretch/>
        </p:blipFill>
        <p:spPr>
          <a:xfrm>
            <a:off x="245660" y="2454903"/>
            <a:ext cx="5293729" cy="4080254"/>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731" y="321732"/>
            <a:ext cx="323497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490184C-2871-D046-BD23-71256B1C8D69}"/>
              </a:ext>
            </a:extLst>
          </p:cNvPr>
          <p:cNvSpPr>
            <a:spLocks noGrp="1"/>
          </p:cNvSpPr>
          <p:nvPr>
            <p:ph idx="1"/>
          </p:nvPr>
        </p:nvSpPr>
        <p:spPr>
          <a:xfrm>
            <a:off x="6021989" y="917725"/>
            <a:ext cx="2568554" cy="4852362"/>
          </a:xfrm>
        </p:spPr>
        <p:txBody>
          <a:bodyPr anchor="ctr">
            <a:normAutofit/>
          </a:bodyPr>
          <a:lstStyle/>
          <a:p>
            <a:pPr marL="0" indent="0">
              <a:lnSpc>
                <a:spcPct val="90000"/>
              </a:lnSpc>
              <a:buNone/>
            </a:pPr>
            <a:r>
              <a:rPr lang="en-US" sz="1700" b="1">
                <a:solidFill>
                  <a:srgbClr val="FFFFFF"/>
                </a:solidFill>
              </a:rPr>
              <a:t>June 3, 1989</a:t>
            </a:r>
          </a:p>
          <a:p>
            <a:pPr marL="0" indent="0">
              <a:lnSpc>
                <a:spcPct val="90000"/>
              </a:lnSpc>
              <a:buNone/>
            </a:pPr>
            <a:endParaRPr lang="en-US" sz="1700" b="1">
              <a:solidFill>
                <a:srgbClr val="FFFFFF"/>
              </a:solidFill>
            </a:endParaRPr>
          </a:p>
          <a:p>
            <a:pPr marL="0" indent="0">
              <a:lnSpc>
                <a:spcPct val="90000"/>
              </a:lnSpc>
              <a:buNone/>
            </a:pPr>
            <a:r>
              <a:rPr lang="en-US" sz="1700">
                <a:solidFill>
                  <a:srgbClr val="FFFFFF"/>
                </a:solidFill>
              </a:rPr>
              <a:t>Post-war China was transformed into a Communist state by Mao Zedong. In 1989, pro-democracy protestors gathered in Tiananmen Square and were massacred by Chinese troops. </a:t>
            </a:r>
          </a:p>
          <a:p>
            <a:pPr marL="0" indent="0">
              <a:lnSpc>
                <a:spcPct val="90000"/>
              </a:lnSpc>
              <a:buNone/>
            </a:pPr>
            <a:endParaRPr lang="en-US" sz="1700">
              <a:solidFill>
                <a:srgbClr val="FFFFFF"/>
              </a:solidFill>
            </a:endParaRPr>
          </a:p>
          <a:p>
            <a:pPr marL="0" indent="0">
              <a:lnSpc>
                <a:spcPct val="90000"/>
              </a:lnSpc>
              <a:buNone/>
            </a:pPr>
            <a:r>
              <a:rPr lang="en-US" sz="1700">
                <a:solidFill>
                  <a:srgbClr val="FFFFFF"/>
                </a:solidFill>
              </a:rPr>
              <a:t>Historian Iris Chang claims that this event encouraged activists to raise awareness not only for the massacre at Tiananmen Square but also the massacre in Nanjing. </a:t>
            </a:r>
          </a:p>
        </p:txBody>
      </p:sp>
    </p:spTree>
    <p:extLst>
      <p:ext uri="{BB962C8B-B14F-4D97-AF65-F5344CB8AC3E}">
        <p14:creationId xmlns:p14="http://schemas.microsoft.com/office/powerpoint/2010/main" val="1207482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1d0aa74f9cfe92a491e0e146e596dfc4">
            <a:extLst>
              <a:ext uri="{FF2B5EF4-FFF2-40B4-BE49-F238E27FC236}">
                <a16:creationId xmlns:a16="http://schemas.microsoft.com/office/drawing/2014/main" id="{7BBEA2AE-F664-1D43-8FA7-2E6F0073C367}"/>
              </a:ext>
            </a:extLst>
          </p:cNvPr>
          <p:cNvPicPr>
            <a:picLocks noChangeAspect="1"/>
          </p:cNvPicPr>
          <p:nvPr/>
        </p:nvPicPr>
        <p:blipFill rotWithShape="1">
          <a:blip r:embed="rId2">
            <a:alphaModFix amt="35000"/>
          </a:blip>
          <a:srcRect l="14944" r="10056"/>
          <a:stretch/>
        </p:blipFill>
        <p:spPr>
          <a:xfrm>
            <a:off x="20" y="1"/>
            <a:ext cx="9143980" cy="6857999"/>
          </a:xfrm>
          <a:prstGeom prst="rect">
            <a:avLst/>
          </a:prstGeom>
        </p:spPr>
      </p:pic>
      <p:sp>
        <p:nvSpPr>
          <p:cNvPr id="2" name="Title 1"/>
          <p:cNvSpPr>
            <a:spLocks noGrp="1"/>
          </p:cNvSpPr>
          <p:nvPr>
            <p:ph type="title"/>
          </p:nvPr>
        </p:nvSpPr>
        <p:spPr>
          <a:xfrm>
            <a:off x="628650" y="1065862"/>
            <a:ext cx="2484873" cy="4726276"/>
          </a:xfrm>
        </p:spPr>
        <p:txBody>
          <a:bodyPr>
            <a:normAutofit/>
          </a:bodyPr>
          <a:lstStyle/>
          <a:p>
            <a:r>
              <a:rPr lang="en-US" sz="3600" dirty="0">
                <a:solidFill>
                  <a:srgbClr val="FFFFFF"/>
                </a:solidFill>
                <a:latin typeface="Times New Roman" panose="02020603050405020304" pitchFamily="18" charset="0"/>
                <a:cs typeface="Times New Roman" panose="02020603050405020304" pitchFamily="18" charset="0"/>
              </a:rPr>
              <a:t>Discovery of John Rabe's Diaries</a:t>
            </a: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66534" y="1065862"/>
            <a:ext cx="4308514" cy="4726276"/>
          </a:xfrm>
        </p:spPr>
        <p:txBody>
          <a:bodyPr anchor="ctr">
            <a:normAutofit/>
          </a:bodyPr>
          <a:lstStyle/>
          <a:p>
            <a:pPr marL="0" indent="0">
              <a:buNone/>
            </a:pPr>
            <a:r>
              <a:rPr lang="en-US" sz="1800" b="1" dirty="0">
                <a:solidFill>
                  <a:srgbClr val="FFFFFF"/>
                </a:solidFill>
                <a:latin typeface="Times New Roman" panose="02020603050405020304" pitchFamily="18" charset="0"/>
                <a:cs typeface="Times New Roman" panose="02020603050405020304" pitchFamily="18" charset="0"/>
              </a:rPr>
              <a:t>Dec 1996</a:t>
            </a:r>
          </a:p>
          <a:p>
            <a:pPr marL="0" indent="0">
              <a:buNone/>
            </a:pPr>
            <a:endParaRPr lang="en-US" sz="1800" dirty="0">
              <a:solidFill>
                <a:srgbClr val="FFFFFF"/>
              </a:solidFill>
              <a:latin typeface="Times New Roman" panose="02020603050405020304" pitchFamily="18" charset="0"/>
              <a:cs typeface="Times New Roman" panose="02020603050405020304" pitchFamily="18" charset="0"/>
            </a:endParaRPr>
          </a:p>
          <a:p>
            <a:pPr marL="0" indent="0">
              <a:buNone/>
            </a:pPr>
            <a:r>
              <a:rPr lang="en-US" sz="1800" dirty="0">
                <a:solidFill>
                  <a:srgbClr val="FFFFFF"/>
                </a:solidFill>
                <a:latin typeface="Times New Roman" panose="02020603050405020304" pitchFamily="18" charset="0"/>
                <a:cs typeface="Times New Roman" panose="02020603050405020304" pitchFamily="18" charset="0"/>
              </a:rPr>
              <a:t>Iris Chang discovered the diary of John Rabe, the German businessman and Nazi Party member who assisted in running the Nanjing Safety Zone. His diaries provided evidence for the atrocities in Nanjing, which were systematically denied by Japan.</a:t>
            </a:r>
          </a:p>
        </p:txBody>
      </p:sp>
    </p:spTree>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98707a05be37964625e44c29df884160">
            <a:extLst>
              <a:ext uri="{FF2B5EF4-FFF2-40B4-BE49-F238E27FC236}">
                <a16:creationId xmlns:a16="http://schemas.microsoft.com/office/drawing/2014/main" id="{DF6877FD-AE2D-4640-8470-1A09D9EC81CB}"/>
              </a:ext>
            </a:extLst>
          </p:cNvPr>
          <p:cNvPicPr>
            <a:picLocks noChangeAspect="1"/>
          </p:cNvPicPr>
          <p:nvPr/>
        </p:nvPicPr>
        <p:blipFill rotWithShape="1">
          <a:blip r:embed="rId2"/>
          <a:srcRect l="10325" t="3048" r="16961"/>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324923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69658" y="640262"/>
            <a:ext cx="2819430" cy="1344975"/>
          </a:xfrm>
        </p:spPr>
        <p:txBody>
          <a:bodyPr>
            <a:noAutofit/>
          </a:bodyPr>
          <a:lstStyle/>
          <a:p>
            <a:pPr>
              <a:lnSpc>
                <a:spcPct val="90000"/>
              </a:lnSpc>
            </a:pPr>
            <a:r>
              <a:rPr lang="en-US" sz="2400" dirty="0">
                <a:latin typeface="Times New Roman" panose="02020603050405020304" pitchFamily="18" charset="0"/>
                <a:cs typeface="Times New Roman" panose="02020603050405020304" pitchFamily="18" charset="0"/>
              </a:rPr>
              <a:t>USC Shoah Foundation - Testimony Collection</a:t>
            </a:r>
          </a:p>
        </p:txBody>
      </p:sp>
      <p:sp>
        <p:nvSpPr>
          <p:cNvPr id="3" name="Content Placeholder 2"/>
          <p:cNvSpPr>
            <a:spLocks noGrp="1"/>
          </p:cNvSpPr>
          <p:nvPr>
            <p:ph idx="1"/>
          </p:nvPr>
        </p:nvSpPr>
        <p:spPr>
          <a:xfrm>
            <a:off x="465468" y="2215073"/>
            <a:ext cx="2823620" cy="3773010"/>
          </a:xfrm>
        </p:spPr>
        <p:txBody>
          <a:bodyPr>
            <a:normAutofit/>
          </a:bodyPr>
          <a:lstStyle/>
          <a:p>
            <a:pPr marL="0" indent="0">
              <a:buNone/>
            </a:pPr>
            <a:r>
              <a:rPr lang="en-US" sz="1800" dirty="0">
                <a:latin typeface="Times New Roman" panose="02020603050405020304" pitchFamily="18" charset="0"/>
                <a:cs typeface="Times New Roman" panose="02020603050405020304" pitchFamily="18" charset="0"/>
              </a:rPr>
              <a:t>From 2012-2017, the University of Southern California's Shoah Foundation worked to collect 30 testimonies from survivors of the Nanjing Massacre. These interviews are in Mandarin with English subtitles. The testimonies help combat the denial of genocide in Nanjing.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0ef5aa247136d673486264f0450ff03">
            <a:extLst>
              <a:ext uri="{FF2B5EF4-FFF2-40B4-BE49-F238E27FC236}">
                <a16:creationId xmlns:a16="http://schemas.microsoft.com/office/drawing/2014/main" id="{37280E78-CF4C-2B42-BAFF-161138C6F25D}"/>
              </a:ext>
            </a:extLst>
          </p:cNvPr>
          <p:cNvPicPr>
            <a:picLocks noChangeAspect="1"/>
          </p:cNvPicPr>
          <p:nvPr/>
        </p:nvPicPr>
        <p:blipFill rotWithShape="1">
          <a:blip r:embed="rId2"/>
          <a:srcRect l="15333"/>
          <a:stretch/>
        </p:blipFill>
        <p:spPr>
          <a:xfrm>
            <a:off x="0" y="0"/>
            <a:ext cx="9143980" cy="6857990"/>
          </a:xfrm>
          <a:prstGeom prst="rect">
            <a:avLst/>
          </a:prstGeom>
        </p:spPr>
      </p:pic>
      <p:sp>
        <p:nvSpPr>
          <p:cNvPr id="9" name="Rectangle 8">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619048" y="321176"/>
            <a:ext cx="324923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833948" y="618182"/>
            <a:ext cx="2819430" cy="1344975"/>
          </a:xfrm>
        </p:spPr>
        <p:txBody>
          <a:bodyPr>
            <a:normAutofit/>
          </a:bodyPr>
          <a:lstStyle/>
          <a:p>
            <a:r>
              <a:rPr lang="en-US" sz="3500" dirty="0">
                <a:latin typeface="Times New Roman" panose="02020603050405020304" pitchFamily="18" charset="0"/>
                <a:cs typeface="Times New Roman" panose="02020603050405020304" pitchFamily="18" charset="0"/>
              </a:rPr>
              <a:t>Genocide Denial </a:t>
            </a:r>
          </a:p>
        </p:txBody>
      </p:sp>
      <p:sp>
        <p:nvSpPr>
          <p:cNvPr id="3" name="Content Placeholder 2"/>
          <p:cNvSpPr>
            <a:spLocks noGrp="1"/>
          </p:cNvSpPr>
          <p:nvPr>
            <p:ph idx="1"/>
          </p:nvPr>
        </p:nvSpPr>
        <p:spPr>
          <a:xfrm>
            <a:off x="5708822" y="2116823"/>
            <a:ext cx="3115493" cy="3975058"/>
          </a:xfrm>
        </p:spPr>
        <p:txBody>
          <a:bodyPr>
            <a:normAutofit lnSpcReduction="10000"/>
          </a:bodyPr>
          <a:lstStyle/>
          <a:p>
            <a:pPr marL="0" indent="0" algn="ctr">
              <a:buNone/>
            </a:pPr>
            <a:r>
              <a:rPr lang="en-US" sz="1800" dirty="0">
                <a:latin typeface="Times New Roman" panose="02020603050405020304" pitchFamily="18" charset="0"/>
                <a:cs typeface="Times New Roman" panose="02020603050405020304" pitchFamily="18" charset="0"/>
              </a:rPr>
              <a:t>Japan has never formally recognized or apologized for the atrocities committed at Nanjing. It has consistently denied the occurrence of the massacre and human rights violations. These denials can be divided into three types: distorted facts and history revisionism, denial of the occurrence of a massacre altogether, and disputing the number of victims.</a:t>
            </a:r>
            <a:br>
              <a:rPr lang="en-US" sz="1800" dirty="0">
                <a:latin typeface="Times New Roman" panose="02020603050405020304" pitchFamily="18" charset="0"/>
                <a:cs typeface="Times New Roman" panose="02020603050405020304" pitchFamily="18" charset="0"/>
              </a:rPr>
            </a:br>
            <a:br>
              <a:rPr lang="en-US" sz="1800" dirty="0">
                <a:latin typeface="Times New Roman" panose="02020603050405020304" pitchFamily="18" charset="0"/>
                <a:cs typeface="Times New Roman" panose="02020603050405020304" pitchFamily="18" charset="0"/>
              </a:rPr>
            </a:br>
            <a:endParaRPr lang="en-US" sz="1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4">
            <a:extLst>
              <a:ext uri="{FF2B5EF4-FFF2-40B4-BE49-F238E27FC236}">
                <a16:creationId xmlns:a16="http://schemas.microsoft.com/office/drawing/2014/main" id="{1CDD8E39-EA14-4679-9655-1BFF5A7B63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holding a flag&#10;&#10;Description automatically generated with low confidence">
            <a:extLst>
              <a:ext uri="{FF2B5EF4-FFF2-40B4-BE49-F238E27FC236}">
                <a16:creationId xmlns:a16="http://schemas.microsoft.com/office/drawing/2014/main" id="{E4237A9A-1A8E-DB45-9F55-8C36319B1D03}"/>
              </a:ext>
            </a:extLst>
          </p:cNvPr>
          <p:cNvPicPr>
            <a:picLocks noChangeAspect="1"/>
          </p:cNvPicPr>
          <p:nvPr/>
        </p:nvPicPr>
        <p:blipFill rotWithShape="1">
          <a:blip r:embed="rId2"/>
          <a:srcRect l="5866" r="22801" b="1"/>
          <a:stretch/>
        </p:blipFill>
        <p:spPr>
          <a:xfrm>
            <a:off x="20" y="10"/>
            <a:ext cx="9143980" cy="6857990"/>
          </a:xfrm>
          <a:custGeom>
            <a:avLst/>
            <a:gdLst/>
            <a:ahLst/>
            <a:cxnLst/>
            <a:rect l="l" t="t" r="r" b="b"/>
            <a:pathLst>
              <a:path w="12192000" h="6858000">
                <a:moveTo>
                  <a:pt x="0" y="0"/>
                </a:moveTo>
                <a:lnTo>
                  <a:pt x="12192000" y="0"/>
                </a:lnTo>
                <a:lnTo>
                  <a:pt x="12192000" y="6858000"/>
                </a:lnTo>
                <a:lnTo>
                  <a:pt x="11560655" y="6858000"/>
                </a:lnTo>
                <a:lnTo>
                  <a:pt x="11572884" y="6759738"/>
                </a:lnTo>
                <a:cubicBezTo>
                  <a:pt x="11663744" y="6693104"/>
                  <a:pt x="11749315" y="6619456"/>
                  <a:pt x="11812292" y="6532282"/>
                </a:cubicBezTo>
                <a:cubicBezTo>
                  <a:pt x="11851232" y="6478675"/>
                  <a:pt x="11886807" y="6425068"/>
                  <a:pt x="11956995" y="6386992"/>
                </a:cubicBezTo>
                <a:cubicBezTo>
                  <a:pt x="11918054" y="6334888"/>
                  <a:pt x="11851232" y="6322863"/>
                  <a:pt x="11801234" y="6284788"/>
                </a:cubicBezTo>
                <a:cubicBezTo>
                  <a:pt x="11797390" y="6253224"/>
                  <a:pt x="11876711" y="6262743"/>
                  <a:pt x="11856520" y="6193604"/>
                </a:cubicBezTo>
                <a:cubicBezTo>
                  <a:pt x="11829119" y="6101419"/>
                  <a:pt x="11858923" y="5996209"/>
                  <a:pt x="11722875" y="5956630"/>
                </a:cubicBezTo>
                <a:cubicBezTo>
                  <a:pt x="11686819" y="5866950"/>
                  <a:pt x="11676724" y="5723664"/>
                  <a:pt x="11763258" y="5635988"/>
                </a:cubicBezTo>
                <a:cubicBezTo>
                  <a:pt x="11892094" y="5505226"/>
                  <a:pt x="11871424" y="5422059"/>
                  <a:pt x="11706050" y="5351418"/>
                </a:cubicBezTo>
                <a:cubicBezTo>
                  <a:pt x="11684896" y="5342400"/>
                  <a:pt x="11707491" y="4786287"/>
                  <a:pt x="11697876" y="4763241"/>
                </a:cubicBezTo>
                <a:cubicBezTo>
                  <a:pt x="11713260" y="4731677"/>
                  <a:pt x="11749315" y="4739192"/>
                  <a:pt x="11776236" y="4730675"/>
                </a:cubicBezTo>
                <a:cubicBezTo>
                  <a:pt x="11894018" y="4694603"/>
                  <a:pt x="11897864" y="4694603"/>
                  <a:pt x="11868540" y="4584884"/>
                </a:cubicBezTo>
                <a:cubicBezTo>
                  <a:pt x="11859884" y="4551817"/>
                  <a:pt x="11880076" y="4538289"/>
                  <a:pt x="11898825" y="4517749"/>
                </a:cubicBezTo>
                <a:cubicBezTo>
                  <a:pt x="11969013" y="4441095"/>
                  <a:pt x="11969494" y="4440094"/>
                  <a:pt x="11897864" y="4375464"/>
                </a:cubicBezTo>
                <a:cubicBezTo>
                  <a:pt x="11877192" y="4356928"/>
                  <a:pt x="11863252" y="4336887"/>
                  <a:pt x="11854116" y="4311838"/>
                </a:cubicBezTo>
                <a:cubicBezTo>
                  <a:pt x="11837290" y="4266245"/>
                  <a:pt x="11837771" y="4228169"/>
                  <a:pt x="11901709" y="4203620"/>
                </a:cubicBezTo>
                <a:cubicBezTo>
                  <a:pt x="11946418" y="4186086"/>
                  <a:pt x="11971897" y="4166044"/>
                  <a:pt x="11974782" y="4114442"/>
                </a:cubicBezTo>
                <a:cubicBezTo>
                  <a:pt x="11976706" y="4071355"/>
                  <a:pt x="11981993" y="4043299"/>
                  <a:pt x="11932476" y="4024762"/>
                </a:cubicBezTo>
                <a:cubicBezTo>
                  <a:pt x="11892576" y="4009732"/>
                  <a:pt x="11881038" y="3977668"/>
                  <a:pt x="11885365" y="3939592"/>
                </a:cubicBezTo>
                <a:cubicBezTo>
                  <a:pt x="11895460" y="3846405"/>
                  <a:pt x="11841137" y="3791796"/>
                  <a:pt x="11751719" y="3749211"/>
                </a:cubicBezTo>
                <a:cubicBezTo>
                  <a:pt x="11666628" y="3708629"/>
                  <a:pt x="11592115" y="3654019"/>
                  <a:pt x="11513754" y="3604420"/>
                </a:cubicBezTo>
                <a:cubicBezTo>
                  <a:pt x="11426740" y="3549310"/>
                  <a:pt x="11325786" y="3516243"/>
                  <a:pt x="11220504" y="3488188"/>
                </a:cubicBezTo>
                <a:cubicBezTo>
                  <a:pt x="11239734" y="3448108"/>
                  <a:pt x="11306076" y="3470653"/>
                  <a:pt x="11312805" y="3414541"/>
                </a:cubicBezTo>
                <a:cubicBezTo>
                  <a:pt x="11148394" y="3366945"/>
                  <a:pt x="10991193" y="3295301"/>
                  <a:pt x="10805146" y="3277767"/>
                </a:cubicBezTo>
                <a:cubicBezTo>
                  <a:pt x="10955618" y="3286784"/>
                  <a:pt x="11092147" y="3222154"/>
                  <a:pt x="11234926" y="3203117"/>
                </a:cubicBezTo>
                <a:cubicBezTo>
                  <a:pt x="11248386" y="3171554"/>
                  <a:pt x="11217140" y="3179569"/>
                  <a:pt x="11204640" y="3174060"/>
                </a:cubicBezTo>
                <a:cubicBezTo>
                  <a:pt x="11192140" y="3168047"/>
                  <a:pt x="11176757" y="3166042"/>
                  <a:pt x="11174834" y="3143498"/>
                </a:cubicBezTo>
                <a:cubicBezTo>
                  <a:pt x="11243580" y="3110932"/>
                  <a:pt x="11329632" y="3132475"/>
                  <a:pt x="11400780" y="3099410"/>
                </a:cubicBezTo>
                <a:cubicBezTo>
                  <a:pt x="11384916" y="3051314"/>
                  <a:pt x="11323382" y="3080371"/>
                  <a:pt x="11297902" y="3041793"/>
                </a:cubicBezTo>
                <a:cubicBezTo>
                  <a:pt x="11364246" y="3034780"/>
                  <a:pt x="11425779" y="3031774"/>
                  <a:pt x="11485870" y="3021253"/>
                </a:cubicBezTo>
                <a:cubicBezTo>
                  <a:pt x="11532984" y="3013236"/>
                  <a:pt x="11545964" y="2972154"/>
                  <a:pt x="11513754" y="2944098"/>
                </a:cubicBezTo>
                <a:cubicBezTo>
                  <a:pt x="11484909" y="2919049"/>
                  <a:pt x="11442604" y="2917044"/>
                  <a:pt x="11405107" y="2906523"/>
                </a:cubicBezTo>
                <a:cubicBezTo>
                  <a:pt x="11137817" y="2833377"/>
                  <a:pt x="10857066" y="2809829"/>
                  <a:pt x="10572950" y="2803317"/>
                </a:cubicBezTo>
                <a:cubicBezTo>
                  <a:pt x="10117210" y="2792795"/>
                  <a:pt x="9660028" y="2793297"/>
                  <a:pt x="9205250" y="2778767"/>
                </a:cubicBezTo>
                <a:cubicBezTo>
                  <a:pt x="8996489" y="2772379"/>
                  <a:pt x="8788540" y="2761765"/>
                  <a:pt x="8579578" y="2759181"/>
                </a:cubicBezTo>
                <a:cubicBezTo>
                  <a:pt x="8509922" y="2758320"/>
                  <a:pt x="8440155" y="2758352"/>
                  <a:pt x="8370208" y="2759730"/>
                </a:cubicBezTo>
                <a:cubicBezTo>
                  <a:pt x="8070708" y="2765742"/>
                  <a:pt x="7771690" y="2764238"/>
                  <a:pt x="7470748" y="2819849"/>
                </a:cubicBezTo>
                <a:cubicBezTo>
                  <a:pt x="7316911" y="2848407"/>
                  <a:pt x="7156825" y="2838887"/>
                  <a:pt x="7001547" y="2861432"/>
                </a:cubicBezTo>
                <a:cubicBezTo>
                  <a:pt x="6765024" y="2896002"/>
                  <a:pt x="6528501" y="2936583"/>
                  <a:pt x="6295343" y="2988688"/>
                </a:cubicBezTo>
                <a:cubicBezTo>
                  <a:pt x="6222271" y="3005220"/>
                  <a:pt x="6131892" y="3015241"/>
                  <a:pt x="6075166" y="3078367"/>
                </a:cubicBezTo>
                <a:cubicBezTo>
                  <a:pt x="5985266" y="3038288"/>
                  <a:pt x="5929502" y="3113938"/>
                  <a:pt x="5859314" y="3139490"/>
                </a:cubicBezTo>
                <a:cubicBezTo>
                  <a:pt x="5831912" y="3149510"/>
                  <a:pt x="5795857" y="3163538"/>
                  <a:pt x="5800183" y="3195101"/>
                </a:cubicBezTo>
                <a:cubicBezTo>
                  <a:pt x="5804030" y="3234680"/>
                  <a:pt x="5844410" y="3260231"/>
                  <a:pt x="5882870" y="3252215"/>
                </a:cubicBezTo>
                <a:cubicBezTo>
                  <a:pt x="6002574" y="3227164"/>
                  <a:pt x="6109777" y="3283277"/>
                  <a:pt x="6232848" y="3274760"/>
                </a:cubicBezTo>
                <a:cubicBezTo>
                  <a:pt x="6125643" y="3298808"/>
                  <a:pt x="6018918" y="3323358"/>
                  <a:pt x="5911715" y="3347407"/>
                </a:cubicBezTo>
                <a:cubicBezTo>
                  <a:pt x="6070839" y="3366444"/>
                  <a:pt x="6227559" y="3332376"/>
                  <a:pt x="6384279" y="3312836"/>
                </a:cubicBezTo>
                <a:cubicBezTo>
                  <a:pt x="6434757" y="3306824"/>
                  <a:pt x="6513117" y="3260732"/>
                  <a:pt x="6526097" y="3325362"/>
                </a:cubicBezTo>
                <a:cubicBezTo>
                  <a:pt x="6534750" y="3368448"/>
                  <a:pt x="6450622" y="3371454"/>
                  <a:pt x="6403028" y="3383478"/>
                </a:cubicBezTo>
                <a:cubicBezTo>
                  <a:pt x="6192945" y="3435081"/>
                  <a:pt x="5979497" y="3465141"/>
                  <a:pt x="5767013" y="3500713"/>
                </a:cubicBezTo>
                <a:cubicBezTo>
                  <a:pt x="5746822" y="3504220"/>
                  <a:pt x="5720381" y="3501214"/>
                  <a:pt x="5706920" y="3511233"/>
                </a:cubicBezTo>
                <a:cubicBezTo>
                  <a:pt x="5598272" y="3591895"/>
                  <a:pt x="5460782" y="3618449"/>
                  <a:pt x="5310793" y="3677066"/>
                </a:cubicBezTo>
                <a:cubicBezTo>
                  <a:pt x="5405498" y="3704622"/>
                  <a:pt x="5469435" y="3648007"/>
                  <a:pt x="5548276" y="3660533"/>
                </a:cubicBezTo>
                <a:cubicBezTo>
                  <a:pt x="5467993" y="3721154"/>
                  <a:pt x="5374730" y="3732677"/>
                  <a:pt x="5293005" y="3765743"/>
                </a:cubicBezTo>
                <a:cubicBezTo>
                  <a:pt x="5234355" y="3789291"/>
                  <a:pt x="5016580" y="3862938"/>
                  <a:pt x="4983410" y="3883981"/>
                </a:cubicBezTo>
                <a:cubicBezTo>
                  <a:pt x="4883416" y="3949110"/>
                  <a:pt x="4756501" y="3979672"/>
                  <a:pt x="4674775" y="4068850"/>
                </a:cubicBezTo>
                <a:cubicBezTo>
                  <a:pt x="4617087" y="4131477"/>
                  <a:pt x="4520939" y="4119952"/>
                  <a:pt x="4453155" y="4163539"/>
                </a:cubicBezTo>
                <a:cubicBezTo>
                  <a:pt x="4429119" y="4204622"/>
                  <a:pt x="4475751" y="4215143"/>
                  <a:pt x="4492095" y="4237188"/>
                </a:cubicBezTo>
                <a:cubicBezTo>
                  <a:pt x="4513728" y="4266746"/>
                  <a:pt x="4475269" y="4283280"/>
                  <a:pt x="4464213" y="4318851"/>
                </a:cubicBezTo>
                <a:cubicBezTo>
                  <a:pt x="4591608" y="4278771"/>
                  <a:pt x="4713234" y="4255223"/>
                  <a:pt x="4857456" y="4241696"/>
                </a:cubicBezTo>
                <a:cubicBezTo>
                  <a:pt x="4809862" y="4299311"/>
                  <a:pt x="4752174" y="4274261"/>
                  <a:pt x="4713234" y="4295303"/>
                </a:cubicBezTo>
                <a:cubicBezTo>
                  <a:pt x="4687756" y="4308830"/>
                  <a:pt x="4648816" y="4314843"/>
                  <a:pt x="4656026" y="4348410"/>
                </a:cubicBezTo>
                <a:cubicBezTo>
                  <a:pt x="4661795" y="4374963"/>
                  <a:pt x="4694486" y="4371456"/>
                  <a:pt x="4718523" y="4368951"/>
                </a:cubicBezTo>
                <a:cubicBezTo>
                  <a:pt x="4810825" y="4359433"/>
                  <a:pt x="4900722" y="4356425"/>
                  <a:pt x="4989178" y="4420054"/>
                </a:cubicBezTo>
                <a:cubicBezTo>
                  <a:pt x="4764193" y="4512739"/>
                  <a:pt x="4505557" y="4473661"/>
                  <a:pt x="4304127" y="4609933"/>
                </a:cubicBezTo>
                <a:cubicBezTo>
                  <a:pt x="4332491" y="4652018"/>
                  <a:pt x="4372871" y="4629473"/>
                  <a:pt x="4402677" y="4624463"/>
                </a:cubicBezTo>
                <a:cubicBezTo>
                  <a:pt x="4598338" y="4590394"/>
                  <a:pt x="5297331" y="4651016"/>
                  <a:pt x="5398287" y="4608430"/>
                </a:cubicBezTo>
                <a:cubicBezTo>
                  <a:pt x="5460301" y="4582379"/>
                  <a:pt x="5525682" y="4569853"/>
                  <a:pt x="5592504" y="4585886"/>
                </a:cubicBezTo>
                <a:cubicBezTo>
                  <a:pt x="5656923" y="4601416"/>
                  <a:pt x="5640578" y="4819353"/>
                  <a:pt x="5411266" y="4964142"/>
                </a:cubicBezTo>
                <a:cubicBezTo>
                  <a:pt x="5378575" y="4984684"/>
                  <a:pt x="5524721" y="5014244"/>
                  <a:pt x="5480493" y="5031277"/>
                </a:cubicBezTo>
                <a:cubicBezTo>
                  <a:pt x="5445880" y="5044804"/>
                  <a:pt x="5276179" y="5037289"/>
                  <a:pt x="5233393" y="5047810"/>
                </a:cubicBezTo>
                <a:cubicBezTo>
                  <a:pt x="5216567" y="5052318"/>
                  <a:pt x="4701216" y="5221157"/>
                  <a:pt x="4750251" y="5256728"/>
                </a:cubicBezTo>
                <a:cubicBezTo>
                  <a:pt x="4896877" y="5363441"/>
                  <a:pt x="5388190" y="5558833"/>
                  <a:pt x="4508440" y="5624965"/>
                </a:cubicBezTo>
                <a:cubicBezTo>
                  <a:pt x="4536323" y="5663542"/>
                  <a:pt x="4613241" y="5638994"/>
                  <a:pt x="4602665" y="5706629"/>
                </a:cubicBezTo>
                <a:cubicBezTo>
                  <a:pt x="4485845" y="5743202"/>
                  <a:pt x="4350758" y="5741198"/>
                  <a:pt x="4215189" y="5797811"/>
                </a:cubicBezTo>
                <a:cubicBezTo>
                  <a:pt x="4276245" y="5838893"/>
                  <a:pt x="4346432" y="5813844"/>
                  <a:pt x="4407966" y="5826870"/>
                </a:cubicBezTo>
                <a:cubicBezTo>
                  <a:pt x="4373353" y="5878473"/>
                  <a:pt x="4313741" y="5870457"/>
                  <a:pt x="4265186" y="5881478"/>
                </a:cubicBezTo>
                <a:cubicBezTo>
                  <a:pt x="4220479" y="5892001"/>
                  <a:pt x="4125774" y="5981680"/>
                  <a:pt x="4145964" y="5977170"/>
                </a:cubicBezTo>
                <a:cubicBezTo>
                  <a:pt x="4332971" y="5937091"/>
                  <a:pt x="4522862" y="5948113"/>
                  <a:pt x="4710350" y="5909035"/>
                </a:cubicBezTo>
                <a:cubicBezTo>
                  <a:pt x="4772366" y="5896009"/>
                  <a:pt x="4842554" y="5870958"/>
                  <a:pt x="4870916" y="5949616"/>
                </a:cubicBezTo>
                <a:cubicBezTo>
                  <a:pt x="4879571" y="5972663"/>
                  <a:pt x="4873320" y="5980177"/>
                  <a:pt x="4960333" y="5949115"/>
                </a:cubicBezTo>
                <a:cubicBezTo>
                  <a:pt x="4994466" y="5937091"/>
                  <a:pt x="5039656" y="5924065"/>
                  <a:pt x="5073788" y="5953623"/>
                </a:cubicBezTo>
                <a:cubicBezTo>
                  <a:pt x="5052154" y="5990698"/>
                  <a:pt x="5010331" y="5979675"/>
                  <a:pt x="4979084" y="5990197"/>
                </a:cubicBezTo>
                <a:cubicBezTo>
                  <a:pt x="4896397" y="6017250"/>
                  <a:pt x="5180513" y="6120457"/>
                  <a:pt x="5100228" y="6151519"/>
                </a:cubicBezTo>
                <a:cubicBezTo>
                  <a:pt x="4935817" y="6215148"/>
                  <a:pt x="4832938" y="6196611"/>
                  <a:pt x="4666602" y="6266250"/>
                </a:cubicBezTo>
                <a:cubicBezTo>
                  <a:pt x="4723331" y="6264746"/>
                  <a:pt x="4706024" y="6288795"/>
                  <a:pt x="4762750" y="6288795"/>
                </a:cubicBezTo>
                <a:cubicBezTo>
                  <a:pt x="4788229" y="6288795"/>
                  <a:pt x="4815151" y="6294807"/>
                  <a:pt x="4815151" y="6322363"/>
                </a:cubicBezTo>
                <a:cubicBezTo>
                  <a:pt x="4815151" y="6348414"/>
                  <a:pt x="4516613" y="6491199"/>
                  <a:pt x="4558918" y="6504727"/>
                </a:cubicBezTo>
                <a:cubicBezTo>
                  <a:pt x="4674295" y="6541299"/>
                  <a:pt x="4970431" y="6429075"/>
                  <a:pt x="4899280" y="6480679"/>
                </a:cubicBezTo>
                <a:cubicBezTo>
                  <a:pt x="4791114" y="6559337"/>
                  <a:pt x="4774769" y="6574868"/>
                  <a:pt x="4692563" y="6586391"/>
                </a:cubicBezTo>
                <a:cubicBezTo>
                  <a:pt x="4621894" y="6596411"/>
                  <a:pt x="4373353" y="6816352"/>
                  <a:pt x="4303645" y="6834888"/>
                </a:cubicBezTo>
                <a:cubicBezTo>
                  <a:pt x="4288262" y="6838896"/>
                  <a:pt x="4291687" y="6845065"/>
                  <a:pt x="4307829" y="6852361"/>
                </a:cubicBezTo>
                <a:lnTo>
                  <a:pt x="4323786" y="6858000"/>
                </a:lnTo>
                <a:lnTo>
                  <a:pt x="0" y="6858000"/>
                </a:lnTo>
                <a:close/>
              </a:path>
            </a:pathLst>
          </a:custGeom>
        </p:spPr>
      </p:pic>
      <p:sp>
        <p:nvSpPr>
          <p:cNvPr id="2" name="Title 1"/>
          <p:cNvSpPr>
            <a:spLocks noGrp="1"/>
          </p:cNvSpPr>
          <p:nvPr>
            <p:ph type="title"/>
          </p:nvPr>
        </p:nvSpPr>
        <p:spPr>
          <a:xfrm>
            <a:off x="4351281" y="3159719"/>
            <a:ext cx="4164068" cy="1336081"/>
          </a:xfrm>
        </p:spPr>
        <p:txBody>
          <a:bodyPr anchor="b">
            <a:normAutofit/>
          </a:bodyPr>
          <a:lstStyle/>
          <a:p>
            <a:pPr>
              <a:lnSpc>
                <a:spcPct val="90000"/>
              </a:lnSpc>
            </a:pPr>
            <a:r>
              <a:rPr lang="en-US">
                <a:latin typeface="Times New Roman"/>
                <a:cs typeface="Times New Roman"/>
              </a:rPr>
              <a:t>Distortion of Facts </a:t>
            </a:r>
            <a:endParaRPr lang="en-US"/>
          </a:p>
        </p:txBody>
      </p:sp>
      <p:sp>
        <p:nvSpPr>
          <p:cNvPr id="3" name="Content Placeholder 2"/>
          <p:cNvSpPr>
            <a:spLocks noGrp="1"/>
          </p:cNvSpPr>
          <p:nvPr>
            <p:ph idx="1"/>
          </p:nvPr>
        </p:nvSpPr>
        <p:spPr>
          <a:xfrm>
            <a:off x="4351282" y="4789666"/>
            <a:ext cx="4164067" cy="1647825"/>
          </a:xfrm>
        </p:spPr>
        <p:txBody>
          <a:bodyPr vert="horz" lIns="91440" tIns="45720" rIns="91440" bIns="45720" rtlCol="0">
            <a:normAutofit/>
          </a:bodyPr>
          <a:lstStyle/>
          <a:p>
            <a:pPr marL="0" indent="0">
              <a:buNone/>
            </a:pPr>
            <a:r>
              <a:rPr lang="en-US" sz="1700" dirty="0">
                <a:latin typeface="Times New Roman"/>
                <a:cs typeface="Times New Roman"/>
              </a:rPr>
              <a:t>In 1982, the Japanese Ministry of Education headed the campaign to distort and rewrite the events of World War II in history books. Certain words were replaced; Japanese “aggression” in Nanking being replaced by “advancing in and out.”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E65CDE2-194C-4A17-9E3C-017E8A8970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07457" y="712268"/>
            <a:ext cx="7807893" cy="1193533"/>
          </a:xfrm>
        </p:spPr>
        <p:txBody>
          <a:bodyPr>
            <a:normAutofit/>
          </a:bodyPr>
          <a:lstStyle/>
          <a:p>
            <a:pPr algn="l"/>
            <a:r>
              <a:rPr lang="en-US" dirty="0">
                <a:solidFill>
                  <a:srgbClr val="FFFFFF"/>
                </a:solidFill>
                <a:latin typeface="Times New Roman"/>
                <a:cs typeface="Times New Roman"/>
              </a:rPr>
              <a:t>Outright Denial of Massacre</a:t>
            </a:r>
            <a:endParaRPr lang="en-US" dirty="0">
              <a:latin typeface="Times New Roman"/>
              <a:cs typeface="Times New Roman"/>
            </a:endParaRPr>
          </a:p>
        </p:txBody>
      </p:sp>
      <p:cxnSp>
        <p:nvCxnSpPr>
          <p:cNvPr id="10" name="Straight Connector 9">
            <a:extLst>
              <a:ext uri="{FF2B5EF4-FFF2-40B4-BE49-F238E27FC236}">
                <a16:creationId xmlns:a16="http://schemas.microsoft.com/office/drawing/2014/main" id="{F2AE495E-2AAF-4BC1-87A5-331009D828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707457" y="2792627"/>
            <a:ext cx="7807893" cy="3384335"/>
          </a:xfrm>
        </p:spPr>
        <p:txBody>
          <a:bodyPr vert="horz" lIns="91440" tIns="45720" rIns="91440" bIns="45720" rtlCol="0" anchor="t">
            <a:normAutofit/>
          </a:bodyPr>
          <a:lstStyle/>
          <a:p>
            <a:pPr marL="0" indent="0" algn="ctr">
              <a:buNone/>
            </a:pPr>
            <a:r>
              <a:rPr lang="en-US" sz="2400" dirty="0">
                <a:solidFill>
                  <a:srgbClr val="FFFFFF"/>
                </a:solidFill>
                <a:latin typeface="Times New Roman"/>
                <a:cs typeface="Times New Roman"/>
              </a:rPr>
              <a:t>Perhaps the most outrageous claim was absolute denial of the atrocity. In 1990, Japanese government officials formally denied the Nanjing Massacre by stating that it was a lie. They claim that the event was fabricated by China as a tool for political manipulation. </a:t>
            </a:r>
            <a:br>
              <a:rPr lang="en-US" sz="2400" dirty="0">
                <a:latin typeface="Times New Roman" panose="02020603050405020304" pitchFamily="18" charset="0"/>
                <a:cs typeface="Times New Roman" panose="02020603050405020304" pitchFamily="18" charset="0"/>
              </a:rPr>
            </a:br>
            <a:endParaRPr lang="en-US" sz="2400" dirty="0">
              <a:solidFill>
                <a:srgbClr val="FFFFFF"/>
              </a:solidFill>
              <a:latin typeface="Times New Roman" panose="02020603050405020304" pitchFamily="18" charset="0"/>
              <a:cs typeface="Times New Roman" panose="02020603050405020304" pitchFamily="18" charset="0"/>
            </a:endParaRPr>
          </a:p>
        </p:txBody>
      </p:sp>
      <p:pic>
        <p:nvPicPr>
          <p:cNvPr id="5" name="Picture 4" descr="Text&#10;&#10;Description automatically generated">
            <a:extLst>
              <a:ext uri="{FF2B5EF4-FFF2-40B4-BE49-F238E27FC236}">
                <a16:creationId xmlns:a16="http://schemas.microsoft.com/office/drawing/2014/main" id="{7491577D-D7E2-C443-9C09-149BA3CC8ED2}"/>
              </a:ext>
            </a:extLst>
          </p:cNvPr>
          <p:cNvPicPr>
            <a:picLocks noChangeAspect="1"/>
          </p:cNvPicPr>
          <p:nvPr/>
        </p:nvPicPr>
        <p:blipFill>
          <a:blip r:embed="rId2"/>
          <a:stretch>
            <a:fillRect/>
          </a:stretch>
        </p:blipFill>
        <p:spPr>
          <a:xfrm>
            <a:off x="919607" y="5145881"/>
            <a:ext cx="7302500" cy="914400"/>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8bb5e017fdabdbdd5ea33067d7cc0403">
            <a:extLst>
              <a:ext uri="{FF2B5EF4-FFF2-40B4-BE49-F238E27FC236}">
                <a16:creationId xmlns:a16="http://schemas.microsoft.com/office/drawing/2014/main" id="{69A99813-C8FF-9F43-9951-F2223B8EFA29}"/>
              </a:ext>
            </a:extLst>
          </p:cNvPr>
          <p:cNvPicPr>
            <a:picLocks noChangeAspect="1"/>
          </p:cNvPicPr>
          <p:nvPr/>
        </p:nvPicPr>
        <p:blipFill rotWithShape="1">
          <a:blip r:embed="rId2"/>
          <a:srcRect t="7659" r="9091" b="2628"/>
          <a:stretch/>
        </p:blipFill>
        <p:spPr>
          <a:xfrm>
            <a:off x="20" y="10"/>
            <a:ext cx="9143980" cy="6857990"/>
          </a:xfrm>
          <a:prstGeom prst="rect">
            <a:avLst/>
          </a:prstGeom>
        </p:spPr>
      </p:pic>
      <p:sp>
        <p:nvSpPr>
          <p:cNvPr id="19" name="Rectangle 18">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5398329"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46103" y="640263"/>
            <a:ext cx="4964858" cy="1344975"/>
          </a:xfrm>
        </p:spPr>
        <p:txBody>
          <a:bodyPr>
            <a:normAutofit/>
          </a:bodyPr>
          <a:lstStyle/>
          <a:p>
            <a:r>
              <a:rPr lang="en-US" sz="3500" dirty="0">
                <a:latin typeface="Times New Roman"/>
                <a:cs typeface="Times New Roman"/>
              </a:rPr>
              <a:t>Historical Overview</a:t>
            </a:r>
            <a:endParaRPr lang="en-US" sz="35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45581" y="1804086"/>
            <a:ext cx="4965379" cy="4090687"/>
          </a:xfrm>
        </p:spPr>
        <p:txBody>
          <a:bodyPr>
            <a:normAutofit lnSpcReduction="10000"/>
          </a:bodyPr>
          <a:lstStyle/>
          <a:p>
            <a:pPr>
              <a:lnSpc>
                <a:spcPct val="90000"/>
              </a:lnSpc>
            </a:pPr>
            <a:r>
              <a:rPr lang="en-US" sz="1800" dirty="0">
                <a:latin typeface="Times New Roman" panose="02020603050405020304" pitchFamily="18" charset="0"/>
                <a:cs typeface="Times New Roman" panose="02020603050405020304" pitchFamily="18" charset="0"/>
              </a:rPr>
              <a:t>1894-1895: First Sino-Japanese War. Tensions between China and Japan over influence in Korea break out into war. Japan's army defeats China and takes control of Manchuria and Shandong Province.</a:t>
            </a:r>
          </a:p>
          <a:p>
            <a:pPr>
              <a:lnSpc>
                <a:spcPct val="90000"/>
              </a:lnSpc>
            </a:pPr>
            <a:endParaRPr lang="en-US" sz="1800" dirty="0">
              <a:latin typeface="Times New Roman" panose="02020603050405020304" pitchFamily="18" charset="0"/>
              <a:cs typeface="Times New Roman" panose="02020603050405020304" pitchFamily="18" charset="0"/>
            </a:endParaRPr>
          </a:p>
          <a:p>
            <a:pPr>
              <a:lnSpc>
                <a:spcPct val="90000"/>
              </a:lnSpc>
            </a:pPr>
            <a:r>
              <a:rPr lang="en-US" sz="1800" dirty="0">
                <a:latin typeface="Times New Roman" panose="02020603050405020304" pitchFamily="18" charset="0"/>
                <a:cs typeface="Times New Roman" panose="02020603050405020304" pitchFamily="18" charset="0"/>
              </a:rPr>
              <a:t>1895: The Treaty of Shimonoseki ends the First Sino-Japanese war; China cedes Taiwan, part of Manchuria, and the Pescadores to Japan.</a:t>
            </a:r>
          </a:p>
          <a:p>
            <a:pPr>
              <a:lnSpc>
                <a:spcPct val="90000"/>
              </a:lnSpc>
            </a:pPr>
            <a:endParaRPr lang="en-US" sz="1800" dirty="0">
              <a:latin typeface="Times New Roman" panose="02020603050405020304" pitchFamily="18" charset="0"/>
              <a:cs typeface="Times New Roman" panose="02020603050405020304" pitchFamily="18" charset="0"/>
            </a:endParaRPr>
          </a:p>
          <a:p>
            <a:pPr>
              <a:lnSpc>
                <a:spcPct val="90000"/>
              </a:lnSpc>
            </a:pPr>
            <a:r>
              <a:rPr lang="en-US" sz="1800" dirty="0">
                <a:latin typeface="Times New Roman" panose="02020603050405020304" pitchFamily="18" charset="0"/>
                <a:cs typeface="Times New Roman" panose="02020603050405020304" pitchFamily="18" charset="0"/>
              </a:rPr>
              <a:t>Nanjing: Capital city of Jiangsu province. Located in eastern China, on the Yangtze river.</a:t>
            </a:r>
          </a:p>
          <a:p>
            <a:pPr>
              <a:lnSpc>
                <a:spcPct val="90000"/>
              </a:lnSpc>
            </a:pPr>
            <a:endParaRPr lang="en-US" sz="1800" dirty="0">
              <a:latin typeface="Times New Roman" panose="02020603050405020304" pitchFamily="18" charset="0"/>
              <a:cs typeface="Times New Roman" panose="02020603050405020304" pitchFamily="18" charset="0"/>
            </a:endParaRPr>
          </a:p>
          <a:p>
            <a:pPr>
              <a:lnSpc>
                <a:spcPct val="90000"/>
              </a:lnSpc>
            </a:pPr>
            <a:r>
              <a:rPr lang="en-US" sz="1800" dirty="0">
                <a:latin typeface="Times New Roman" panose="02020603050405020304" pitchFamily="18" charset="0"/>
                <a:cs typeface="Times New Roman" panose="02020603050405020304" pitchFamily="18" charset="0"/>
              </a:rPr>
              <a:t>1928: Chiang Kai-shek makes Nanjing the capital city of China's Nationalist government.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781E5-B03E-604E-85AA-E885F756E0AA}"/>
              </a:ext>
            </a:extLst>
          </p:cNvPr>
          <p:cNvSpPr>
            <a:spLocks noGrp="1"/>
          </p:cNvSpPr>
          <p:nvPr>
            <p:ph type="title"/>
          </p:nvPr>
        </p:nvSpPr>
        <p:spPr>
          <a:xfrm>
            <a:off x="491490" y="365125"/>
            <a:ext cx="3840085" cy="1692794"/>
          </a:xfrm>
        </p:spPr>
        <p:txBody>
          <a:bodyPr>
            <a:normAutofit/>
          </a:bodyPr>
          <a:lstStyle/>
          <a:p>
            <a:pPr>
              <a:lnSpc>
                <a:spcPct val="90000"/>
              </a:lnSpc>
            </a:pPr>
            <a:r>
              <a:rPr lang="en-US" sz="3400"/>
              <a:t>Satoru Mizushima's "The Truth About Nanjing"</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6C9F1FF-FAC8-954C-9E96-18C664B67FB0}"/>
              </a:ext>
            </a:extLst>
          </p:cNvPr>
          <p:cNvSpPr>
            <a:spLocks noGrp="1"/>
          </p:cNvSpPr>
          <p:nvPr>
            <p:ph idx="1"/>
          </p:nvPr>
        </p:nvSpPr>
        <p:spPr>
          <a:xfrm>
            <a:off x="491490" y="2575033"/>
            <a:ext cx="3840085" cy="3917839"/>
          </a:xfrm>
        </p:spPr>
        <p:txBody>
          <a:bodyPr>
            <a:normAutofit/>
          </a:bodyPr>
          <a:lstStyle/>
          <a:p>
            <a:pPr marL="0" indent="0">
              <a:lnSpc>
                <a:spcPct val="90000"/>
              </a:lnSpc>
              <a:buNone/>
            </a:pPr>
            <a:r>
              <a:rPr lang="en-US" sz="1600" b="1" dirty="0"/>
              <a:t>Nov 2007</a:t>
            </a:r>
          </a:p>
          <a:p>
            <a:pPr marL="0" indent="0">
              <a:lnSpc>
                <a:spcPct val="90000"/>
              </a:lnSpc>
              <a:buNone/>
            </a:pPr>
            <a:endParaRPr lang="en-US" sz="1600" b="1" dirty="0"/>
          </a:p>
          <a:p>
            <a:pPr marL="0" indent="0">
              <a:lnSpc>
                <a:spcPct val="90000"/>
              </a:lnSpc>
              <a:buNone/>
            </a:pPr>
            <a:r>
              <a:rPr lang="en-US" sz="1600" dirty="0"/>
              <a:t>Representative of movements to deny Nanjing was the film "The Truth About Nanjing". </a:t>
            </a:r>
          </a:p>
          <a:p>
            <a:pPr marL="0" indent="0">
              <a:lnSpc>
                <a:spcPct val="90000"/>
              </a:lnSpc>
              <a:buNone/>
            </a:pPr>
            <a:endParaRPr lang="en-US" sz="1600" dirty="0"/>
          </a:p>
          <a:p>
            <a:pPr marL="0" indent="0">
              <a:lnSpc>
                <a:spcPct val="90000"/>
              </a:lnSpc>
              <a:buNone/>
            </a:pPr>
            <a:r>
              <a:rPr lang="en-US" sz="1600" dirty="0"/>
              <a:t>To combat Chinese documentaries produced for the 70th anniversary of the Nanjing Massacre, Japanese filmmaker Satoru Mizushima directed a movie denying the event. It was reported that at a screening, Mizushima stated, "There is one indisputable fact: there was no massacre at Nanjing. We don't want our children to grow up thinking Japan is a barbarian country."</a:t>
            </a:r>
          </a:p>
        </p:txBody>
      </p:sp>
      <p:pic>
        <p:nvPicPr>
          <p:cNvPr id="5" name="Picture 4" descr="A person holding a cup and standing next to a statue&#10;&#10;Description automatically generated with low confidence">
            <a:extLst>
              <a:ext uri="{FF2B5EF4-FFF2-40B4-BE49-F238E27FC236}">
                <a16:creationId xmlns:a16="http://schemas.microsoft.com/office/drawing/2014/main" id="{494DEF92-2FFA-514E-B088-4CEAA49AEAA9}"/>
              </a:ext>
            </a:extLst>
          </p:cNvPr>
          <p:cNvPicPr>
            <a:picLocks noChangeAspect="1"/>
          </p:cNvPicPr>
          <p:nvPr/>
        </p:nvPicPr>
        <p:blipFill rotWithShape="1">
          <a:blip r:embed="rId2"/>
          <a:srcRect l="35118" r="17244" b="1"/>
          <a:stretch/>
        </p:blipFill>
        <p:spPr>
          <a:xfrm>
            <a:off x="4409136" y="10"/>
            <a:ext cx="4734863"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0351888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3192" y="516804"/>
            <a:ext cx="4945641" cy="1625210"/>
          </a:xfrm>
        </p:spPr>
        <p:txBody>
          <a:bodyPr>
            <a:normAutofit/>
          </a:bodyPr>
          <a:lstStyle/>
          <a:p>
            <a:r>
              <a:rPr lang="en-US">
                <a:solidFill>
                  <a:srgbClr val="FFFFFF"/>
                </a:solidFill>
                <a:latin typeface="Times New Roman" panose="02020603050405020304" pitchFamily="18" charset="0"/>
                <a:cs typeface="Times New Roman" panose="02020603050405020304" pitchFamily="18" charset="0"/>
              </a:rPr>
              <a:t>Disputing Number of Victims</a:t>
            </a:r>
            <a:endParaRPr lang="en-US">
              <a:solidFill>
                <a:srgbClr val="FFFFFF"/>
              </a:solidFill>
            </a:endParaRPr>
          </a:p>
        </p:txBody>
      </p:sp>
      <p:sp>
        <p:nvSpPr>
          <p:cNvPr id="21" name="Rectangle 16">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888" y="2432305"/>
            <a:ext cx="5292501"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ign on a building&#10;&#10;Description automatically generated with low confidence">
            <a:extLst>
              <a:ext uri="{FF2B5EF4-FFF2-40B4-BE49-F238E27FC236}">
                <a16:creationId xmlns:a16="http://schemas.microsoft.com/office/drawing/2014/main" id="{AE2A496B-689A-5F49-BFEB-5099088D2FB4}"/>
              </a:ext>
            </a:extLst>
          </p:cNvPr>
          <p:cNvPicPr>
            <a:picLocks noChangeAspect="1"/>
          </p:cNvPicPr>
          <p:nvPr/>
        </p:nvPicPr>
        <p:blipFill>
          <a:blip r:embed="rId2"/>
          <a:stretch>
            <a:fillRect/>
          </a:stretch>
        </p:blipFill>
        <p:spPr>
          <a:xfrm>
            <a:off x="425058" y="2688649"/>
            <a:ext cx="4934932" cy="3590162"/>
          </a:xfrm>
          <a:prstGeom prst="rect">
            <a:avLst/>
          </a:prstGeom>
        </p:spPr>
      </p:pic>
      <p:sp>
        <p:nvSpPr>
          <p:cNvPr id="19" name="Rectangle 1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021989" y="917725"/>
            <a:ext cx="2568554" cy="4852362"/>
          </a:xfrm>
        </p:spPr>
        <p:txBody>
          <a:bodyPr vert="horz" lIns="91440" tIns="45720" rIns="91440" bIns="45720" rtlCol="0" anchor="ctr">
            <a:normAutofit/>
          </a:bodyPr>
          <a:lstStyle/>
          <a:p>
            <a:pPr marL="0" indent="0">
              <a:lnSpc>
                <a:spcPct val="90000"/>
              </a:lnSpc>
              <a:buNone/>
            </a:pPr>
            <a:r>
              <a:rPr lang="en-US" sz="1700">
                <a:solidFill>
                  <a:srgbClr val="FFFFFF"/>
                </a:solidFill>
                <a:latin typeface="Times New Roman"/>
                <a:cs typeface="Times New Roman"/>
              </a:rPr>
              <a:t>Recently the denials of the Nanjing massacre have centered on the question of numbers. In the beginning, the war glorifiers had labeled the massacre as an “illusion” or a fiction, but this view was completely bankrupted by advances in scholarly research. Denialists now contest the number of victims, arguing that because the numbers are small, it was not a massacre. This debate limits the time frame and geographic extent of the events in order to calculate as small a number of victims as possible.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edb866e3d7d9633f4ef99135ca3c3fcf">
            <a:extLst>
              <a:ext uri="{FF2B5EF4-FFF2-40B4-BE49-F238E27FC236}">
                <a16:creationId xmlns:a16="http://schemas.microsoft.com/office/drawing/2014/main" id="{2236D6D3-FF04-DA49-8369-61B3060D4D13}"/>
              </a:ext>
            </a:extLst>
          </p:cNvPr>
          <p:cNvPicPr>
            <a:picLocks noChangeAspect="1"/>
          </p:cNvPicPr>
          <p:nvPr/>
        </p:nvPicPr>
        <p:blipFill rotWithShape="1">
          <a:blip r:embed="rId2"/>
          <a:srcRect l="9565" r="15436"/>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724CD679-7405-4CD3-A92A-9469F279A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430169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45534" y="479625"/>
            <a:ext cx="3915950" cy="1344975"/>
          </a:xfrm>
        </p:spPr>
        <p:txBody>
          <a:bodyPr>
            <a:normAutofit/>
          </a:bodyPr>
          <a:lstStyle/>
          <a:p>
            <a:r>
              <a:rPr lang="en-US" sz="3500" dirty="0">
                <a:latin typeface="Times New Roman" panose="02020603050405020304" pitchFamily="18" charset="0"/>
                <a:cs typeface="Times New Roman" panose="02020603050405020304" pitchFamily="18" charset="0"/>
              </a:rPr>
              <a:t>Conclusion</a:t>
            </a:r>
          </a:p>
        </p:txBody>
      </p:sp>
      <p:sp>
        <p:nvSpPr>
          <p:cNvPr id="3" name="Content Placeholder 2"/>
          <p:cNvSpPr>
            <a:spLocks noGrp="1"/>
          </p:cNvSpPr>
          <p:nvPr>
            <p:ph idx="1"/>
          </p:nvPr>
        </p:nvSpPr>
        <p:spPr>
          <a:xfrm>
            <a:off x="445582" y="1668162"/>
            <a:ext cx="3926618" cy="4300152"/>
          </a:xfrm>
        </p:spPr>
        <p:txBody>
          <a:bodyPr>
            <a:normAutofit lnSpcReduction="10000"/>
          </a:bodyPr>
          <a:lstStyle/>
          <a:p>
            <a:pPr marL="0" indent="0">
              <a:lnSpc>
                <a:spcPct val="90000"/>
              </a:lnSpc>
              <a:buNone/>
            </a:pPr>
            <a:r>
              <a:rPr lang="en-US" sz="1800" dirty="0">
                <a:latin typeface="Times New Roman" panose="02020603050405020304" pitchFamily="18" charset="0"/>
                <a:cs typeface="Times New Roman" panose="02020603050405020304" pitchFamily="18" charset="0"/>
              </a:rPr>
              <a:t>There are no official numbers for the death toll in the Nanjing Massacre, though estimates range from 200,000 to 300,000 people. Soon after the end of the war, Matsui and his lieutenant Tani Hisao were tried and convicted for war crimes by the International Military Tribunal for the Far East and were executed. Anger over the events at Nanjing continues to color Sino-Japanese relations to this day. The true nature of the massacre has been disputed and exploited for propaganda purposes by historical revisionists, apologists, and Japanese nationalists. Some claim the numbers of deaths have been inflated, while others have denied that any massacre occurred.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eaab1daa80be563a3f2ae42b9e7df743">
            <a:extLst>
              <a:ext uri="{FF2B5EF4-FFF2-40B4-BE49-F238E27FC236}">
                <a16:creationId xmlns:a16="http://schemas.microsoft.com/office/drawing/2014/main" id="{D6397597-23BD-7F4D-AAE6-0857A39D2994}"/>
              </a:ext>
            </a:extLst>
          </p:cNvPr>
          <p:cNvPicPr>
            <a:picLocks noChangeAspect="1"/>
          </p:cNvPicPr>
          <p:nvPr/>
        </p:nvPicPr>
        <p:blipFill rotWithShape="1">
          <a:blip r:embed="rId2">
            <a:alphaModFix amt="35000"/>
          </a:blip>
          <a:srcRect l="10667" r="2" b="2"/>
          <a:stretch/>
        </p:blipFill>
        <p:spPr>
          <a:xfrm>
            <a:off x="20" y="1"/>
            <a:ext cx="9143980" cy="6857999"/>
          </a:xfrm>
          <a:prstGeom prst="rect">
            <a:avLst/>
          </a:prstGeom>
        </p:spPr>
      </p:pic>
      <p:sp>
        <p:nvSpPr>
          <p:cNvPr id="2" name="Title 1"/>
          <p:cNvSpPr>
            <a:spLocks noGrp="1"/>
          </p:cNvSpPr>
          <p:nvPr>
            <p:ph type="title"/>
          </p:nvPr>
        </p:nvSpPr>
        <p:spPr>
          <a:xfrm>
            <a:off x="628650" y="1065862"/>
            <a:ext cx="2484873" cy="4726276"/>
          </a:xfrm>
        </p:spPr>
        <p:txBody>
          <a:bodyPr>
            <a:normAutofit/>
          </a:bodyPr>
          <a:lstStyle/>
          <a:p>
            <a:r>
              <a:rPr lang="en-US" sz="4800" dirty="0">
                <a:solidFill>
                  <a:srgbClr val="FFFFFF"/>
                </a:solidFill>
                <a:latin typeface="Times New Roman" panose="02020603050405020304" pitchFamily="18" charset="0"/>
                <a:cs typeface="Times New Roman" panose="02020603050405020304" pitchFamily="18" charset="0"/>
              </a:rPr>
              <a:t>China Country Profile</a:t>
            </a: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866536" y="1106113"/>
            <a:ext cx="4308514" cy="4726276"/>
          </a:xfrm>
        </p:spPr>
        <p:txBody>
          <a:bodyPr anchor="ctr">
            <a:normAutofit/>
          </a:bodyPr>
          <a:lstStyle/>
          <a:p>
            <a:pPr marL="0" indent="0">
              <a:buNone/>
            </a:pPr>
            <a:r>
              <a:rPr lang="en-US" sz="1800" dirty="0">
                <a:solidFill>
                  <a:srgbClr val="FFFFFF"/>
                </a:solidFill>
                <a:latin typeface="Times New Roman" panose="02020603050405020304" pitchFamily="18" charset="0"/>
                <a:cs typeface="Times New Roman" panose="02020603050405020304" pitchFamily="18" charset="0"/>
              </a:rPr>
              <a:t>In the 1920s, China was in the midst of an active civil war. The Communist Party of China and the Nationalist Party clashed in attempts to control the nation. Both parties were responses to China's struggle against Western colonization and influence. </a:t>
            </a:r>
          </a:p>
          <a:p>
            <a:endParaRPr lang="en-US" sz="1800" dirty="0">
              <a:solidFill>
                <a:srgbClr val="FFFFFF"/>
              </a:solidFill>
              <a:latin typeface="Times New Roman" panose="02020603050405020304" pitchFamily="18" charset="0"/>
              <a:cs typeface="Times New Roman" panose="02020603050405020304" pitchFamily="18" charset="0"/>
            </a:endParaRPr>
          </a:p>
          <a:p>
            <a:pPr marL="0" indent="0">
              <a:buNone/>
            </a:pPr>
            <a:r>
              <a:rPr lang="en-US" sz="1800" dirty="0">
                <a:solidFill>
                  <a:srgbClr val="FFFFFF"/>
                </a:solidFill>
                <a:latin typeface="Times New Roman" panose="02020603050405020304" pitchFamily="18" charset="0"/>
                <a:cs typeface="Times New Roman" panose="02020603050405020304" pitchFamily="18" charset="0"/>
              </a:rPr>
              <a:t>Chiang Kai-shek led the Nationalist party and attempted to revive Chinese traditionalism. His foil was Mao Zedong, the leader of the Chinese Communist Party. </a:t>
            </a:r>
          </a:p>
        </p:txBody>
      </p:sp>
    </p:spTree>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6182"/>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bf2842b71a733c361c44fde544533bb4">
            <a:extLst>
              <a:ext uri="{FF2B5EF4-FFF2-40B4-BE49-F238E27FC236}">
                <a16:creationId xmlns:a16="http://schemas.microsoft.com/office/drawing/2014/main" id="{1478EAB7-897C-1F4B-9255-EB24C437B2A5}"/>
              </a:ext>
            </a:extLst>
          </p:cNvPr>
          <p:cNvPicPr>
            <a:picLocks noChangeAspect="1"/>
          </p:cNvPicPr>
          <p:nvPr/>
        </p:nvPicPr>
        <p:blipFill rotWithShape="1">
          <a:blip r:embed="rId2">
            <a:alphaModFix amt="35000"/>
          </a:blip>
          <a:srcRect l="2967" r="14033" b="-1"/>
          <a:stretch/>
        </p:blipFill>
        <p:spPr>
          <a:xfrm>
            <a:off x="20" y="1"/>
            <a:ext cx="9143980" cy="6857999"/>
          </a:xfrm>
          <a:prstGeom prst="rect">
            <a:avLst/>
          </a:prstGeom>
        </p:spPr>
      </p:pic>
      <p:sp>
        <p:nvSpPr>
          <p:cNvPr id="2" name="Title 1"/>
          <p:cNvSpPr>
            <a:spLocks noGrp="1"/>
          </p:cNvSpPr>
          <p:nvPr>
            <p:ph type="title"/>
          </p:nvPr>
        </p:nvSpPr>
        <p:spPr>
          <a:xfrm>
            <a:off x="628650" y="963877"/>
            <a:ext cx="2620771" cy="4930246"/>
          </a:xfrm>
        </p:spPr>
        <p:txBody>
          <a:bodyPr>
            <a:normAutofit/>
          </a:bodyPr>
          <a:lstStyle/>
          <a:p>
            <a:pPr algn="r"/>
            <a:r>
              <a:rPr lang="en-US" dirty="0">
                <a:solidFill>
                  <a:schemeClr val="bg1"/>
                </a:solidFill>
                <a:latin typeface="Times New Roman" panose="02020603050405020304" pitchFamily="18" charset="0"/>
                <a:cs typeface="Times New Roman" panose="02020603050405020304" pitchFamily="18" charset="0"/>
              </a:rPr>
              <a:t>Japan Country Profile </a:t>
            </a:r>
          </a:p>
        </p:txBody>
      </p:sp>
      <p:sp>
        <p:nvSpPr>
          <p:cNvPr id="20"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435" y="2057400"/>
            <a:ext cx="20574"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732023" y="963877"/>
            <a:ext cx="4783327" cy="4930246"/>
          </a:xfrm>
        </p:spPr>
        <p:txBody>
          <a:bodyPr anchor="ctr">
            <a:normAutofit/>
          </a:bodyPr>
          <a:lstStyle/>
          <a:p>
            <a:pPr marL="0" indent="0">
              <a:lnSpc>
                <a:spcPct val="90000"/>
              </a:lnSpc>
              <a:buNone/>
            </a:pPr>
            <a:r>
              <a:rPr lang="en-US" sz="2100" dirty="0">
                <a:solidFill>
                  <a:schemeClr val="bg1"/>
                </a:solidFill>
                <a:latin typeface="Times New Roman" panose="02020603050405020304" pitchFamily="18" charset="0"/>
                <a:cs typeface="Times New Roman" panose="02020603050405020304" pitchFamily="18" charset="0"/>
              </a:rPr>
              <a:t>In the 1920s, Japan acted under a policy of Nationalism and reverence for traditionalism. It grew its navy and military in order to achieve dominance in Asia. Territories on the Asian mainland were necessary to provide the island nation with raw supplies for manufacturing its dominance. </a:t>
            </a:r>
          </a:p>
          <a:p>
            <a:pPr>
              <a:lnSpc>
                <a:spcPct val="90000"/>
              </a:lnSpc>
            </a:pPr>
            <a:endParaRPr lang="en-US" sz="2100" dirty="0">
              <a:solidFill>
                <a:schemeClr val="bg1"/>
              </a:solidFill>
              <a:latin typeface="Times New Roman" panose="02020603050405020304" pitchFamily="18" charset="0"/>
              <a:cs typeface="Times New Roman" panose="02020603050405020304" pitchFamily="18" charset="0"/>
            </a:endParaRPr>
          </a:p>
          <a:p>
            <a:pPr marL="0" indent="0">
              <a:lnSpc>
                <a:spcPct val="90000"/>
              </a:lnSpc>
              <a:buNone/>
            </a:pPr>
            <a:r>
              <a:rPr lang="en-US" sz="2100" dirty="0">
                <a:solidFill>
                  <a:schemeClr val="bg1"/>
                </a:solidFill>
                <a:latin typeface="Times New Roman" panose="02020603050405020304" pitchFamily="18" charset="0"/>
                <a:cs typeface="Times New Roman" panose="02020603050405020304" pitchFamily="18" charset="0"/>
              </a:rPr>
              <a:t>During the 1920s and 1930s, Japan had a new acting Prime Minister about every year and a half. Emperor Shōwa served as emperor from 1926-1989, overseeing Japan throughout the Second Sino-Japanese War, World War II, and its post-war recovery.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929daaf7941e9149cf74fdfd721ea24">
            <a:extLst>
              <a:ext uri="{FF2B5EF4-FFF2-40B4-BE49-F238E27FC236}">
                <a16:creationId xmlns:a16="http://schemas.microsoft.com/office/drawing/2014/main" id="{5E9D2D54-ABDF-3C4D-9109-F30DD85595F8}"/>
              </a:ext>
            </a:extLst>
          </p:cNvPr>
          <p:cNvPicPr>
            <a:picLocks noChangeAspect="1"/>
          </p:cNvPicPr>
          <p:nvPr/>
        </p:nvPicPr>
        <p:blipFill rotWithShape="1">
          <a:blip r:embed="rId2"/>
          <a:srcRect t="5615" r="10462" b="2078"/>
          <a:stretch/>
        </p:blipFill>
        <p:spPr>
          <a:xfrm>
            <a:off x="20" y="1"/>
            <a:ext cx="9143980" cy="6857999"/>
          </a:xfrm>
          <a:prstGeom prst="rect">
            <a:avLst/>
          </a:prstGeom>
        </p:spPr>
      </p:pic>
      <p:sp>
        <p:nvSpPr>
          <p:cNvPr id="18" name="Rectangle 17">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5398329"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46103" y="640263"/>
            <a:ext cx="4964858" cy="1344975"/>
          </a:xfrm>
        </p:spPr>
        <p:txBody>
          <a:bodyPr>
            <a:normAutofit/>
          </a:bodyPr>
          <a:lstStyle/>
          <a:p>
            <a:r>
              <a:rPr lang="en-US" sz="3500" dirty="0">
                <a:latin typeface="Times New Roman" panose="02020603050405020304" pitchFamily="18" charset="0"/>
                <a:cs typeface="Times New Roman" panose="02020603050405020304" pitchFamily="18" charset="0"/>
              </a:rPr>
              <a:t>Northern Expedition </a:t>
            </a:r>
          </a:p>
        </p:txBody>
      </p:sp>
      <p:sp>
        <p:nvSpPr>
          <p:cNvPr id="3" name="Content Placeholder 2"/>
          <p:cNvSpPr>
            <a:spLocks noGrp="1"/>
          </p:cNvSpPr>
          <p:nvPr>
            <p:ph idx="1"/>
          </p:nvPr>
        </p:nvSpPr>
        <p:spPr>
          <a:xfrm>
            <a:off x="445581" y="2121763"/>
            <a:ext cx="4965379" cy="3773010"/>
          </a:xfrm>
        </p:spPr>
        <p:txBody>
          <a:bodyPr>
            <a:normAutofit/>
          </a:bodyPr>
          <a:lstStyle/>
          <a:p>
            <a:pPr marL="0" indent="0">
              <a:lnSpc>
                <a:spcPct val="90000"/>
              </a:lnSpc>
              <a:buNone/>
            </a:pPr>
            <a:r>
              <a:rPr lang="en-US" sz="1800" b="1" dirty="0">
                <a:latin typeface="Times New Roman" panose="02020603050405020304" pitchFamily="18" charset="0"/>
                <a:cs typeface="Times New Roman" panose="02020603050405020304" pitchFamily="18" charset="0"/>
              </a:rPr>
              <a:t>June 1926 – Dec 1928</a:t>
            </a:r>
          </a:p>
          <a:p>
            <a:pPr marL="0" indent="0">
              <a:lnSpc>
                <a:spcPct val="90000"/>
              </a:lnSpc>
              <a:buNone/>
            </a:pPr>
            <a:endParaRPr lang="en-US" sz="1800" b="1" dirty="0">
              <a:latin typeface="Times New Roman" panose="02020603050405020304" pitchFamily="18" charset="0"/>
              <a:cs typeface="Times New Roman" panose="02020603050405020304" pitchFamily="18" charset="0"/>
            </a:endParaRPr>
          </a:p>
          <a:p>
            <a:pPr marL="0" indent="0">
              <a:lnSpc>
                <a:spcPct val="90000"/>
              </a:lnSpc>
              <a:buNone/>
            </a:pPr>
            <a:r>
              <a:rPr lang="en-US" sz="1800" dirty="0">
                <a:latin typeface="Times New Roman" panose="02020603050405020304" pitchFamily="18" charset="0"/>
                <a:cs typeface="Times New Roman" panose="02020603050405020304" pitchFamily="18" charset="0"/>
              </a:rPr>
              <a:t>Chinese nationalist leader Chiang Kai-shek led a military expedition from Southern through Northern China. He established a Nationalist regime and began a purge against Communism. His path into Shanghai in 1927 threatened several foreign military bases, including Japan’s. </a:t>
            </a:r>
          </a:p>
          <a:p>
            <a:pPr>
              <a:lnSpc>
                <a:spcPct val="90000"/>
              </a:lnSpc>
            </a:pPr>
            <a:endParaRPr lang="en-US" sz="1800" dirty="0">
              <a:latin typeface="Times New Roman" panose="02020603050405020304" pitchFamily="18" charset="0"/>
              <a:cs typeface="Times New Roman" panose="02020603050405020304" pitchFamily="18" charset="0"/>
            </a:endParaRPr>
          </a:p>
          <a:p>
            <a:pPr marL="0" indent="0">
              <a:lnSpc>
                <a:spcPct val="90000"/>
              </a:lnSpc>
              <a:buNone/>
            </a:pPr>
            <a:r>
              <a:rPr lang="en-US" sz="1800" dirty="0">
                <a:latin typeface="Times New Roman" panose="02020603050405020304" pitchFamily="18" charset="0"/>
                <a:cs typeface="Times New Roman" panose="02020603050405020304" pitchFamily="18" charset="0"/>
              </a:rPr>
              <a:t>Until this conquest, Japan had kept a limited fleet in Shanghai. After the 1927 conflict, it established a long-term station and kept a watchful eye on Chiang Kai-shek's movements.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6182"/>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79b64d9bb50fa8b5bd7a863fed918587">
            <a:extLst>
              <a:ext uri="{FF2B5EF4-FFF2-40B4-BE49-F238E27FC236}">
                <a16:creationId xmlns:a16="http://schemas.microsoft.com/office/drawing/2014/main" id="{631EEB2B-3619-0945-B96C-B2351C4560B4}"/>
              </a:ext>
            </a:extLst>
          </p:cNvPr>
          <p:cNvPicPr>
            <a:picLocks noChangeAspect="1"/>
          </p:cNvPicPr>
          <p:nvPr/>
        </p:nvPicPr>
        <p:blipFill rotWithShape="1">
          <a:blip r:embed="rId2">
            <a:alphaModFix amt="35000"/>
          </a:blip>
          <a:srcRect t="1961"/>
          <a:stretch/>
        </p:blipFill>
        <p:spPr>
          <a:xfrm>
            <a:off x="20" y="10"/>
            <a:ext cx="9143980" cy="6857990"/>
          </a:xfrm>
          <a:prstGeom prst="rect">
            <a:avLst/>
          </a:prstGeom>
        </p:spPr>
      </p:pic>
      <p:sp>
        <p:nvSpPr>
          <p:cNvPr id="2" name="Title 1"/>
          <p:cNvSpPr>
            <a:spLocks noGrp="1"/>
          </p:cNvSpPr>
          <p:nvPr>
            <p:ph type="title"/>
          </p:nvPr>
        </p:nvSpPr>
        <p:spPr>
          <a:xfrm>
            <a:off x="628650" y="963877"/>
            <a:ext cx="2620771" cy="4930246"/>
          </a:xfrm>
        </p:spPr>
        <p:txBody>
          <a:bodyPr>
            <a:normAutofit/>
          </a:bodyPr>
          <a:lstStyle/>
          <a:p>
            <a:pPr algn="r"/>
            <a:r>
              <a:rPr lang="en-US" dirty="0">
                <a:solidFill>
                  <a:schemeClr val="bg1"/>
                </a:solidFill>
                <a:latin typeface="Times New Roman" panose="02020603050405020304" pitchFamily="18" charset="0"/>
                <a:cs typeface="Times New Roman" panose="02020603050405020304" pitchFamily="18" charset="0"/>
              </a:rPr>
              <a:t>Second Sino-Japanese War</a:t>
            </a:r>
          </a:p>
        </p:txBody>
      </p:sp>
      <p:sp>
        <p:nvSpPr>
          <p:cNvPr id="26"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80435" y="2057400"/>
            <a:ext cx="20574"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732023" y="1099801"/>
            <a:ext cx="4783327" cy="4930246"/>
          </a:xfrm>
        </p:spPr>
        <p:txBody>
          <a:bodyPr anchor="ctr">
            <a:normAutofit lnSpcReduction="10000"/>
          </a:bodyPr>
          <a:lstStyle/>
          <a:p>
            <a:pPr marL="0" indent="0">
              <a:lnSpc>
                <a:spcPct val="90000"/>
              </a:lnSpc>
              <a:buNone/>
            </a:pPr>
            <a:r>
              <a:rPr lang="en-US" sz="1800" b="1" dirty="0">
                <a:solidFill>
                  <a:schemeClr val="bg1"/>
                </a:solidFill>
                <a:latin typeface="Times New Roman" panose="02020603050405020304" pitchFamily="18" charset="0"/>
                <a:cs typeface="Times New Roman" panose="02020603050405020304" pitchFamily="18" charset="0"/>
              </a:rPr>
              <a:t>Aug 1931 – Dec 7, 1941</a:t>
            </a:r>
          </a:p>
          <a:p>
            <a:pPr marL="0" indent="0">
              <a:lnSpc>
                <a:spcPct val="90000"/>
              </a:lnSpc>
              <a:buNone/>
            </a:pPr>
            <a:endParaRPr lang="en-US" sz="1800" b="1" dirty="0">
              <a:solidFill>
                <a:schemeClr val="bg1"/>
              </a:solidFill>
              <a:latin typeface="Times New Roman" panose="02020603050405020304" pitchFamily="18" charset="0"/>
              <a:cs typeface="Times New Roman" panose="02020603050405020304" pitchFamily="18" charset="0"/>
            </a:endParaRPr>
          </a:p>
          <a:p>
            <a:pPr marL="0" indent="0">
              <a:lnSpc>
                <a:spcPct val="90000"/>
              </a:lnSpc>
              <a:buNone/>
            </a:pPr>
            <a:r>
              <a:rPr lang="en-US" sz="1800" dirty="0">
                <a:solidFill>
                  <a:schemeClr val="bg1"/>
                </a:solidFill>
                <a:latin typeface="Times New Roman" panose="02020603050405020304" pitchFamily="18" charset="0"/>
                <a:cs typeface="Times New Roman" panose="02020603050405020304" pitchFamily="18" charset="0"/>
              </a:rPr>
              <a:t>There were multiple reasons for the development of the Second Sino-Japanese war. These included: </a:t>
            </a:r>
            <a:br>
              <a:rPr lang="en-US" sz="1800" dirty="0">
                <a:solidFill>
                  <a:schemeClr val="bg1"/>
                </a:solidFill>
                <a:latin typeface="Times New Roman" panose="02020603050405020304" pitchFamily="18" charset="0"/>
                <a:cs typeface="Times New Roman" panose="02020603050405020304" pitchFamily="18" charset="0"/>
              </a:rPr>
            </a:br>
            <a:br>
              <a:rPr lang="en-US" sz="1800" dirty="0">
                <a:solidFill>
                  <a:schemeClr val="bg1"/>
                </a:solidFill>
                <a:latin typeface="Times New Roman" panose="02020603050405020304" pitchFamily="18" charset="0"/>
                <a:cs typeface="Times New Roman" panose="02020603050405020304" pitchFamily="18" charset="0"/>
              </a:rPr>
            </a:br>
            <a:r>
              <a:rPr lang="en-US" sz="1800" dirty="0">
                <a:solidFill>
                  <a:schemeClr val="bg1"/>
                </a:solidFill>
                <a:latin typeface="Times New Roman" panose="02020603050405020304" pitchFamily="18" charset="0"/>
                <a:cs typeface="Times New Roman" panose="02020603050405020304" pitchFamily="18" charset="0"/>
              </a:rPr>
              <a:t>1. Remaining tensions between China and Japan from the First Sino-Japanese War (1894-1895)</a:t>
            </a:r>
            <a:br>
              <a:rPr lang="en-US" sz="1800" dirty="0">
                <a:solidFill>
                  <a:schemeClr val="bg1"/>
                </a:solidFill>
                <a:latin typeface="Times New Roman" panose="02020603050405020304" pitchFamily="18" charset="0"/>
                <a:cs typeface="Times New Roman" panose="02020603050405020304" pitchFamily="18" charset="0"/>
              </a:rPr>
            </a:br>
            <a:br>
              <a:rPr lang="en-US" sz="1800" dirty="0">
                <a:solidFill>
                  <a:schemeClr val="bg1"/>
                </a:solidFill>
                <a:latin typeface="Times New Roman" panose="02020603050405020304" pitchFamily="18" charset="0"/>
                <a:cs typeface="Times New Roman" panose="02020603050405020304" pitchFamily="18" charset="0"/>
              </a:rPr>
            </a:br>
            <a:r>
              <a:rPr lang="en-US" sz="1800" dirty="0">
                <a:solidFill>
                  <a:schemeClr val="bg1"/>
                </a:solidFill>
                <a:latin typeface="Times New Roman" panose="02020603050405020304" pitchFamily="18" charset="0"/>
                <a:cs typeface="Times New Roman" panose="02020603050405020304" pitchFamily="18" charset="0"/>
              </a:rPr>
              <a:t>2. Uncertainty in the face of the financial crisis of the 1930s</a:t>
            </a:r>
            <a:br>
              <a:rPr lang="en-US" sz="1800" dirty="0">
                <a:solidFill>
                  <a:schemeClr val="bg1"/>
                </a:solidFill>
                <a:latin typeface="Times New Roman" panose="02020603050405020304" pitchFamily="18" charset="0"/>
                <a:cs typeface="Times New Roman" panose="02020603050405020304" pitchFamily="18" charset="0"/>
              </a:rPr>
            </a:br>
            <a:br>
              <a:rPr lang="en-US" sz="1800" dirty="0">
                <a:solidFill>
                  <a:schemeClr val="bg1"/>
                </a:solidFill>
                <a:latin typeface="Times New Roman" panose="02020603050405020304" pitchFamily="18" charset="0"/>
                <a:cs typeface="Times New Roman" panose="02020603050405020304" pitchFamily="18" charset="0"/>
              </a:rPr>
            </a:br>
            <a:r>
              <a:rPr lang="en-US" sz="1800" dirty="0">
                <a:solidFill>
                  <a:schemeClr val="bg1"/>
                </a:solidFill>
                <a:latin typeface="Times New Roman" panose="02020603050405020304" pitchFamily="18" charset="0"/>
                <a:cs typeface="Times New Roman" panose="02020603050405020304" pitchFamily="18" charset="0"/>
              </a:rPr>
              <a:t>3. Japan's fear of the development of Communism</a:t>
            </a:r>
            <a:br>
              <a:rPr lang="en-US" sz="1800" dirty="0">
                <a:solidFill>
                  <a:schemeClr val="bg1"/>
                </a:solidFill>
                <a:latin typeface="Times New Roman" panose="02020603050405020304" pitchFamily="18" charset="0"/>
                <a:cs typeface="Times New Roman" panose="02020603050405020304" pitchFamily="18" charset="0"/>
              </a:rPr>
            </a:br>
            <a:br>
              <a:rPr lang="en-US" sz="1800" dirty="0">
                <a:solidFill>
                  <a:schemeClr val="bg1"/>
                </a:solidFill>
                <a:latin typeface="Times New Roman" panose="02020603050405020304" pitchFamily="18" charset="0"/>
                <a:cs typeface="Times New Roman" panose="02020603050405020304" pitchFamily="18" charset="0"/>
              </a:rPr>
            </a:br>
            <a:r>
              <a:rPr lang="en-US" sz="1800" dirty="0">
                <a:solidFill>
                  <a:schemeClr val="bg1"/>
                </a:solidFill>
                <a:latin typeface="Times New Roman" panose="02020603050405020304" pitchFamily="18" charset="0"/>
                <a:cs typeface="Times New Roman" panose="02020603050405020304" pitchFamily="18" charset="0"/>
              </a:rPr>
              <a:t>4. Each nation's desire to become Asia's superpower</a:t>
            </a:r>
            <a:br>
              <a:rPr lang="en-US" sz="1800" dirty="0">
                <a:solidFill>
                  <a:schemeClr val="bg1"/>
                </a:solidFill>
                <a:latin typeface="Times New Roman" panose="02020603050405020304" pitchFamily="18" charset="0"/>
                <a:cs typeface="Times New Roman" panose="02020603050405020304" pitchFamily="18" charset="0"/>
              </a:rPr>
            </a:br>
            <a:br>
              <a:rPr lang="en-US" sz="1800" dirty="0">
                <a:solidFill>
                  <a:schemeClr val="bg1"/>
                </a:solidFill>
                <a:latin typeface="Times New Roman" panose="02020603050405020304" pitchFamily="18" charset="0"/>
                <a:cs typeface="Times New Roman" panose="02020603050405020304" pitchFamily="18" charset="0"/>
              </a:rPr>
            </a:br>
            <a:r>
              <a:rPr lang="en-US" sz="1800" dirty="0">
                <a:solidFill>
                  <a:schemeClr val="bg1"/>
                </a:solidFill>
                <a:latin typeface="Times New Roman" panose="02020603050405020304" pitchFamily="18" charset="0"/>
                <a:cs typeface="Times New Roman" panose="02020603050405020304" pitchFamily="18" charset="0"/>
              </a:rPr>
              <a:t>5. Nationalist propaganda in both China and Japan that relied on racist imagery against one another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4f34eb6418682153bf6c5cb08a2ed357">
            <a:extLst>
              <a:ext uri="{FF2B5EF4-FFF2-40B4-BE49-F238E27FC236}">
                <a16:creationId xmlns:a16="http://schemas.microsoft.com/office/drawing/2014/main" id="{4092592B-ED33-6545-9813-96F76298C1E7}"/>
              </a:ext>
            </a:extLst>
          </p:cNvPr>
          <p:cNvPicPr>
            <a:picLocks noChangeAspect="1"/>
          </p:cNvPicPr>
          <p:nvPr/>
        </p:nvPicPr>
        <p:blipFill rotWithShape="1">
          <a:blip r:embed="rId2"/>
          <a:srcRect l="9091" t="10455" b="2965"/>
          <a:stretch/>
        </p:blipFill>
        <p:spPr>
          <a:xfrm>
            <a:off x="20" y="10"/>
            <a:ext cx="9143980" cy="6857990"/>
          </a:xfrm>
          <a:prstGeom prst="rect">
            <a:avLst/>
          </a:prstGeom>
        </p:spPr>
      </p:pic>
      <p:sp>
        <p:nvSpPr>
          <p:cNvPr id="16" name="Rectangle 13">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5619048" y="321176"/>
            <a:ext cx="324923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816157" y="368133"/>
            <a:ext cx="2819430" cy="1344975"/>
          </a:xfrm>
        </p:spPr>
        <p:txBody>
          <a:bodyPr>
            <a:normAutofit/>
          </a:bodyPr>
          <a:lstStyle/>
          <a:p>
            <a:r>
              <a:rPr lang="en-US" sz="3500" dirty="0">
                <a:latin typeface="Times New Roman" panose="02020603050405020304" pitchFamily="18" charset="0"/>
                <a:cs typeface="Times New Roman" panose="02020603050405020304" pitchFamily="18" charset="0"/>
              </a:rPr>
              <a:t>Mukden Incident</a:t>
            </a:r>
          </a:p>
        </p:txBody>
      </p:sp>
      <p:sp>
        <p:nvSpPr>
          <p:cNvPr id="3" name="Content Placeholder 2"/>
          <p:cNvSpPr>
            <a:spLocks noGrp="1"/>
          </p:cNvSpPr>
          <p:nvPr>
            <p:ph idx="1"/>
          </p:nvPr>
        </p:nvSpPr>
        <p:spPr>
          <a:xfrm>
            <a:off x="5831853" y="1733340"/>
            <a:ext cx="2823620" cy="4348763"/>
          </a:xfrm>
        </p:spPr>
        <p:txBody>
          <a:bodyPr>
            <a:normAutofit fontScale="92500" lnSpcReduction="20000"/>
          </a:bodyPr>
          <a:lstStyle/>
          <a:p>
            <a:pPr marL="0" indent="0">
              <a:lnSpc>
                <a:spcPct val="90000"/>
              </a:lnSpc>
              <a:buNone/>
            </a:pPr>
            <a:r>
              <a:rPr lang="en-US" sz="1800" b="1" dirty="0">
                <a:latin typeface="Times New Roman" panose="02020603050405020304" pitchFamily="18" charset="0"/>
                <a:cs typeface="Times New Roman" panose="02020603050405020304" pitchFamily="18" charset="0"/>
              </a:rPr>
              <a:t>Sep 18, 1931</a:t>
            </a:r>
          </a:p>
          <a:p>
            <a:pPr marL="0" indent="0">
              <a:lnSpc>
                <a:spcPct val="90000"/>
              </a:lnSpc>
              <a:buNone/>
            </a:pPr>
            <a:endParaRPr lang="en-US" sz="1800" dirty="0">
              <a:latin typeface="Times New Roman" panose="02020603050405020304" pitchFamily="18" charset="0"/>
              <a:cs typeface="Times New Roman" panose="02020603050405020304" pitchFamily="18" charset="0"/>
            </a:endParaRPr>
          </a:p>
          <a:p>
            <a:pPr marL="0" indent="0">
              <a:lnSpc>
                <a:spcPct val="90000"/>
              </a:lnSpc>
              <a:buNone/>
            </a:pPr>
            <a:r>
              <a:rPr lang="en-US" sz="1800" dirty="0">
                <a:latin typeface="Times New Roman" panose="02020603050405020304" pitchFamily="18" charset="0"/>
                <a:cs typeface="Times New Roman" panose="02020603050405020304" pitchFamily="18" charset="0"/>
              </a:rPr>
              <a:t>During the late 1920s and early 1930s, China was destabilized by the Northern Expedition and its civil war between Communist and Nationalist parties. </a:t>
            </a:r>
          </a:p>
          <a:p>
            <a:pPr marL="0" indent="0">
              <a:lnSpc>
                <a:spcPct val="90000"/>
              </a:lnSpc>
              <a:buNone/>
            </a:pPr>
            <a:endParaRPr lang="en-US" sz="1800" dirty="0">
              <a:latin typeface="Times New Roman" panose="02020603050405020304" pitchFamily="18" charset="0"/>
              <a:cs typeface="Times New Roman" panose="02020603050405020304" pitchFamily="18" charset="0"/>
            </a:endParaRPr>
          </a:p>
          <a:p>
            <a:pPr marL="0" indent="0">
              <a:lnSpc>
                <a:spcPct val="90000"/>
              </a:lnSpc>
              <a:buNone/>
            </a:pPr>
            <a:r>
              <a:rPr lang="en-US" sz="1800" dirty="0">
                <a:latin typeface="Times New Roman" panose="02020603050405020304" pitchFamily="18" charset="0"/>
                <a:cs typeface="Times New Roman" panose="02020603050405020304" pitchFamily="18" charset="0"/>
              </a:rPr>
              <a:t>Taking advantage of this, the Japanese military secretly caused an explosion on the South Manchurian Railway. The railway was under the control of Japan at the time. China was blamed for the event, which was called an act of sabotage. It was used as justification for the following Japanese occupation of Manchuria.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6" y="629266"/>
            <a:ext cx="3708114" cy="1622321"/>
          </a:xfrm>
        </p:spPr>
        <p:txBody>
          <a:bodyPr>
            <a:normAutofit/>
          </a:bodyPr>
          <a:lstStyle/>
          <a:p>
            <a:pPr>
              <a:lnSpc>
                <a:spcPct val="90000"/>
              </a:lnSpc>
            </a:pPr>
            <a:r>
              <a:rPr lang="en-US" sz="3700" dirty="0">
                <a:latin typeface="Times New Roman" panose="02020603050405020304" pitchFamily="18" charset="0"/>
                <a:cs typeface="Times New Roman" panose="02020603050405020304" pitchFamily="18" charset="0"/>
              </a:rPr>
              <a:t>Japanese Invasion of Manchuria </a:t>
            </a:r>
          </a:p>
        </p:txBody>
      </p:sp>
      <p:sp>
        <p:nvSpPr>
          <p:cNvPr id="3" name="Content Placeholder 2"/>
          <p:cNvSpPr>
            <a:spLocks noGrp="1"/>
          </p:cNvSpPr>
          <p:nvPr>
            <p:ph idx="1"/>
          </p:nvPr>
        </p:nvSpPr>
        <p:spPr>
          <a:xfrm>
            <a:off x="486697" y="2438400"/>
            <a:ext cx="3708113" cy="3785419"/>
          </a:xfrm>
        </p:spPr>
        <p:txBody>
          <a:bodyPr>
            <a:normAutofit/>
          </a:bodyPr>
          <a:lstStyle/>
          <a:p>
            <a:pPr marL="0" indent="0">
              <a:lnSpc>
                <a:spcPct val="90000"/>
              </a:lnSpc>
              <a:buNone/>
            </a:pPr>
            <a:r>
              <a:rPr lang="en-US" sz="1600" b="1" dirty="0">
                <a:latin typeface="Times New Roman" panose="02020603050405020304" pitchFamily="18" charset="0"/>
                <a:cs typeface="Times New Roman" panose="02020603050405020304" pitchFamily="18" charset="0"/>
              </a:rPr>
              <a:t>Sep 18, 1931 – Feb 26, 1932</a:t>
            </a:r>
          </a:p>
          <a:p>
            <a:pPr marL="0" indent="0">
              <a:lnSpc>
                <a:spcPct val="90000"/>
              </a:lnSpc>
              <a:buNone/>
            </a:pPr>
            <a:endParaRPr lang="en-US" sz="1600" dirty="0">
              <a:latin typeface="Times New Roman" panose="02020603050405020304" pitchFamily="18" charset="0"/>
              <a:cs typeface="Times New Roman" panose="02020603050405020304" pitchFamily="18" charset="0"/>
            </a:endParaRPr>
          </a:p>
          <a:p>
            <a:pPr marL="0" indent="0">
              <a:lnSpc>
                <a:spcPct val="90000"/>
              </a:lnSpc>
              <a:buNone/>
            </a:pPr>
            <a:r>
              <a:rPr lang="en-US" sz="1600" dirty="0">
                <a:latin typeface="Times New Roman" panose="02020603050405020304" pitchFamily="18" charset="0"/>
                <a:cs typeface="Times New Roman" panose="02020603050405020304" pitchFamily="18" charset="0"/>
              </a:rPr>
              <a:t>The invasion of Manchuria allowed the Japanese military to seize a strategic foothold between the USSR, Korea, and China's major cities. Occupying Manchuria provided Japan with a source of raw mineral materials for various industries. </a:t>
            </a:r>
            <a:br>
              <a:rPr lang="en-US" sz="1600" dirty="0">
                <a:latin typeface="Times New Roman" panose="02020603050405020304" pitchFamily="18" charset="0"/>
                <a:cs typeface="Times New Roman" panose="02020603050405020304" pitchFamily="18" charset="0"/>
              </a:rPr>
            </a:b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The League of Nations condemned the occupation, and Japan withdrew from the League in 1933. The invasion contributed to the international isolation of Japan and is seen as a crucial event on the path to the outbreak of World War II.</a:t>
            </a:r>
          </a:p>
        </p:txBody>
      </p:sp>
      <p:sp>
        <p:nvSpPr>
          <p:cNvPr id="21" name="Rectangle 20">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69712" y="0"/>
            <a:ext cx="457428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186" y="557784"/>
            <a:ext cx="384765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f1a04f31293524cdb7f6427fabe76d72">
            <a:extLst>
              <a:ext uri="{FF2B5EF4-FFF2-40B4-BE49-F238E27FC236}">
                <a16:creationId xmlns:a16="http://schemas.microsoft.com/office/drawing/2014/main" id="{E013868A-E8D5-1942-BEDE-A14CB2FD8BF9}"/>
              </a:ext>
            </a:extLst>
          </p:cNvPr>
          <p:cNvPicPr>
            <a:picLocks noChangeAspect="1"/>
          </p:cNvPicPr>
          <p:nvPr/>
        </p:nvPicPr>
        <p:blipFill>
          <a:blip r:embed="rId2"/>
          <a:stretch>
            <a:fillRect/>
          </a:stretch>
        </p:blipFill>
        <p:spPr>
          <a:xfrm>
            <a:off x="5178531" y="2168633"/>
            <a:ext cx="3356649" cy="2517486"/>
          </a:xfrm>
          <a:prstGeom prst="rect">
            <a:avLst/>
          </a:prstGeom>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55</TotalTime>
  <Words>2781</Words>
  <Application>Microsoft Macintosh PowerPoint</Application>
  <PresentationFormat>On-screen Show (4:3)</PresentationFormat>
  <Paragraphs>137</Paragraphs>
  <Slides>32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Times New Roman</vt:lpstr>
      <vt:lpstr>Office Theme</vt:lpstr>
      <vt:lpstr>Key Findings </vt:lpstr>
      <vt:lpstr>The Ten Stages of Genocide</vt:lpstr>
      <vt:lpstr>Historical Overview</vt:lpstr>
      <vt:lpstr>China Country Profile</vt:lpstr>
      <vt:lpstr>Japan Country Profile </vt:lpstr>
      <vt:lpstr>Northern Expedition </vt:lpstr>
      <vt:lpstr>Second Sino-Japanese War</vt:lpstr>
      <vt:lpstr>Mukden Incident</vt:lpstr>
      <vt:lpstr>Japanese Invasion of Manchuria </vt:lpstr>
      <vt:lpstr>Marco Polo Bridge Incident </vt:lpstr>
      <vt:lpstr>Hongqiao Airfield Incident</vt:lpstr>
      <vt:lpstr>Battle in Shanghai</vt:lpstr>
      <vt:lpstr>War crimes on the way to Nanjing </vt:lpstr>
      <vt:lpstr>Massacre Contest</vt:lpstr>
      <vt:lpstr>Approaching Nanjing</vt:lpstr>
      <vt:lpstr>Japan in Nanjing</vt:lpstr>
      <vt:lpstr>Targeted Groups </vt:lpstr>
      <vt:lpstr>"The Rape of Nanjing" </vt:lpstr>
      <vt:lpstr>Efforts to Intervene</vt:lpstr>
      <vt:lpstr>Nanjing Safety Zone</vt:lpstr>
      <vt:lpstr>Ginling College Refugee Camp</vt:lpstr>
      <vt:lpstr>World War II </vt:lpstr>
      <vt:lpstr>International Military Tribunals for the Far East</vt:lpstr>
      <vt:lpstr>Tiananmen Square Massacre</vt:lpstr>
      <vt:lpstr>Discovery of John Rabe's Diaries</vt:lpstr>
      <vt:lpstr>USC Shoah Foundation - Testimony Collection</vt:lpstr>
      <vt:lpstr>Genocide Denial </vt:lpstr>
      <vt:lpstr>Distortion of Facts </vt:lpstr>
      <vt:lpstr>Outright Denial of Massacre</vt:lpstr>
      <vt:lpstr>Satoru Mizushima's "The Truth About Nanjing"</vt:lpstr>
      <vt:lpstr>Disputing Number of Victims</vt:lpstr>
      <vt:lpstr>Conclusion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dc:title>
  <dc:subject/>
  <dc:creator/>
  <cp:keywords/>
  <dc:description>generated using python-pptx</dc:description>
  <cp:lastModifiedBy>Sarah Kane</cp:lastModifiedBy>
  <cp:revision>75</cp:revision>
  <dcterms:created xsi:type="dcterms:W3CDTF">2013-01-27T09:14:16Z</dcterms:created>
  <dcterms:modified xsi:type="dcterms:W3CDTF">2021-05-20T20:15:35Z</dcterms:modified>
  <cp:category/>
</cp:coreProperties>
</file>