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8" r:id="rId2"/>
    <p:sldId id="327" r:id="rId3"/>
    <p:sldId id="256" r:id="rId4"/>
    <p:sldId id="264" r:id="rId5"/>
    <p:sldId id="260" r:id="rId6"/>
    <p:sldId id="262" r:id="rId7"/>
    <p:sldId id="266" r:id="rId8"/>
    <p:sldId id="276" r:id="rId9"/>
    <p:sldId id="272" r:id="rId10"/>
    <p:sldId id="268" r:id="rId11"/>
    <p:sldId id="274" r:id="rId12"/>
    <p:sldId id="278" r:id="rId13"/>
    <p:sldId id="280" r:id="rId14"/>
    <p:sldId id="282" r:id="rId15"/>
    <p:sldId id="270" r:id="rId16"/>
    <p:sldId id="284" r:id="rId17"/>
    <p:sldId id="286" r:id="rId18"/>
    <p:sldId id="288" r:id="rId19"/>
    <p:sldId id="290" r:id="rId20"/>
    <p:sldId id="292" r:id="rId21"/>
    <p:sldId id="294" r:id="rId22"/>
    <p:sldId id="300" r:id="rId23"/>
    <p:sldId id="298" r:id="rId24"/>
    <p:sldId id="296" r:id="rId25"/>
    <p:sldId id="302" r:id="rId26"/>
    <p:sldId id="304" r:id="rId27"/>
    <p:sldId id="306" r:id="rId28"/>
    <p:sldId id="308" r:id="rId29"/>
    <p:sldId id="328" r:id="rId30"/>
    <p:sldId id="312" r:id="rId31"/>
    <p:sldId id="310" r:id="rId32"/>
    <p:sldId id="314" r:id="rId33"/>
    <p:sldId id="316" r:id="rId34"/>
    <p:sldId id="318" r:id="rId35"/>
    <p:sldId id="320" r:id="rId36"/>
    <p:sldId id="322" r:id="rId37"/>
    <p:sldId id="326" r:id="rId38"/>
    <p:sldId id="329" r:id="rId39"/>
    <p:sldId id="32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6A0CBA-0E5D-4FC8-97B9-AC7048F96083}" v="105" dt="2020-06-16T19:50:58.998"/>
    <p1510:client id="{C72FDE3B-2E8B-E799-10B7-8E5D3C36F7E3}" v="739" dt="2020-06-17T01:12:39.759"/>
    <p1510:client id="{D9BDC90A-49ED-D9ED-2541-BCD26B3E7D4E}" v="768" dt="2020-06-16T20:18:10.050"/>
    <p1510:client id="{E75CACBB-4044-F0BA-C221-9EC223C4F486}" v="10" dt="2020-06-17T16:03:09.101"/>
    <p1510:client id="{F4C31858-EC63-4E31-B0B7-86AED8580C3B}" v="2" dt="2020-06-17T16:04:59.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590"/>
    <p:restoredTop sz="94716"/>
  </p:normalViewPr>
  <p:slideViewPr>
    <p:cSldViewPr snapToGrid="0" snapToObjects="1">
      <p:cViewPr varScale="1">
        <p:scale>
          <a:sx n="103" d="100"/>
          <a:sy n="103" d="100"/>
        </p:scale>
        <p:origin x="140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B6C71-258C-1147-8EF4-276F732171D4}" type="datetimeFigureOut">
              <a:rPr lang="en-US" smtClean="0"/>
              <a:t>3/26/21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0E77E-1DDA-6945-81D1-D3879F4D4E21}" type="slidenum">
              <a:rPr lang="en-US" smtClean="0"/>
              <a:t>‹#›</a:t>
            </a:fld>
            <a:endParaRPr lang="en-US"/>
          </a:p>
        </p:txBody>
      </p:sp>
    </p:spTree>
    <p:extLst>
      <p:ext uri="{BB962C8B-B14F-4D97-AF65-F5344CB8AC3E}">
        <p14:creationId xmlns:p14="http://schemas.microsoft.com/office/powerpoint/2010/main" val="382296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0E77E-1DDA-6945-81D1-D3879F4D4E21}" type="slidenum">
              <a:rPr lang="en-US" smtClean="0"/>
              <a:t>38</a:t>
            </a:fld>
            <a:endParaRPr lang="en-US"/>
          </a:p>
        </p:txBody>
      </p:sp>
    </p:spTree>
    <p:extLst>
      <p:ext uri="{BB962C8B-B14F-4D97-AF65-F5344CB8AC3E}">
        <p14:creationId xmlns:p14="http://schemas.microsoft.com/office/powerpoint/2010/main" val="272392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3/26/21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8610" y="987552"/>
            <a:ext cx="3364395" cy="1088136"/>
          </a:xfrm>
        </p:spPr>
        <p:txBody>
          <a:bodyPr anchor="ctr">
            <a:normAutofit/>
          </a:bodyPr>
          <a:lstStyle/>
          <a:p>
            <a:r>
              <a:rPr lang="en-US" sz="3000" b="1" dirty="0"/>
              <a:t>Summary</a:t>
            </a:r>
            <a:endParaRPr lang="en-US" sz="3000" b="1" dirty="0">
              <a:cs typeface="Calibri"/>
            </a:endParaRP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08609" y="2514600"/>
            <a:ext cx="3374136" cy="4090334"/>
          </a:xfrm>
        </p:spPr>
        <p:txBody>
          <a:bodyPr anchor="t">
            <a:normAutofit fontScale="92500" lnSpcReduction="10000"/>
          </a:bodyPr>
          <a:lstStyle/>
          <a:p>
            <a:pPr marL="0" indent="0">
              <a:buNone/>
            </a:pPr>
            <a:r>
              <a:rPr lang="en-US" sz="1800" dirty="0"/>
              <a:t>From 1979-1992, the Salvadoran military and death squads killed more than 75,000 people during the Salvadoran Civil War. Despite the recognition of state responsibility for massacres, including the infamous El </a:t>
            </a:r>
            <a:r>
              <a:rPr lang="en-US" sz="1800" dirty="0" err="1"/>
              <a:t>Mozote</a:t>
            </a:r>
            <a:r>
              <a:rPr lang="en-US" sz="1800" dirty="0"/>
              <a:t> Massacre, perpetrators have yet to be brought to justice. </a:t>
            </a:r>
          </a:p>
          <a:p>
            <a:pPr marL="0" indent="0">
              <a:buNone/>
            </a:pPr>
            <a:endParaRPr lang="en-US" sz="1800" dirty="0"/>
          </a:p>
          <a:p>
            <a:pPr marL="0" indent="0">
              <a:buNone/>
            </a:pPr>
            <a:r>
              <a:rPr lang="en-US" sz="1800" dirty="0"/>
              <a:t>In 2016, El Salvador's Supreme Court ruled their amnesty laws regarding war criminals to be unconstitutional. However, critics call the new proposed law an "amnesty law in disguise". </a:t>
            </a:r>
            <a:endParaRPr lang="en-US" sz="1800" dirty="0">
              <a:cs typeface="Calibri"/>
            </a:endParaRPr>
          </a:p>
        </p:txBody>
      </p:sp>
      <p:pic>
        <p:nvPicPr>
          <p:cNvPr id="5" name="Picture 4" descr="09e504879804fbadda8e20b0759e798e">
            <a:extLst>
              <a:ext uri="{FF2B5EF4-FFF2-40B4-BE49-F238E27FC236}">
                <a16:creationId xmlns:a16="http://schemas.microsoft.com/office/drawing/2014/main" id="{0396F594-A4B2-4521-9BFD-D444D0DEAE0F}"/>
              </a:ext>
            </a:extLst>
          </p:cNvPr>
          <p:cNvPicPr>
            <a:picLocks noChangeAspect="1"/>
          </p:cNvPicPr>
          <p:nvPr/>
        </p:nvPicPr>
        <p:blipFill rotWithShape="1">
          <a:blip r:embed="rId2"/>
          <a:srcRect l="24576" r="33077"/>
          <a:stretch/>
        </p:blipFill>
        <p:spPr>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63da7932f2519cb82fc6309ef5e28a23">
            <a:extLst>
              <a:ext uri="{FF2B5EF4-FFF2-40B4-BE49-F238E27FC236}">
                <a16:creationId xmlns:a16="http://schemas.microsoft.com/office/drawing/2014/main" id="{F621F518-1E27-4185-8A93-10710B30377A}"/>
              </a:ext>
            </a:extLst>
          </p:cNvPr>
          <p:cNvPicPr>
            <a:picLocks noChangeAspect="1"/>
          </p:cNvPicPr>
          <p:nvPr/>
        </p:nvPicPr>
        <p:blipFill rotWithShape="1">
          <a:blip r:embed="rId2"/>
          <a:srcRect l="13934" r="4853" b="9089"/>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103" y="640263"/>
            <a:ext cx="2819430" cy="1344975"/>
          </a:xfrm>
        </p:spPr>
        <p:txBody>
          <a:bodyPr>
            <a:normAutofit/>
          </a:bodyPr>
          <a:lstStyle/>
          <a:p>
            <a:r>
              <a:rPr lang="en-US" sz="3500"/>
              <a:t>Overview of 1980 Deaths</a:t>
            </a:r>
          </a:p>
        </p:txBody>
      </p:sp>
      <p:sp>
        <p:nvSpPr>
          <p:cNvPr id="3" name="Content Placeholder 2"/>
          <p:cNvSpPr>
            <a:spLocks noGrp="1"/>
          </p:cNvSpPr>
          <p:nvPr>
            <p:ph idx="1"/>
          </p:nvPr>
        </p:nvSpPr>
        <p:spPr>
          <a:xfrm>
            <a:off x="445582" y="2121763"/>
            <a:ext cx="2823620" cy="3773010"/>
          </a:xfrm>
        </p:spPr>
        <p:txBody>
          <a:bodyPr vert="horz" lIns="91440" tIns="45720" rIns="91440" bIns="45720" rtlCol="0" anchor="t">
            <a:normAutofit/>
          </a:bodyPr>
          <a:lstStyle/>
          <a:p>
            <a:pPr marL="0" indent="0">
              <a:buNone/>
            </a:pPr>
            <a:r>
              <a:rPr lang="en-US" sz="1800" dirty="0"/>
              <a:t>By the end of 1980, the Salvadoran government and three security branches had killed around 11,895 people. These individuals were mostly peasants, trade unionists, teachers, students, journalists, human rights advocates, priests, and other members of the popular movement.</a:t>
            </a:r>
            <a:endParaRPr lang="en-US" sz="1800" dirty="0">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58a60dcadf298a4e049ff296def2768f">
            <a:extLst>
              <a:ext uri="{FF2B5EF4-FFF2-40B4-BE49-F238E27FC236}">
                <a16:creationId xmlns:a16="http://schemas.microsoft.com/office/drawing/2014/main" id="{D8C2220B-08CF-41F5-A1BC-142E026D7B7E}"/>
              </a:ext>
            </a:extLst>
          </p:cNvPr>
          <p:cNvPicPr>
            <a:picLocks noChangeAspect="1"/>
          </p:cNvPicPr>
          <p:nvPr/>
        </p:nvPicPr>
        <p:blipFill rotWithShape="1">
          <a:blip r:embed="rId2"/>
          <a:srcRect r="7908" b="-1"/>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8320" y="1161288"/>
            <a:ext cx="2578608" cy="1124712"/>
          </a:xfrm>
        </p:spPr>
        <p:txBody>
          <a:bodyPr anchor="b">
            <a:normAutofit fontScale="90000"/>
          </a:bodyPr>
          <a:lstStyle/>
          <a:p>
            <a:r>
              <a:rPr lang="en-US" sz="2200" b="1" dirty="0"/>
              <a:t>Salvadorian National Guard Attacks Peaceful Protest</a:t>
            </a:r>
            <a:endParaRPr lang="en-US" sz="2200" b="1" dirty="0">
              <a:cs typeface="Calibri"/>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78320" y="2718054"/>
            <a:ext cx="2579180" cy="3207258"/>
          </a:xfrm>
        </p:spPr>
        <p:txBody>
          <a:bodyPr anchor="t">
            <a:normAutofit lnSpcReduction="10000"/>
          </a:bodyPr>
          <a:lstStyle/>
          <a:p>
            <a:pPr marL="0" indent="0">
              <a:buNone/>
            </a:pPr>
            <a:r>
              <a:rPr lang="en-US" sz="1800" b="1" dirty="0"/>
              <a:t>January 22, 1980</a:t>
            </a:r>
            <a:endParaRPr lang="en-US" sz="1800" b="1" dirty="0">
              <a:cs typeface="Calibri"/>
            </a:endParaRPr>
          </a:p>
          <a:p>
            <a:pPr marL="0" indent="0">
              <a:buNone/>
            </a:pPr>
            <a:endParaRPr lang="en-US" sz="1800" dirty="0">
              <a:cs typeface="Calibri"/>
            </a:endParaRPr>
          </a:p>
          <a:p>
            <a:pPr marL="0" indent="0">
              <a:buNone/>
            </a:pPr>
            <a:r>
              <a:rPr lang="en-US" sz="1800" dirty="0"/>
              <a:t>The National Guard attacked a peaceful demonstration organized by </a:t>
            </a:r>
            <a:r>
              <a:rPr lang="en-US" sz="1800" dirty="0" err="1"/>
              <a:t>Coordinadora</a:t>
            </a:r>
            <a:r>
              <a:rPr lang="en-US" sz="1800" dirty="0"/>
              <a:t> </a:t>
            </a:r>
            <a:r>
              <a:rPr lang="en-US" sz="1800" dirty="0" err="1"/>
              <a:t>Revolucionaria</a:t>
            </a:r>
            <a:r>
              <a:rPr lang="en-US" sz="1800" dirty="0"/>
              <a:t> de </a:t>
            </a:r>
            <a:r>
              <a:rPr lang="en-US" sz="1800" dirty="0" err="1"/>
              <a:t>Masas</a:t>
            </a:r>
            <a:r>
              <a:rPr lang="en-US" sz="1800" dirty="0"/>
              <a:t> (CRM). Between 22 and 50 people were murdered. Hundreds of others were wounded. </a:t>
            </a:r>
            <a:endParaRPr lang="en-US" sz="1800" dirty="0">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4" descr="A picture containing man, photo, bicycle, black&#10;&#10;Description generated with very high confidence">
            <a:extLst>
              <a:ext uri="{FF2B5EF4-FFF2-40B4-BE49-F238E27FC236}">
                <a16:creationId xmlns:a16="http://schemas.microsoft.com/office/drawing/2014/main" id="{EC45D2D9-21FC-4E51-8339-BB5E16D05B43}"/>
              </a:ext>
            </a:extLst>
          </p:cNvPr>
          <p:cNvPicPr>
            <a:picLocks noChangeAspect="1"/>
          </p:cNvPicPr>
          <p:nvPr/>
        </p:nvPicPr>
        <p:blipFill rotWithShape="1">
          <a:blip r:embed="rId2"/>
          <a:srcRect l="28285" r="37" b="1"/>
          <a:stretch/>
        </p:blipFill>
        <p:spPr>
          <a:xfrm>
            <a:off x="20" y="10"/>
            <a:ext cx="5257402"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9" name="Freeform: Shape 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83945" y="-1"/>
            <a:ext cx="4860055"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57088" y="0"/>
            <a:ext cx="4686912"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101077" y="1396289"/>
            <a:ext cx="3614964" cy="1325563"/>
          </a:xfrm>
        </p:spPr>
        <p:txBody>
          <a:bodyPr>
            <a:normAutofit/>
          </a:bodyPr>
          <a:lstStyle/>
          <a:p>
            <a:pPr>
              <a:lnSpc>
                <a:spcPct val="90000"/>
              </a:lnSpc>
            </a:pPr>
            <a:r>
              <a:rPr lang="en-US" sz="3100"/>
              <a:t>Archbishop Óscar Romero Assassinated</a:t>
            </a:r>
          </a:p>
        </p:txBody>
      </p:sp>
      <p:sp>
        <p:nvSpPr>
          <p:cNvPr id="3" name="Content Placeholder 2"/>
          <p:cNvSpPr>
            <a:spLocks noGrp="1"/>
          </p:cNvSpPr>
          <p:nvPr>
            <p:ph idx="1"/>
          </p:nvPr>
        </p:nvSpPr>
        <p:spPr>
          <a:xfrm>
            <a:off x="5101077" y="2721852"/>
            <a:ext cx="3614963" cy="3797760"/>
          </a:xfrm>
        </p:spPr>
        <p:txBody>
          <a:bodyPr anchor="t">
            <a:normAutofit fontScale="85000" lnSpcReduction="10000"/>
          </a:bodyPr>
          <a:lstStyle/>
          <a:p>
            <a:pPr marL="0" indent="0">
              <a:buNone/>
            </a:pPr>
            <a:r>
              <a:rPr lang="en-US" sz="1800" b="1" dirty="0"/>
              <a:t>March 24, 1980</a:t>
            </a:r>
            <a:endParaRPr lang="en-US" sz="1800" b="1" dirty="0">
              <a:cs typeface="Calibri"/>
            </a:endParaRPr>
          </a:p>
          <a:p>
            <a:pPr marL="0" indent="0">
              <a:buNone/>
            </a:pPr>
            <a:endParaRPr lang="en-US" sz="1800" dirty="0"/>
          </a:p>
          <a:p>
            <a:pPr marL="0" indent="0">
              <a:buNone/>
            </a:pPr>
            <a:r>
              <a:rPr lang="en-US" sz="1800" dirty="0"/>
              <a:t>Government agents assassinated Archbishop </a:t>
            </a:r>
            <a:r>
              <a:rPr lang="en-US" sz="1800" dirty="0" err="1"/>
              <a:t>Óscar</a:t>
            </a:r>
            <a:r>
              <a:rPr lang="en-US" sz="1800" dirty="0"/>
              <a:t> Romero, a human rights activist, as he conducted mass. As part of his advocacy, Romero publicly pleaded with U.S. President Jimmy Carter to end U.S.-backed military aid to the right-wing Salvadoran regime.</a:t>
            </a:r>
          </a:p>
          <a:p>
            <a:pPr marL="0" indent="0">
              <a:buNone/>
            </a:pPr>
            <a:endParaRPr lang="en-US" sz="1800" dirty="0"/>
          </a:p>
          <a:p>
            <a:pPr marL="0" indent="0">
              <a:buNone/>
            </a:pPr>
            <a:r>
              <a:rPr lang="en-US" sz="1800" dirty="0"/>
              <a:t>Though the government arrested Major Roberto </a:t>
            </a:r>
            <a:r>
              <a:rPr lang="en-US" sz="1800" dirty="0" err="1"/>
              <a:t>d'Aubisson</a:t>
            </a:r>
            <a:r>
              <a:rPr lang="en-US" sz="1800" dirty="0"/>
              <a:t>, a prominent far-right politician, for the assassination of Romero on May 7th, he was quickly released. The Truth Commission report confirmed </a:t>
            </a:r>
            <a:r>
              <a:rPr lang="en-US" sz="1800" dirty="0" err="1"/>
              <a:t>d'Aubisson's</a:t>
            </a:r>
            <a:r>
              <a:rPr lang="en-US" sz="1800" dirty="0"/>
              <a:t> culpability for Romero's assassination.</a:t>
            </a:r>
            <a:endParaRPr lang="en-US" sz="1800" dirty="0">
              <a:cs typeface="Calibri"/>
            </a:endParaRPr>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8610" y="987552"/>
            <a:ext cx="3364395" cy="1088136"/>
          </a:xfrm>
        </p:spPr>
        <p:txBody>
          <a:bodyPr anchor="b">
            <a:normAutofit/>
          </a:bodyPr>
          <a:lstStyle/>
          <a:p>
            <a:r>
              <a:rPr lang="en-US" sz="2800" b="1" dirty="0"/>
              <a:t>Massacre at Gerardo Barrios Plaza</a:t>
            </a:r>
            <a:endParaRPr lang="en-US" sz="2800" b="1" dirty="0">
              <a:cs typeface="Calibri"/>
            </a:endParaRPr>
          </a:p>
        </p:txBody>
      </p:sp>
      <p:sp>
        <p:nvSpPr>
          <p:cNvPr id="8"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08609" y="2688336"/>
            <a:ext cx="3374136" cy="3584448"/>
          </a:xfrm>
        </p:spPr>
        <p:txBody>
          <a:bodyPr anchor="t">
            <a:normAutofit/>
          </a:bodyPr>
          <a:lstStyle/>
          <a:p>
            <a:pPr marL="0" indent="0">
              <a:buNone/>
            </a:pPr>
            <a:r>
              <a:rPr lang="en-US" sz="1800" b="1" dirty="0"/>
              <a:t>March 31, 1980</a:t>
            </a:r>
            <a:endParaRPr lang="en-US" sz="1800" b="1" dirty="0">
              <a:cs typeface="Calibri"/>
            </a:endParaRPr>
          </a:p>
          <a:p>
            <a:pPr marL="0" indent="0">
              <a:buNone/>
            </a:pPr>
            <a:endParaRPr lang="en-US" sz="1800" dirty="0">
              <a:cs typeface="Calibri"/>
            </a:endParaRPr>
          </a:p>
          <a:p>
            <a:pPr marL="0" indent="0">
              <a:buNone/>
            </a:pPr>
            <a:r>
              <a:rPr lang="en-US" sz="1800" dirty="0"/>
              <a:t>After a bomb detonated at Romero's funeral, state security forces opened fire on the crowd of around 50,000, killing 42 people and wounding 200 others. </a:t>
            </a:r>
            <a:endParaRPr lang="en-US" sz="1800" dirty="0">
              <a:cs typeface="Calibri"/>
            </a:endParaRPr>
          </a:p>
        </p:txBody>
      </p:sp>
      <p:pic>
        <p:nvPicPr>
          <p:cNvPr id="5" name="Picture 4" descr="70451a98572ad1dd2f107d4a7703a2ae">
            <a:extLst>
              <a:ext uri="{FF2B5EF4-FFF2-40B4-BE49-F238E27FC236}">
                <a16:creationId xmlns:a16="http://schemas.microsoft.com/office/drawing/2014/main" id="{8DE44AE7-C9A6-4E7A-AA75-9AFA176379C3}"/>
              </a:ext>
            </a:extLst>
          </p:cNvPr>
          <p:cNvPicPr>
            <a:picLocks noChangeAspect="1"/>
          </p:cNvPicPr>
          <p:nvPr/>
        </p:nvPicPr>
        <p:blipFill rotWithShape="1">
          <a:blip r:embed="rId2"/>
          <a:srcRect l="30729" r="26924"/>
          <a:stretch/>
        </p:blipFill>
        <p:spPr>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group of people walking on a beach near a body of water&#10;&#10;Description generated with very high confidence">
            <a:extLst>
              <a:ext uri="{FF2B5EF4-FFF2-40B4-BE49-F238E27FC236}">
                <a16:creationId xmlns:a16="http://schemas.microsoft.com/office/drawing/2014/main" id="{56052AA3-93DF-4711-9478-57ED0A04FD63}"/>
              </a:ext>
            </a:extLst>
          </p:cNvPr>
          <p:cNvPicPr>
            <a:picLocks noChangeAspect="1"/>
          </p:cNvPicPr>
          <p:nvPr/>
        </p:nvPicPr>
        <p:blipFill rotWithShape="1">
          <a:blip r:embed="rId2">
            <a:alphaModFix/>
          </a:blip>
          <a:srcRect l="17903" r="19861"/>
          <a:stretch/>
        </p:blipFill>
        <p:spPr>
          <a:xfrm>
            <a:off x="4348157" y="10"/>
            <a:ext cx="4795614" cy="5143490"/>
          </a:xfrm>
          <a:prstGeom prst="rect">
            <a:avLst/>
          </a:prstGeom>
        </p:spPr>
      </p:pic>
      <p:pic>
        <p:nvPicPr>
          <p:cNvPr id="6"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2" name="Title 1"/>
          <p:cNvSpPr>
            <a:spLocks noGrp="1"/>
          </p:cNvSpPr>
          <p:nvPr>
            <p:ph type="title"/>
          </p:nvPr>
        </p:nvSpPr>
        <p:spPr>
          <a:xfrm>
            <a:off x="603749" y="806450"/>
            <a:ext cx="3602727" cy="1633382"/>
          </a:xfrm>
        </p:spPr>
        <p:txBody>
          <a:bodyPr>
            <a:normAutofit fontScale="90000"/>
          </a:bodyPr>
          <a:lstStyle/>
          <a:p>
            <a:r>
              <a:rPr lang="en-US" sz="4100" b="1" dirty="0">
                <a:solidFill>
                  <a:srgbClr val="000000"/>
                </a:solidFill>
              </a:rPr>
              <a:t>Massacre at the </a:t>
            </a:r>
            <a:r>
              <a:rPr lang="en-US" sz="4100" b="1" dirty="0" err="1">
                <a:solidFill>
                  <a:srgbClr val="000000"/>
                </a:solidFill>
              </a:rPr>
              <a:t>Sumpul</a:t>
            </a:r>
            <a:r>
              <a:rPr lang="en-US" sz="4100" b="1" dirty="0">
                <a:solidFill>
                  <a:srgbClr val="000000"/>
                </a:solidFill>
              </a:rPr>
              <a:t> River</a:t>
            </a:r>
            <a:endParaRPr lang="en-US" sz="4100" b="1" dirty="0">
              <a:solidFill>
                <a:srgbClr val="000000"/>
              </a:solidFill>
              <a:cs typeface="Calibri"/>
            </a:endParaRPr>
          </a:p>
        </p:txBody>
      </p:sp>
      <p:sp>
        <p:nvSpPr>
          <p:cNvPr id="3" name="Content Placeholder 2"/>
          <p:cNvSpPr>
            <a:spLocks noGrp="1"/>
          </p:cNvSpPr>
          <p:nvPr>
            <p:ph idx="1"/>
          </p:nvPr>
        </p:nvSpPr>
        <p:spPr>
          <a:xfrm>
            <a:off x="603748" y="2561357"/>
            <a:ext cx="3602726" cy="3864157"/>
          </a:xfrm>
        </p:spPr>
        <p:txBody>
          <a:bodyPr vert="horz" lIns="91440" tIns="45720" rIns="91440" bIns="45720" rtlCol="0" anchor="ctr">
            <a:noAutofit/>
          </a:bodyPr>
          <a:lstStyle/>
          <a:p>
            <a:pPr marL="0" indent="0">
              <a:buNone/>
            </a:pPr>
            <a:r>
              <a:rPr lang="en-US" sz="1800" b="1" dirty="0">
                <a:solidFill>
                  <a:srgbClr val="000000"/>
                </a:solidFill>
              </a:rPr>
              <a:t>May 14, 1980</a:t>
            </a:r>
            <a:endParaRPr lang="en-US" sz="1800" b="1" dirty="0">
              <a:cs typeface="Calibri"/>
            </a:endParaRPr>
          </a:p>
          <a:p>
            <a:pPr marL="0" indent="0">
              <a:buNone/>
            </a:pPr>
            <a:r>
              <a:rPr lang="en-US" sz="1800" dirty="0">
                <a:solidFill>
                  <a:srgbClr val="000000"/>
                </a:solidFill>
                <a:cs typeface="Calibri"/>
              </a:rPr>
              <a:t>The Salvadoran military forces were present close to the country's border with Honduras as the government believed this area to be a  hotbed of guerilla activities. </a:t>
            </a:r>
          </a:p>
          <a:p>
            <a:pPr marL="0" indent="0">
              <a:buNone/>
            </a:pPr>
            <a:endParaRPr lang="en-US" sz="1800" dirty="0">
              <a:solidFill>
                <a:srgbClr val="000000"/>
              </a:solidFill>
              <a:cs typeface="Calibri"/>
            </a:endParaRPr>
          </a:p>
          <a:p>
            <a:pPr marL="0" indent="0">
              <a:buNone/>
            </a:pPr>
            <a:r>
              <a:rPr lang="en-US" sz="1800" dirty="0">
                <a:solidFill>
                  <a:srgbClr val="000000"/>
                </a:solidFill>
                <a:cs typeface="Calibri"/>
              </a:rPr>
              <a:t>These National Guard and newly-reorganized ORDEN forces killed at least 300 civilians, including women and children, who were attempting to flee to Honduras via the </a:t>
            </a:r>
            <a:r>
              <a:rPr lang="en-US" sz="1800" dirty="0" err="1">
                <a:solidFill>
                  <a:srgbClr val="000000"/>
                </a:solidFill>
                <a:cs typeface="Calibri"/>
              </a:rPr>
              <a:t>Sumpul</a:t>
            </a:r>
            <a:r>
              <a:rPr lang="en-US" sz="1800" dirty="0">
                <a:solidFill>
                  <a:srgbClr val="000000"/>
                </a:solidFill>
                <a:cs typeface="Calibri"/>
              </a:rPr>
              <a:t> River.</a:t>
            </a:r>
            <a:endParaRPr lang="en-US" sz="1800" dirty="0">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1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b="1"/>
              <a:t>Creation of FMLN</a:t>
            </a:r>
            <a:endParaRPr lang="en-US" sz="3500" b="1">
              <a:cs typeface="Calibri"/>
            </a:endParaRPr>
          </a:p>
        </p:txBody>
      </p:sp>
      <p:sp>
        <p:nvSpPr>
          <p:cNvPr id="15" name="Rectangle 1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7079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plate, drawing&#10;&#10;Description generated with very high confidence">
            <a:extLst>
              <a:ext uri="{FF2B5EF4-FFF2-40B4-BE49-F238E27FC236}">
                <a16:creationId xmlns:a16="http://schemas.microsoft.com/office/drawing/2014/main" id="{7E8EABE1-12CB-447E-B4C0-68E63D826626}"/>
              </a:ext>
            </a:extLst>
          </p:cNvPr>
          <p:cNvPicPr>
            <a:picLocks noChangeAspect="1"/>
          </p:cNvPicPr>
          <p:nvPr/>
        </p:nvPicPr>
        <p:blipFill rotWithShape="1">
          <a:blip r:embed="rId2"/>
          <a:srcRect l="6959" r="9768" b="2"/>
          <a:stretch/>
        </p:blipFill>
        <p:spPr>
          <a:xfrm>
            <a:off x="681228" y="2478024"/>
            <a:ext cx="4507391" cy="3694176"/>
          </a:xfrm>
          <a:prstGeom prst="rect">
            <a:avLst/>
          </a:prstGeom>
        </p:spPr>
      </p:pic>
      <p:sp>
        <p:nvSpPr>
          <p:cNvPr id="3" name="Content Placeholder 2"/>
          <p:cNvSpPr>
            <a:spLocks noGrp="1"/>
          </p:cNvSpPr>
          <p:nvPr>
            <p:ph idx="1"/>
          </p:nvPr>
        </p:nvSpPr>
        <p:spPr>
          <a:xfrm>
            <a:off x="5558589" y="2478024"/>
            <a:ext cx="2904183" cy="3694176"/>
          </a:xfrm>
        </p:spPr>
        <p:txBody>
          <a:bodyPr anchor="ctr">
            <a:normAutofit/>
          </a:bodyPr>
          <a:lstStyle/>
          <a:p>
            <a:pPr marL="0" indent="0">
              <a:buNone/>
            </a:pPr>
            <a:r>
              <a:rPr lang="en-US" sz="1600" b="1" dirty="0"/>
              <a:t>October 10, 1980</a:t>
            </a:r>
            <a:endParaRPr lang="en-US" sz="1600" b="1" dirty="0">
              <a:cs typeface="Calibri"/>
            </a:endParaRPr>
          </a:p>
          <a:p>
            <a:pPr marL="0" indent="0">
              <a:buNone/>
            </a:pPr>
            <a:endParaRPr lang="en-US" sz="1600" dirty="0">
              <a:cs typeface="Calibri"/>
            </a:endParaRPr>
          </a:p>
          <a:p>
            <a:pPr marL="0" indent="0">
              <a:buNone/>
            </a:pPr>
            <a:r>
              <a:rPr lang="en-US" sz="1600" dirty="0"/>
              <a:t>Guerrilla activists created the left-wing </a:t>
            </a:r>
            <a:r>
              <a:rPr lang="en-US" sz="1600" dirty="0" err="1"/>
              <a:t>Farabundo</a:t>
            </a:r>
            <a:r>
              <a:rPr lang="en-US" sz="1600" dirty="0"/>
              <a:t> Marti National Liberation Front (FMLN). It was a Marxist-Leninist guerilla supported to varying degrees by Cuba, Nicaragua, and the Soviet Union.</a:t>
            </a:r>
            <a:endParaRPr lang="en-US" sz="1600" dirty="0">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303591"/>
            <a:ext cx="4301692"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770" y="640263"/>
            <a:ext cx="3929634" cy="1344975"/>
          </a:xfrm>
        </p:spPr>
        <p:txBody>
          <a:bodyPr>
            <a:normAutofit/>
          </a:bodyPr>
          <a:lstStyle/>
          <a:p>
            <a:r>
              <a:rPr lang="en-US" sz="3500">
                <a:solidFill>
                  <a:schemeClr val="bg1"/>
                </a:solidFill>
              </a:rPr>
              <a:t>Rape/Murder of U.S. Nuns</a:t>
            </a:r>
          </a:p>
        </p:txBody>
      </p:sp>
      <p:cxnSp>
        <p:nvCxnSpPr>
          <p:cNvPr id="12" name="Straight Connector 11">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267" y="2050687"/>
            <a:ext cx="342183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45207" y="2121763"/>
            <a:ext cx="3926618" cy="3773010"/>
          </a:xfrm>
        </p:spPr>
        <p:txBody>
          <a:bodyPr vert="horz" lIns="91440" tIns="45720" rIns="91440" bIns="45720" rtlCol="0" anchor="t">
            <a:normAutofit fontScale="92500" lnSpcReduction="10000"/>
          </a:bodyPr>
          <a:lstStyle/>
          <a:p>
            <a:pPr marL="0" indent="0">
              <a:buNone/>
            </a:pPr>
            <a:r>
              <a:rPr lang="en-US" sz="1800" b="1" dirty="0">
                <a:solidFill>
                  <a:schemeClr val="bg1"/>
                </a:solidFill>
              </a:rPr>
              <a:t>December 2, 1980</a:t>
            </a:r>
            <a:endParaRPr lang="en-US" sz="1800" b="1" dirty="0">
              <a:solidFill>
                <a:schemeClr val="bg1"/>
              </a:solidFill>
              <a:cs typeface="Calibri"/>
            </a:endParaRPr>
          </a:p>
          <a:p>
            <a:pPr marL="0" indent="0">
              <a:buNone/>
            </a:pPr>
            <a:endParaRPr lang="en-US" sz="1800" dirty="0">
              <a:solidFill>
                <a:schemeClr val="bg1"/>
              </a:solidFill>
              <a:cs typeface="Calibri"/>
            </a:endParaRPr>
          </a:p>
          <a:p>
            <a:pPr marL="0" indent="0">
              <a:buNone/>
            </a:pPr>
            <a:r>
              <a:rPr lang="en-US" sz="1800" dirty="0">
                <a:solidFill>
                  <a:schemeClr val="bg1"/>
                </a:solidFill>
              </a:rPr>
              <a:t>Four American Catholic nuns, Maura Clarke, Jean Donovan, </a:t>
            </a:r>
            <a:r>
              <a:rPr lang="en-US" sz="1800" dirty="0" err="1">
                <a:solidFill>
                  <a:schemeClr val="bg1"/>
                </a:solidFill>
              </a:rPr>
              <a:t>Ita</a:t>
            </a:r>
            <a:r>
              <a:rPr lang="en-US" sz="1800" dirty="0">
                <a:solidFill>
                  <a:schemeClr val="bg1"/>
                </a:solidFill>
              </a:rPr>
              <a:t> Ford, and Dorothy </a:t>
            </a:r>
            <a:r>
              <a:rPr lang="en-US" sz="1800" dirty="0" err="1">
                <a:solidFill>
                  <a:schemeClr val="bg1"/>
                </a:solidFill>
              </a:rPr>
              <a:t>Kazel</a:t>
            </a:r>
            <a:r>
              <a:rPr lang="en-US" sz="1800" dirty="0">
                <a:solidFill>
                  <a:schemeClr val="bg1"/>
                </a:solidFill>
              </a:rPr>
              <a:t>, were raped and murdered by four members of the Salvadoran National Guard. The guardsmen were convicted of murder and sentenced to 30 years imprisonment in 1984. They later claimed that their superiors ordered them to commit the crime. </a:t>
            </a:r>
          </a:p>
          <a:p>
            <a:pPr marL="0" indent="0">
              <a:buNone/>
            </a:pPr>
            <a:endParaRPr lang="en-US" sz="1800" dirty="0">
              <a:solidFill>
                <a:schemeClr val="bg1"/>
              </a:solidFill>
            </a:endParaRPr>
          </a:p>
          <a:p>
            <a:pPr marL="0" indent="0">
              <a:buNone/>
            </a:pPr>
            <a:r>
              <a:rPr lang="en-US" sz="1800" dirty="0">
                <a:solidFill>
                  <a:schemeClr val="bg1"/>
                </a:solidFill>
              </a:rPr>
              <a:t>In response to the murders, American military aid was suspended for six weeks.</a:t>
            </a:r>
            <a:endParaRPr lang="en-US" sz="1800" dirty="0">
              <a:solidFill>
                <a:schemeClr val="bg1"/>
              </a:solidFill>
              <a:cs typeface="Calibri"/>
            </a:endParaRPr>
          </a:p>
        </p:txBody>
      </p:sp>
      <p:pic>
        <p:nvPicPr>
          <p:cNvPr id="5" name="Picture 4" descr="b97538f411a76e24ee296c0d8a9dc18d">
            <a:extLst>
              <a:ext uri="{FF2B5EF4-FFF2-40B4-BE49-F238E27FC236}">
                <a16:creationId xmlns:a16="http://schemas.microsoft.com/office/drawing/2014/main" id="{677E53BC-5041-4EAA-9FCB-600DE31DCA2C}"/>
              </a:ext>
            </a:extLst>
          </p:cNvPr>
          <p:cNvPicPr>
            <a:picLocks noChangeAspect="1"/>
          </p:cNvPicPr>
          <p:nvPr/>
        </p:nvPicPr>
        <p:blipFill>
          <a:blip r:embed="rId2"/>
          <a:stretch>
            <a:fillRect/>
          </a:stretch>
        </p:blipFill>
        <p:spPr>
          <a:xfrm>
            <a:off x="4935474" y="1197677"/>
            <a:ext cx="3845052" cy="430719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8610" y="987552"/>
            <a:ext cx="3364395" cy="1088136"/>
          </a:xfrm>
        </p:spPr>
        <p:txBody>
          <a:bodyPr anchor="b">
            <a:normAutofit/>
          </a:bodyPr>
          <a:lstStyle/>
          <a:p>
            <a:r>
              <a:rPr lang="en-US" sz="3000" b="1" dirty="0"/>
              <a:t>Overview of 1981 Deaths</a:t>
            </a:r>
            <a:endParaRPr lang="en-US" sz="3000" b="1" dirty="0">
              <a:cs typeface="Calibri"/>
            </a:endParaRPr>
          </a:p>
        </p:txBody>
      </p:sp>
      <p:sp>
        <p:nvSpPr>
          <p:cNvPr id="25" name="Rectangle 24">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08609" y="2688336"/>
            <a:ext cx="3374136" cy="3907536"/>
          </a:xfrm>
        </p:spPr>
        <p:txBody>
          <a:bodyPr vert="horz" lIns="91440" tIns="45720" rIns="91440" bIns="45720" rtlCol="0" anchor="t">
            <a:normAutofit/>
          </a:bodyPr>
          <a:lstStyle/>
          <a:p>
            <a:pPr marL="0" indent="0">
              <a:lnSpc>
                <a:spcPct val="90000"/>
              </a:lnSpc>
              <a:buNone/>
            </a:pPr>
            <a:r>
              <a:rPr lang="en-US" sz="1600" dirty="0"/>
              <a:t>An Amnesty International report found the Salvadoran government responsible for widespread torture, mutilation, and killing of unarmed civilians. These killings became more strategic over time, including through the use of meatpacking plants to dispose of human remains.</a:t>
            </a:r>
          </a:p>
          <a:p>
            <a:pPr marL="0" indent="0">
              <a:lnSpc>
                <a:spcPct val="90000"/>
              </a:lnSpc>
              <a:buNone/>
            </a:pPr>
            <a:endParaRPr lang="en-US" sz="1600" dirty="0"/>
          </a:p>
          <a:p>
            <a:pPr marL="0" indent="0">
              <a:lnSpc>
                <a:spcPct val="90000"/>
              </a:lnSpc>
              <a:buNone/>
            </a:pPr>
            <a:r>
              <a:rPr lang="en-US" sz="1600" dirty="0"/>
              <a:t>The Socorro </a:t>
            </a:r>
            <a:r>
              <a:rPr lang="en-US" sz="1600" dirty="0" err="1"/>
              <a:t>Jurídico</a:t>
            </a:r>
            <a:r>
              <a:rPr lang="en-US" sz="1600" dirty="0"/>
              <a:t> registered 16,000 individual cases of government-sponsored executions, but many suspect the real number is higher. Many more became internally displaced persons or refugees in neighboring nations.</a:t>
            </a:r>
            <a:endParaRPr lang="en-US" sz="1600" dirty="0">
              <a:ea typeface="+mn-lt"/>
              <a:cs typeface="+mn-lt"/>
            </a:endParaRPr>
          </a:p>
        </p:txBody>
      </p:sp>
      <p:pic>
        <p:nvPicPr>
          <p:cNvPr id="4" name="Picture 4" descr="A screenshot of a cell phone&#10;&#10;Description generated with high confidence">
            <a:extLst>
              <a:ext uri="{FF2B5EF4-FFF2-40B4-BE49-F238E27FC236}">
                <a16:creationId xmlns:a16="http://schemas.microsoft.com/office/drawing/2014/main" id="{CC1AFFC1-0FBC-4877-88FF-03736B3F3BA3}"/>
              </a:ext>
            </a:extLst>
          </p:cNvPr>
          <p:cNvPicPr>
            <a:picLocks noChangeAspect="1"/>
          </p:cNvPicPr>
          <p:nvPr/>
        </p:nvPicPr>
        <p:blipFill rotWithShape="1">
          <a:blip r:embed="rId2"/>
          <a:srcRect l="30268" r="25692" b="1"/>
          <a:stretch/>
        </p:blipFill>
        <p:spPr>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en-US" sz="3100" b="1" dirty="0"/>
              <a:t>First 'Draining the Sea' Sweep</a:t>
            </a:r>
            <a:endParaRPr lang="en-US" sz="3100" b="1" dirty="0">
              <a:cs typeface="Calibri"/>
            </a:endParaRPr>
          </a:p>
        </p:txBody>
      </p:sp>
      <p:pic>
        <p:nvPicPr>
          <p:cNvPr id="5" name="Picture 4" descr="8e4ffa8d3c984493727a1d1276811998">
            <a:extLst>
              <a:ext uri="{FF2B5EF4-FFF2-40B4-BE49-F238E27FC236}">
                <a16:creationId xmlns:a16="http://schemas.microsoft.com/office/drawing/2014/main" id="{3A1B89A1-057B-47BF-99DF-20006ED572E6}"/>
              </a:ext>
            </a:extLst>
          </p:cNvPr>
          <p:cNvPicPr>
            <a:picLocks noChangeAspect="1"/>
          </p:cNvPicPr>
          <p:nvPr/>
        </p:nvPicPr>
        <p:blipFill rotWithShape="1">
          <a:blip r:embed="rId2"/>
          <a:srcRect t="36914" b="2293"/>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2932663" y="3744446"/>
            <a:ext cx="6084706" cy="2914929"/>
          </a:xfrm>
        </p:spPr>
        <p:txBody>
          <a:bodyPr vert="horz" lIns="91440" tIns="45720" rIns="91440" bIns="45720" rtlCol="0" anchor="ctr">
            <a:noAutofit/>
          </a:bodyPr>
          <a:lstStyle/>
          <a:p>
            <a:pPr marL="0" indent="0">
              <a:lnSpc>
                <a:spcPct val="90000"/>
              </a:lnSpc>
              <a:buNone/>
            </a:pPr>
            <a:r>
              <a:rPr lang="en-US" sz="1400" b="1" dirty="0"/>
              <a:t>March 15, 1981 — March 19, 1981</a:t>
            </a:r>
            <a:endParaRPr lang="en-US" sz="1400" b="1" dirty="0">
              <a:cs typeface="Calibri"/>
            </a:endParaRPr>
          </a:p>
          <a:p>
            <a:pPr marL="0" indent="0">
              <a:lnSpc>
                <a:spcPct val="90000"/>
              </a:lnSpc>
              <a:buNone/>
            </a:pPr>
            <a:endParaRPr lang="en-US" sz="1400" dirty="0">
              <a:cs typeface="Calibri"/>
            </a:endParaRPr>
          </a:p>
          <a:p>
            <a:pPr marL="0" indent="0">
              <a:lnSpc>
                <a:spcPct val="90000"/>
              </a:lnSpc>
              <a:buNone/>
            </a:pPr>
            <a:r>
              <a:rPr lang="en-US" sz="1400" dirty="0"/>
              <a:t>The Salvadoran Army began a counterinsurgency, scorched-earth strategy called Draining the Sea. This strategy was meant to find and eliminate guerilla combatants from the communities that were harboring them. </a:t>
            </a:r>
          </a:p>
          <a:p>
            <a:pPr marL="0" indent="0">
              <a:lnSpc>
                <a:spcPct val="90000"/>
              </a:lnSpc>
              <a:buNone/>
            </a:pPr>
            <a:endParaRPr lang="en-US" sz="1400" dirty="0"/>
          </a:p>
          <a:p>
            <a:pPr marL="0" indent="0">
              <a:lnSpc>
                <a:spcPct val="90000"/>
              </a:lnSpc>
              <a:buNone/>
            </a:pPr>
            <a:r>
              <a:rPr lang="en-US" sz="1400" dirty="0"/>
              <a:t>Beginning in the Cabañas Department in northern El Salvador, they indiscriminately killed left-wing guerrilla members and civilians. Many civilians hid in caves and under trees to evade capture and execution.</a:t>
            </a:r>
          </a:p>
          <a:p>
            <a:pPr marL="0" indent="0">
              <a:lnSpc>
                <a:spcPct val="90000"/>
              </a:lnSpc>
              <a:buNone/>
            </a:pPr>
            <a:endParaRPr lang="en-US" sz="1400" dirty="0"/>
          </a:p>
          <a:p>
            <a:pPr marL="0" indent="0">
              <a:lnSpc>
                <a:spcPct val="90000"/>
              </a:lnSpc>
              <a:buNone/>
            </a:pPr>
            <a:r>
              <a:rPr lang="en-US" sz="1400" dirty="0"/>
              <a:t>On March 18, 4,000-8,000 survivors tried crossing into Honduras via the Rio </a:t>
            </a:r>
            <a:r>
              <a:rPr lang="en-US" sz="1400" dirty="0" err="1"/>
              <a:t>Lempa</a:t>
            </a:r>
            <a:r>
              <a:rPr lang="en-US" sz="1400" dirty="0"/>
              <a:t>. However, the Salvadoran Air Force attacked the citizens with machine-gun fire, killing hundreds. These included 189 civilians who were marked as "disappeared" rather than "murdered."</a:t>
            </a:r>
            <a:endParaRPr lang="en-US" sz="1400" dirty="0">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599" y="321734"/>
            <a:ext cx="5168390" cy="1135737"/>
          </a:xfrm>
        </p:spPr>
        <p:txBody>
          <a:bodyPr>
            <a:normAutofit/>
          </a:bodyPr>
          <a:lstStyle/>
          <a:p>
            <a:r>
              <a:rPr lang="en-US" sz="3100" b="1" dirty="0"/>
              <a:t>Latin America Nations Support Salvadoran Military</a:t>
            </a:r>
            <a:endParaRPr lang="en-US" sz="3100" b="1" dirty="0">
              <a:cs typeface="Calibri"/>
            </a:endParaRPr>
          </a:p>
        </p:txBody>
      </p:sp>
      <p:sp>
        <p:nvSpPr>
          <p:cNvPr id="3" name="Content Placeholder 2"/>
          <p:cNvSpPr>
            <a:spLocks noGrp="1"/>
          </p:cNvSpPr>
          <p:nvPr>
            <p:ph idx="1"/>
          </p:nvPr>
        </p:nvSpPr>
        <p:spPr>
          <a:xfrm>
            <a:off x="482600" y="1782981"/>
            <a:ext cx="5168390" cy="4393982"/>
          </a:xfrm>
        </p:spPr>
        <p:txBody>
          <a:bodyPr vert="horz" lIns="91440" tIns="45720" rIns="91440" bIns="45720" rtlCol="0" anchor="t">
            <a:normAutofit/>
          </a:bodyPr>
          <a:lstStyle/>
          <a:p>
            <a:pPr marL="0" indent="0">
              <a:buNone/>
            </a:pPr>
            <a:r>
              <a:rPr lang="en-US" sz="1800" b="1" dirty="0"/>
              <a:t>May 1981</a:t>
            </a:r>
            <a:endParaRPr lang="en-US" sz="1800" b="1" dirty="0">
              <a:cs typeface="Calibri"/>
            </a:endParaRPr>
          </a:p>
          <a:p>
            <a:pPr marL="0" indent="0">
              <a:buNone/>
            </a:pPr>
            <a:endParaRPr lang="en-US" sz="1800" dirty="0">
              <a:cs typeface="Calibri"/>
            </a:endParaRPr>
          </a:p>
          <a:p>
            <a:pPr marL="0" indent="0">
              <a:buNone/>
            </a:pPr>
            <a:r>
              <a:rPr lang="en-US" sz="1800" dirty="0"/>
              <a:t>Chile's military government provided training and tactical advice to the Salvadoran Armed Forces and was bestowed the Order of José </a:t>
            </a:r>
            <a:r>
              <a:rPr lang="en-US" sz="1800" dirty="0" err="1"/>
              <a:t>Matías</a:t>
            </a:r>
            <a:r>
              <a:rPr lang="en-US" sz="1800" dirty="0"/>
              <a:t> Delgado for their help.</a:t>
            </a:r>
          </a:p>
          <a:p>
            <a:pPr marL="0" indent="0">
              <a:buNone/>
            </a:pPr>
            <a:endParaRPr lang="en-US" sz="1800" dirty="0"/>
          </a:p>
          <a:p>
            <a:pPr marL="0" indent="0">
              <a:buNone/>
            </a:pPr>
            <a:r>
              <a:rPr lang="en-US" sz="1800" dirty="0"/>
              <a:t>Argentina's military government assisted El Salvador in Operation Charly to repress political dissenters.</a:t>
            </a:r>
            <a:endParaRPr lang="en-US" sz="1800" dirty="0">
              <a:cs typeface="Calibri"/>
            </a:endParaRPr>
          </a:p>
        </p:txBody>
      </p:sp>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07a110e852e079177571ef06156e39dc">
            <a:extLst>
              <a:ext uri="{FF2B5EF4-FFF2-40B4-BE49-F238E27FC236}">
                <a16:creationId xmlns:a16="http://schemas.microsoft.com/office/drawing/2014/main" id="{90C4A4AA-AC42-45A5-BFAC-A063BF584BA7}"/>
              </a:ext>
            </a:extLst>
          </p:cNvPr>
          <p:cNvPicPr>
            <a:picLocks noChangeAspect="1"/>
          </p:cNvPicPr>
          <p:nvPr/>
        </p:nvPicPr>
        <p:blipFill rotWithShape="1">
          <a:blip r:embed="rId2"/>
          <a:srcRect l="10092" r="163"/>
          <a:stretch/>
        </p:blipFill>
        <p:spPr>
          <a:xfrm>
            <a:off x="6097404" y="10"/>
            <a:ext cx="3046596" cy="6857990"/>
          </a:xfrm>
          <a:prstGeom prst="rect">
            <a:avLst/>
          </a:prstGeom>
        </p:spPr>
      </p:pic>
      <p:grpSp>
        <p:nvGrpSpPr>
          <p:cNvPr id="16" name="Group 1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4277" y="563378"/>
            <a:ext cx="4858813" cy="1322887"/>
          </a:xfrm>
        </p:spPr>
        <p:txBody>
          <a:bodyPr>
            <a:normAutofit/>
          </a:bodyPr>
          <a:lstStyle/>
          <a:p>
            <a:pPr>
              <a:lnSpc>
                <a:spcPct val="90000"/>
              </a:lnSpc>
            </a:pPr>
            <a:r>
              <a:rPr lang="en-US" dirty="0"/>
              <a:t>Ten Stages of Genocide</a:t>
            </a:r>
          </a:p>
        </p:txBody>
      </p:sp>
      <p:sp>
        <p:nvSpPr>
          <p:cNvPr id="21" name="Freeform: Shape 20">
            <a:extLst>
              <a:ext uri="{FF2B5EF4-FFF2-40B4-BE49-F238E27FC236}">
                <a16:creationId xmlns:a16="http://schemas.microsoft.com/office/drawing/2014/main" id="{C1657055-16FE-41A2-B207-7880F6DCA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42443" y="2"/>
            <a:ext cx="5701557"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p:cNvSpPr>
            <a:spLocks noGrp="1"/>
          </p:cNvSpPr>
          <p:nvPr>
            <p:ph idx="1"/>
          </p:nvPr>
        </p:nvSpPr>
        <p:spPr>
          <a:xfrm>
            <a:off x="274277" y="1978796"/>
            <a:ext cx="5265911" cy="3991697"/>
          </a:xfrm>
        </p:spPr>
        <p:txBody>
          <a:bodyPr>
            <a:normAutofit/>
          </a:bodyPr>
          <a:lstStyle/>
          <a:p>
            <a:pPr marL="0" indent="0">
              <a:lnSpc>
                <a:spcPct val="90000"/>
              </a:lnSpc>
              <a:buNone/>
            </a:pPr>
            <a:r>
              <a:rPr lang="en-US" sz="1400" dirty="0"/>
              <a:t>Dr. Gregory Stanton, Founding President of Genocide Watch, uses the Ten Stages of Genocide to describe and explain the genocidal process. The stages are: </a:t>
            </a:r>
            <a:br>
              <a:rPr lang="en-US" sz="1400" dirty="0"/>
            </a:br>
            <a:r>
              <a:rPr lang="en-US" sz="1400" dirty="0"/>
              <a:t>1. Classification</a:t>
            </a:r>
          </a:p>
          <a:p>
            <a:pPr marL="0" indent="0">
              <a:lnSpc>
                <a:spcPct val="90000"/>
              </a:lnSpc>
              <a:buNone/>
            </a:pPr>
            <a:r>
              <a:rPr lang="en-US" sz="1400" dirty="0"/>
              <a:t>2. Symbolization</a:t>
            </a:r>
          </a:p>
          <a:p>
            <a:pPr marL="0" indent="0">
              <a:lnSpc>
                <a:spcPct val="90000"/>
              </a:lnSpc>
              <a:buNone/>
            </a:pPr>
            <a:r>
              <a:rPr lang="en-US" sz="1400" dirty="0"/>
              <a:t>3. Discrimination</a:t>
            </a:r>
          </a:p>
          <a:p>
            <a:pPr marL="0" indent="0">
              <a:lnSpc>
                <a:spcPct val="90000"/>
              </a:lnSpc>
              <a:buNone/>
            </a:pPr>
            <a:r>
              <a:rPr lang="en-US" sz="1400" dirty="0"/>
              <a:t>4. Dehumanization</a:t>
            </a:r>
          </a:p>
          <a:p>
            <a:pPr marL="0" indent="0">
              <a:lnSpc>
                <a:spcPct val="90000"/>
              </a:lnSpc>
              <a:buNone/>
            </a:pPr>
            <a:r>
              <a:rPr lang="en-US" sz="1400" dirty="0"/>
              <a:t>5. Organization</a:t>
            </a:r>
          </a:p>
          <a:p>
            <a:pPr marL="0" indent="0">
              <a:lnSpc>
                <a:spcPct val="90000"/>
              </a:lnSpc>
              <a:buNone/>
            </a:pPr>
            <a:r>
              <a:rPr lang="en-US" sz="1400" dirty="0"/>
              <a:t>6. Polarization</a:t>
            </a:r>
          </a:p>
          <a:p>
            <a:pPr marL="0" indent="0">
              <a:lnSpc>
                <a:spcPct val="90000"/>
              </a:lnSpc>
              <a:buNone/>
            </a:pPr>
            <a:r>
              <a:rPr lang="en-US" sz="1400" dirty="0"/>
              <a:t>7. Preparation</a:t>
            </a:r>
          </a:p>
          <a:p>
            <a:pPr marL="0" indent="0">
              <a:lnSpc>
                <a:spcPct val="90000"/>
              </a:lnSpc>
              <a:buNone/>
            </a:pPr>
            <a:r>
              <a:rPr lang="en-US" sz="1400" dirty="0"/>
              <a:t>8. Persecution</a:t>
            </a:r>
          </a:p>
          <a:p>
            <a:pPr marL="0" indent="0">
              <a:lnSpc>
                <a:spcPct val="90000"/>
              </a:lnSpc>
              <a:buNone/>
            </a:pPr>
            <a:r>
              <a:rPr lang="en-US" sz="1400" dirty="0"/>
              <a:t>9. Extermination</a:t>
            </a:r>
          </a:p>
          <a:p>
            <a:pPr marL="0" indent="0">
              <a:lnSpc>
                <a:spcPct val="90000"/>
              </a:lnSpc>
              <a:buNone/>
            </a:pPr>
            <a:r>
              <a:rPr lang="en-US" sz="1400" dirty="0"/>
              <a:t>10. Denial</a:t>
            </a:r>
          </a:p>
          <a:p>
            <a:pPr marL="0" indent="0">
              <a:lnSpc>
                <a:spcPct val="90000"/>
              </a:lnSpc>
              <a:buNone/>
            </a:pPr>
            <a:endParaRPr lang="en-US" sz="1400" dirty="0"/>
          </a:p>
          <a:p>
            <a:pPr marL="0" indent="0">
              <a:lnSpc>
                <a:spcPct val="90000"/>
              </a:lnSpc>
              <a:buNone/>
            </a:pPr>
            <a:r>
              <a:rPr lang="en-US" sz="1400" dirty="0"/>
              <a:t>Because the perpetrators of massacres that occurred throughout the civil war have yet to be brought to justice, Genocide Watch considers El Salvador to be at Stage 10: Denial.</a:t>
            </a:r>
            <a:endParaRPr lang="en-US" sz="1400" dirty="0">
              <a:cs typeface="Calibri"/>
            </a:endParaRPr>
          </a:p>
        </p:txBody>
      </p:sp>
      <p:sp>
        <p:nvSpPr>
          <p:cNvPr id="23" name="Freeform: Shape 22">
            <a:extLst>
              <a:ext uri="{FF2B5EF4-FFF2-40B4-BE49-F238E27FC236}">
                <a16:creationId xmlns:a16="http://schemas.microsoft.com/office/drawing/2014/main" id="{F3BD3BB9-3CB5-4253-A27D-6B7904723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9827"/>
            <a:ext cx="8010421"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98C8CDC3-0A54-B74E-B1DA-00F1432ABFDB}"/>
              </a:ext>
            </a:extLst>
          </p:cNvPr>
          <p:cNvPicPr>
            <a:picLocks noChangeAspect="1"/>
          </p:cNvPicPr>
          <p:nvPr/>
        </p:nvPicPr>
        <p:blipFill>
          <a:blip r:embed="rId2"/>
          <a:stretch>
            <a:fillRect/>
          </a:stretch>
        </p:blipFill>
        <p:spPr>
          <a:xfrm>
            <a:off x="2314523" y="2820028"/>
            <a:ext cx="6555200" cy="1769901"/>
          </a:xfrm>
          <a:prstGeom prst="rect">
            <a:avLst/>
          </a:prstGeom>
        </p:spPr>
      </p:pic>
    </p:spTree>
    <p:extLst>
      <p:ext uri="{BB962C8B-B14F-4D97-AF65-F5344CB8AC3E}">
        <p14:creationId xmlns:p14="http://schemas.microsoft.com/office/powerpoint/2010/main" val="278534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70" y="856180"/>
            <a:ext cx="3420438" cy="1128068"/>
          </a:xfrm>
        </p:spPr>
        <p:txBody>
          <a:bodyPr anchor="ctr">
            <a:normAutofit/>
          </a:bodyPr>
          <a:lstStyle/>
          <a:p>
            <a:pPr>
              <a:lnSpc>
                <a:spcPct val="90000"/>
              </a:lnSpc>
            </a:pPr>
            <a:r>
              <a:rPr lang="en-US" sz="3500" b="1" dirty="0"/>
              <a:t>Second 'Draining the Sea' Sweep</a:t>
            </a:r>
            <a:endParaRPr lang="en-US" sz="3500" b="1" dirty="0">
              <a:cs typeface="Calibri"/>
            </a:endParaRP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3039" y="2330505"/>
            <a:ext cx="3419569" cy="3979585"/>
          </a:xfrm>
        </p:spPr>
        <p:txBody>
          <a:bodyPr anchor="ctr">
            <a:normAutofit/>
          </a:bodyPr>
          <a:lstStyle/>
          <a:p>
            <a:pPr marL="0" indent="0">
              <a:buNone/>
            </a:pPr>
            <a:r>
              <a:rPr lang="en-US" sz="1800" b="1" dirty="0"/>
              <a:t>November 11, 1981 — </a:t>
            </a:r>
          </a:p>
          <a:p>
            <a:pPr marL="0" indent="0">
              <a:buNone/>
            </a:pPr>
            <a:r>
              <a:rPr lang="en-US" sz="1800" b="1" dirty="0"/>
              <a:t>December 1, 1981</a:t>
            </a:r>
            <a:endParaRPr lang="en-US" sz="1800" b="1" dirty="0">
              <a:cs typeface="Calibri"/>
            </a:endParaRPr>
          </a:p>
          <a:p>
            <a:pPr marL="0" indent="0">
              <a:buNone/>
            </a:pPr>
            <a:endParaRPr lang="en-US" sz="1800" dirty="0">
              <a:cs typeface="Calibri"/>
            </a:endParaRPr>
          </a:p>
          <a:p>
            <a:pPr marL="0" indent="0">
              <a:buNone/>
            </a:pPr>
            <a:r>
              <a:rPr lang="en-US" sz="1800" dirty="0"/>
              <a:t>The </a:t>
            </a:r>
            <a:r>
              <a:rPr lang="en-US" sz="1800" dirty="0" err="1"/>
              <a:t>Atlacatl</a:t>
            </a:r>
            <a:r>
              <a:rPr lang="en-US" sz="1800" dirty="0"/>
              <a:t> Battalion, an elite anti-guerrilla battalion trained by the U.S., massacred hundreds of civilians in the Cabañas Department. </a:t>
            </a:r>
          </a:p>
          <a:p>
            <a:pPr marL="0" indent="0">
              <a:buNone/>
            </a:pPr>
            <a:endParaRPr lang="en-US" sz="1800" dirty="0"/>
          </a:p>
          <a:p>
            <a:pPr marL="0" indent="0">
              <a:buNone/>
            </a:pPr>
            <a:r>
              <a:rPr lang="en-US" sz="1800" dirty="0"/>
              <a:t>This sweep was described as a "cleansing" operation, consisting mostly of unarmed civilians.</a:t>
            </a:r>
            <a:endParaRPr lang="en-US" sz="1800" dirty="0">
              <a:cs typeface="Calibri"/>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standing in a field&#10;&#10;Description generated with very high confidence">
            <a:extLst>
              <a:ext uri="{FF2B5EF4-FFF2-40B4-BE49-F238E27FC236}">
                <a16:creationId xmlns:a16="http://schemas.microsoft.com/office/drawing/2014/main" id="{2F352326-A8AA-40A3-9C2E-8DEA7D4F4C3C}"/>
              </a:ext>
            </a:extLst>
          </p:cNvPr>
          <p:cNvPicPr>
            <a:picLocks noChangeAspect="1"/>
          </p:cNvPicPr>
          <p:nvPr/>
        </p:nvPicPr>
        <p:blipFill rotWithShape="1">
          <a:blip r:embed="rId2"/>
          <a:srcRect l="14922" r="34402" b="2"/>
          <a:stretch/>
        </p:blipFill>
        <p:spPr>
          <a:xfrm>
            <a:off x="4483341" y="799352"/>
            <a:ext cx="4069057" cy="525929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5246" y="386930"/>
            <a:ext cx="7549592" cy="1298448"/>
          </a:xfrm>
        </p:spPr>
        <p:txBody>
          <a:bodyPr anchor="b">
            <a:normAutofit/>
          </a:bodyPr>
          <a:lstStyle/>
          <a:p>
            <a:r>
              <a:rPr lang="en-US" sz="4200" b="1" dirty="0"/>
              <a:t>El </a:t>
            </a:r>
            <a:r>
              <a:rPr lang="en-US" sz="4200" b="1" dirty="0" err="1"/>
              <a:t>Mozote</a:t>
            </a:r>
            <a:r>
              <a:rPr lang="en-US" sz="4200" b="1" dirty="0"/>
              <a:t> Massacre</a:t>
            </a:r>
            <a:endParaRPr lang="en-US" sz="4200" b="1" dirty="0">
              <a:cs typeface="Calibri"/>
            </a:endParaRP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6" y="2517349"/>
            <a:ext cx="3398174" cy="3639450"/>
          </a:xfrm>
        </p:spPr>
        <p:txBody>
          <a:bodyPr vert="horz" lIns="91440" tIns="45720" rIns="91440" bIns="45720" rtlCol="0" anchor="ctr">
            <a:noAutofit/>
          </a:bodyPr>
          <a:lstStyle/>
          <a:p>
            <a:pPr marL="0" indent="0">
              <a:lnSpc>
                <a:spcPct val="90000"/>
              </a:lnSpc>
              <a:buNone/>
            </a:pPr>
            <a:r>
              <a:rPr lang="en-US" sz="1600" b="1" dirty="0"/>
              <a:t>December 11, 1981</a:t>
            </a:r>
            <a:endParaRPr lang="en-US" sz="1600" b="1" dirty="0">
              <a:cs typeface="Calibri"/>
            </a:endParaRPr>
          </a:p>
          <a:p>
            <a:pPr marL="0" indent="0">
              <a:lnSpc>
                <a:spcPct val="90000"/>
              </a:lnSpc>
              <a:buNone/>
            </a:pPr>
            <a:endParaRPr lang="en-US" sz="1400" dirty="0">
              <a:cs typeface="Calibri"/>
            </a:endParaRPr>
          </a:p>
          <a:p>
            <a:pPr marL="0" indent="0">
              <a:lnSpc>
                <a:spcPct val="90000"/>
              </a:lnSpc>
              <a:buNone/>
            </a:pPr>
            <a:r>
              <a:rPr lang="en-US" sz="1500" dirty="0"/>
              <a:t>The </a:t>
            </a:r>
            <a:r>
              <a:rPr lang="en-US" sz="1500" dirty="0" err="1"/>
              <a:t>Atlacatl</a:t>
            </a:r>
            <a:r>
              <a:rPr lang="en-US" sz="1500" dirty="0"/>
              <a:t> Battalion massacred from 733 to 1,000 unarmed civilians in El </a:t>
            </a:r>
            <a:r>
              <a:rPr lang="en-US" sz="1500" dirty="0" err="1"/>
              <a:t>Mozote</a:t>
            </a:r>
            <a:r>
              <a:rPr lang="en-US" sz="1500" dirty="0"/>
              <a:t>, a village attacked during a 'Draining the Sea' operation in the Morazán Department. Of those killed, 146 were children.</a:t>
            </a:r>
          </a:p>
          <a:p>
            <a:pPr marL="0" indent="0">
              <a:lnSpc>
                <a:spcPct val="90000"/>
              </a:lnSpc>
              <a:buNone/>
            </a:pPr>
            <a:endParaRPr lang="en-US" sz="1500" dirty="0"/>
          </a:p>
          <a:p>
            <a:pPr marL="0" indent="0">
              <a:lnSpc>
                <a:spcPct val="90000"/>
              </a:lnSpc>
              <a:buNone/>
            </a:pPr>
            <a:r>
              <a:rPr lang="en-US" sz="1500" dirty="0"/>
              <a:t>The battalion was ordered to kill everyone in the village, claiming the adults were collaborating with guerrillas and the children would grow up to be guerrillas.</a:t>
            </a:r>
          </a:p>
          <a:p>
            <a:pPr marL="0" indent="0">
              <a:lnSpc>
                <a:spcPct val="90000"/>
              </a:lnSpc>
              <a:buNone/>
            </a:pPr>
            <a:endParaRPr lang="en-US" sz="1500" dirty="0"/>
          </a:p>
          <a:p>
            <a:pPr marL="0" indent="0">
              <a:lnSpc>
                <a:spcPct val="90000"/>
              </a:lnSpc>
              <a:buNone/>
            </a:pPr>
            <a:r>
              <a:rPr lang="en-US" sz="1500" dirty="0"/>
              <a:t>The U.S. firmly denied its involvement in the massacre until secret cables were declassified in the 1990s.</a:t>
            </a:r>
            <a:endParaRPr lang="en-US" sz="1500" dirty="0">
              <a:cs typeface="Calibri"/>
            </a:endParaRPr>
          </a:p>
        </p:txBody>
      </p:sp>
      <p:pic>
        <p:nvPicPr>
          <p:cNvPr id="4" name="Picture 4" descr="A group of people standing in front of a building&#10;&#10;Description generated with very high confidence">
            <a:extLst>
              <a:ext uri="{FF2B5EF4-FFF2-40B4-BE49-F238E27FC236}">
                <a16:creationId xmlns:a16="http://schemas.microsoft.com/office/drawing/2014/main" id="{C6175599-ECF3-4AF2-A047-81BDB806EBEC}"/>
              </a:ext>
            </a:extLst>
          </p:cNvPr>
          <p:cNvPicPr>
            <a:picLocks noChangeAspect="1"/>
          </p:cNvPicPr>
          <p:nvPr/>
        </p:nvPicPr>
        <p:blipFill rotWithShape="1">
          <a:blip r:embed="rId2"/>
          <a:srcRect l="8274" r="13730" b="2"/>
          <a:stretch/>
        </p:blipFill>
        <p:spPr>
          <a:xfrm>
            <a:off x="4433649" y="2484255"/>
            <a:ext cx="3862707" cy="3714244"/>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r>
              <a:rPr lang="en-US" sz="3500" b="1" dirty="0"/>
              <a:t>Overview of 1982-1983 Deaths</a:t>
            </a:r>
            <a:endParaRPr lang="en-US" sz="3500" b="1" dirty="0">
              <a:cs typeface="Calibri"/>
            </a:endParaRPr>
          </a:p>
        </p:txBody>
      </p:sp>
      <p:sp>
        <p:nvSpPr>
          <p:cNvPr id="25" name="Rectangle 2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7079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017528614871f10f96d5cf7a36f203a0">
            <a:extLst>
              <a:ext uri="{FF2B5EF4-FFF2-40B4-BE49-F238E27FC236}">
                <a16:creationId xmlns:a16="http://schemas.microsoft.com/office/drawing/2014/main" id="{749CD0FF-9CA5-4A4E-87F5-48C4ED6C6E8A}"/>
              </a:ext>
            </a:extLst>
          </p:cNvPr>
          <p:cNvPicPr>
            <a:picLocks noChangeAspect="1"/>
          </p:cNvPicPr>
          <p:nvPr/>
        </p:nvPicPr>
        <p:blipFill rotWithShape="1">
          <a:blip r:embed="rId2"/>
          <a:srcRect l="32123" r="1870"/>
          <a:stretch/>
        </p:blipFill>
        <p:spPr>
          <a:xfrm>
            <a:off x="681228" y="2478024"/>
            <a:ext cx="4507391" cy="3694176"/>
          </a:xfrm>
          <a:prstGeom prst="rect">
            <a:avLst/>
          </a:prstGeom>
        </p:spPr>
      </p:pic>
      <p:sp>
        <p:nvSpPr>
          <p:cNvPr id="3" name="Content Placeholder 2"/>
          <p:cNvSpPr>
            <a:spLocks noGrp="1"/>
          </p:cNvSpPr>
          <p:nvPr>
            <p:ph idx="1"/>
          </p:nvPr>
        </p:nvSpPr>
        <p:spPr>
          <a:xfrm>
            <a:off x="5558589" y="2478024"/>
            <a:ext cx="2904183" cy="3694176"/>
          </a:xfrm>
        </p:spPr>
        <p:txBody>
          <a:bodyPr vert="horz" lIns="91440" tIns="45720" rIns="91440" bIns="45720" rtlCol="0" anchor="ctr">
            <a:noAutofit/>
          </a:bodyPr>
          <a:lstStyle/>
          <a:p>
            <a:pPr marL="0" indent="0">
              <a:buNone/>
            </a:pPr>
            <a:r>
              <a:rPr lang="en-US" sz="1800" b="1" dirty="0"/>
              <a:t>January 1, 1982 — </a:t>
            </a:r>
            <a:endParaRPr lang="en-US" sz="1800" b="1" dirty="0">
              <a:cs typeface="Calibri"/>
            </a:endParaRPr>
          </a:p>
          <a:p>
            <a:pPr marL="0" indent="0">
              <a:buNone/>
            </a:pPr>
            <a:r>
              <a:rPr lang="en-US" sz="1800" b="1" dirty="0"/>
              <a:t>December 31, 1983</a:t>
            </a:r>
            <a:endParaRPr lang="en-US" sz="1800" b="1" dirty="0">
              <a:cs typeface="Calibri"/>
            </a:endParaRPr>
          </a:p>
          <a:p>
            <a:pPr marL="0" indent="0">
              <a:buNone/>
            </a:pPr>
            <a:endParaRPr lang="en-US" sz="1800" dirty="0">
              <a:cs typeface="Calibri"/>
            </a:endParaRPr>
          </a:p>
          <a:p>
            <a:pPr marL="0" indent="0">
              <a:buNone/>
            </a:pPr>
            <a:r>
              <a:rPr lang="en-US" sz="1800" dirty="0"/>
              <a:t>During 1982 and 1983, government forces killed approximately 8,000 civilians a year. Although the figure is significantly less than the figures reported by human rights groups in 1980 and 1981, targeted executions, as well as indiscriminate killings, remained an integral policy of the army and internal security forces. </a:t>
            </a:r>
            <a:endParaRPr lang="en-US" sz="1800" dirty="0">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85216"/>
            <a:ext cx="7886700" cy="1325563"/>
          </a:xfrm>
        </p:spPr>
        <p:txBody>
          <a:bodyPr>
            <a:normAutofit/>
          </a:bodyPr>
          <a:lstStyle/>
          <a:p>
            <a:r>
              <a:rPr lang="en-US" b="1" dirty="0">
                <a:solidFill>
                  <a:schemeClr val="bg1"/>
                </a:solidFill>
              </a:rPr>
              <a:t>FMLN Calls For Peace Settlement</a:t>
            </a:r>
            <a:endParaRPr lang="en-US" b="1" dirty="0">
              <a:solidFill>
                <a:schemeClr val="bg1"/>
              </a:solidFill>
              <a:cs typeface="Calibri"/>
            </a:endParaRPr>
          </a:p>
        </p:txBody>
      </p:sp>
      <p:pic>
        <p:nvPicPr>
          <p:cNvPr id="5" name="Picture 4" descr="6f2d127b4558db2a3dc1567990f79721">
            <a:extLst>
              <a:ext uri="{FF2B5EF4-FFF2-40B4-BE49-F238E27FC236}">
                <a16:creationId xmlns:a16="http://schemas.microsoft.com/office/drawing/2014/main" id="{8CC173D1-9240-4E09-ADA8-A2040A36655E}"/>
              </a:ext>
            </a:extLst>
          </p:cNvPr>
          <p:cNvPicPr>
            <a:picLocks noChangeAspect="1"/>
          </p:cNvPicPr>
          <p:nvPr/>
        </p:nvPicPr>
        <p:blipFill rotWithShape="1">
          <a:blip r:embed="rId2"/>
          <a:srcRect l="7866" r="19615" b="-1"/>
          <a:stretch/>
        </p:blipFill>
        <p:spPr>
          <a:xfrm>
            <a:off x="630936" y="2516777"/>
            <a:ext cx="4677156" cy="3660185"/>
          </a:xfrm>
          <a:prstGeom prst="rect">
            <a:avLst/>
          </a:prstGeom>
        </p:spPr>
      </p:pic>
      <p:sp>
        <p:nvSpPr>
          <p:cNvPr id="3" name="Content Placeholder 2"/>
          <p:cNvSpPr>
            <a:spLocks noGrp="1"/>
          </p:cNvSpPr>
          <p:nvPr>
            <p:ph idx="1"/>
          </p:nvPr>
        </p:nvSpPr>
        <p:spPr>
          <a:xfrm>
            <a:off x="5660136" y="2516777"/>
            <a:ext cx="2852928" cy="3660185"/>
          </a:xfrm>
        </p:spPr>
        <p:txBody>
          <a:bodyPr anchor="ctr">
            <a:normAutofit fontScale="92500" lnSpcReduction="20000"/>
          </a:bodyPr>
          <a:lstStyle/>
          <a:p>
            <a:pPr marL="0" indent="0">
              <a:lnSpc>
                <a:spcPct val="90000"/>
              </a:lnSpc>
              <a:buNone/>
            </a:pPr>
            <a:r>
              <a:rPr lang="en-US" sz="1800" b="1" dirty="0"/>
              <a:t>January 1982</a:t>
            </a:r>
            <a:endParaRPr lang="en-US" sz="1800" b="1" dirty="0">
              <a:cs typeface="Calibri"/>
            </a:endParaRPr>
          </a:p>
          <a:p>
            <a:pPr marL="0" indent="0">
              <a:lnSpc>
                <a:spcPct val="90000"/>
              </a:lnSpc>
              <a:buNone/>
            </a:pPr>
            <a:endParaRPr lang="en-US" sz="1800" dirty="0">
              <a:cs typeface="Calibri"/>
            </a:endParaRPr>
          </a:p>
          <a:p>
            <a:pPr marL="0" indent="0">
              <a:lnSpc>
                <a:spcPct val="90000"/>
              </a:lnSpc>
              <a:buNone/>
            </a:pPr>
            <a:r>
              <a:rPr lang="en-US" sz="1800" dirty="0"/>
              <a:t>The FMLN began calling for new elections and the formation of a "government of broad participation." However, right-wing paramilitary attacks and subsequent boycotts by the FMLN prevented action on these proposals. </a:t>
            </a:r>
          </a:p>
          <a:p>
            <a:pPr marL="0" indent="0">
              <a:lnSpc>
                <a:spcPct val="90000"/>
              </a:lnSpc>
              <a:buNone/>
            </a:pPr>
            <a:endParaRPr lang="en-US" sz="1800" dirty="0"/>
          </a:p>
          <a:p>
            <a:pPr marL="0" indent="0">
              <a:lnSpc>
                <a:spcPct val="90000"/>
              </a:lnSpc>
              <a:buNone/>
            </a:pPr>
            <a:r>
              <a:rPr lang="en-US" sz="1800" dirty="0"/>
              <a:t>The U.S. continued to support the Salvadoran military and claimed the FMLN wanted to form a Marxist-Leninist dictatorship. </a:t>
            </a:r>
            <a:endParaRPr lang="en-US" sz="1800" dirty="0">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7c67f2864bab236abe7836e34bdbd28">
            <a:extLst>
              <a:ext uri="{FF2B5EF4-FFF2-40B4-BE49-F238E27FC236}">
                <a16:creationId xmlns:a16="http://schemas.microsoft.com/office/drawing/2014/main" id="{21B6EAD9-5766-4866-9DA7-F4FE1133F802}"/>
              </a:ext>
            </a:extLst>
          </p:cNvPr>
          <p:cNvPicPr>
            <a:picLocks noChangeAspect="1"/>
          </p:cNvPicPr>
          <p:nvPr/>
        </p:nvPicPr>
        <p:blipFill rotWithShape="1">
          <a:blip r:embed="rId2"/>
          <a:srcRect l="10321" r="35407" b="1"/>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8320" y="1161288"/>
            <a:ext cx="2578608" cy="1124712"/>
          </a:xfrm>
        </p:spPr>
        <p:txBody>
          <a:bodyPr anchor="b">
            <a:normAutofit/>
          </a:bodyPr>
          <a:lstStyle/>
          <a:p>
            <a:pPr algn="l"/>
            <a:r>
              <a:rPr lang="en-US" sz="2400" b="1" dirty="0"/>
              <a:t>FMLN Lead Sabotage Plan</a:t>
            </a:r>
            <a:endParaRPr lang="en-US" sz="2400" b="1" dirty="0">
              <a:cs typeface="Calibri"/>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78320" y="2718054"/>
            <a:ext cx="2781872" cy="3207258"/>
          </a:xfrm>
        </p:spPr>
        <p:txBody>
          <a:bodyPr vert="horz" lIns="91440" tIns="45720" rIns="91440" bIns="45720" rtlCol="0" anchor="t">
            <a:noAutofit/>
          </a:bodyPr>
          <a:lstStyle/>
          <a:p>
            <a:pPr marL="0" indent="0">
              <a:buNone/>
            </a:pPr>
            <a:r>
              <a:rPr lang="en-US" sz="1800" b="1" dirty="0"/>
              <a:t>January 1982 — </a:t>
            </a:r>
          </a:p>
          <a:p>
            <a:pPr marL="0" indent="0">
              <a:buNone/>
            </a:pPr>
            <a:r>
              <a:rPr lang="en-US" sz="1800" b="1" dirty="0"/>
              <a:t>September 1982</a:t>
            </a:r>
            <a:endParaRPr lang="en-US" sz="1800" b="1" dirty="0">
              <a:cs typeface="Calibri"/>
            </a:endParaRPr>
          </a:p>
          <a:p>
            <a:pPr marL="0" indent="0">
              <a:buNone/>
            </a:pPr>
            <a:endParaRPr lang="en-US" sz="1800" dirty="0">
              <a:cs typeface="Calibri"/>
            </a:endParaRPr>
          </a:p>
          <a:p>
            <a:pPr marL="0" indent="0">
              <a:buNone/>
            </a:pPr>
            <a:r>
              <a:rPr lang="en-US" sz="1800" dirty="0"/>
              <a:t>In the span of nine months, the FMLN committed 782 acts of sabotage against the Salvadoran army. They used explosives and arson to damage both military and economic targets, including U.S. funded property and urban centers. </a:t>
            </a:r>
            <a:endParaRPr lang="en-US" sz="1800" dirty="0">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5246" y="386930"/>
            <a:ext cx="7549592" cy="1298448"/>
          </a:xfrm>
        </p:spPr>
        <p:txBody>
          <a:bodyPr anchor="b">
            <a:normAutofit/>
          </a:bodyPr>
          <a:lstStyle/>
          <a:p>
            <a:r>
              <a:rPr lang="en-US" sz="4200" b="1" dirty="0"/>
              <a:t>Interim Government Elections</a:t>
            </a:r>
            <a:endParaRPr lang="en-US" sz="4200" b="1" dirty="0">
              <a:cs typeface="Calibri"/>
            </a:endParaRP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3398174" cy="3639450"/>
          </a:xfrm>
        </p:spPr>
        <p:txBody>
          <a:bodyPr anchor="ctr">
            <a:normAutofit/>
          </a:bodyPr>
          <a:lstStyle/>
          <a:p>
            <a:pPr marL="0" indent="0">
              <a:buNone/>
            </a:pPr>
            <a:r>
              <a:rPr lang="en-US" sz="1800" b="1" dirty="0"/>
              <a:t>April 29, 1982</a:t>
            </a:r>
            <a:endParaRPr lang="en-US" sz="1800" b="1" dirty="0">
              <a:cs typeface="Calibri"/>
            </a:endParaRPr>
          </a:p>
          <a:p>
            <a:pPr marL="0" indent="0">
              <a:buNone/>
            </a:pPr>
            <a:endParaRPr lang="en-US" sz="1800" dirty="0">
              <a:cs typeface="Calibri"/>
            </a:endParaRPr>
          </a:p>
          <a:p>
            <a:pPr marL="0" indent="0">
              <a:buNone/>
            </a:pPr>
            <a:r>
              <a:rPr lang="en-US" sz="1800" dirty="0"/>
              <a:t>In the first election since 1977, the Nationalist Republican Alliance (Arena) won parliamentary elections, making El Salvador's government officially sponsored by far-right radicals. The elections were filled with fraud and repression of the FMLN.</a:t>
            </a:r>
            <a:endParaRPr lang="en-US" sz="1800" dirty="0">
              <a:cs typeface="Calibri"/>
            </a:endParaRPr>
          </a:p>
        </p:txBody>
      </p:sp>
      <p:pic>
        <p:nvPicPr>
          <p:cNvPr id="5" name="Picture 4" descr="f51a3e3f07f757b05fbb93712394cf08">
            <a:extLst>
              <a:ext uri="{FF2B5EF4-FFF2-40B4-BE49-F238E27FC236}">
                <a16:creationId xmlns:a16="http://schemas.microsoft.com/office/drawing/2014/main" id="{424BD37E-5E97-4525-BCB9-342CAF341574}"/>
              </a:ext>
            </a:extLst>
          </p:cNvPr>
          <p:cNvPicPr>
            <a:picLocks noChangeAspect="1"/>
          </p:cNvPicPr>
          <p:nvPr/>
        </p:nvPicPr>
        <p:blipFill rotWithShape="1">
          <a:blip r:embed="rId2"/>
          <a:srcRect l="14638" r="14629"/>
          <a:stretch/>
        </p:blipFill>
        <p:spPr>
          <a:xfrm>
            <a:off x="4433649" y="2484255"/>
            <a:ext cx="3862707"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70" y="856180"/>
            <a:ext cx="3420438" cy="1128068"/>
          </a:xfrm>
        </p:spPr>
        <p:txBody>
          <a:bodyPr anchor="ctr">
            <a:normAutofit fontScale="90000"/>
          </a:bodyPr>
          <a:lstStyle/>
          <a:p>
            <a:pPr>
              <a:lnSpc>
                <a:spcPct val="90000"/>
              </a:lnSpc>
            </a:pPr>
            <a:r>
              <a:rPr lang="en-US" sz="2700" b="1" dirty="0"/>
              <a:t>IACHR Reports on Discovered Mass Grave</a:t>
            </a:r>
            <a:endParaRPr lang="en-US" sz="2700" b="1" dirty="0">
              <a:cs typeface="Calibri"/>
            </a:endParaRP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3039" y="2330505"/>
            <a:ext cx="3419569" cy="3979585"/>
          </a:xfrm>
        </p:spPr>
        <p:txBody>
          <a:bodyPr anchor="ctr">
            <a:normAutofit/>
          </a:bodyPr>
          <a:lstStyle/>
          <a:p>
            <a:pPr marL="0" indent="0">
              <a:buNone/>
            </a:pPr>
            <a:r>
              <a:rPr lang="en-US" sz="1800" b="1" dirty="0"/>
              <a:t>May 24, 1982</a:t>
            </a:r>
            <a:endParaRPr lang="en-US" sz="1800" b="1" dirty="0">
              <a:cs typeface="Calibri"/>
            </a:endParaRPr>
          </a:p>
          <a:p>
            <a:pPr marL="0" indent="0">
              <a:buNone/>
            </a:pPr>
            <a:endParaRPr lang="en-US" sz="1800" dirty="0">
              <a:cs typeface="Calibri"/>
            </a:endParaRPr>
          </a:p>
          <a:p>
            <a:pPr marL="0" indent="0">
              <a:buNone/>
            </a:pPr>
            <a:r>
              <a:rPr lang="en-US" sz="1800" dirty="0"/>
              <a:t>The Inter-American Commission on Human Rights reported the discovery of a clandestine cemetery containing the corpses of 150 disappeared persons near Puerta del Diablo, </a:t>
            </a:r>
            <a:r>
              <a:rPr lang="en-US" sz="1800" dirty="0" err="1"/>
              <a:t>Panchimalco</a:t>
            </a:r>
            <a:r>
              <a:rPr lang="en-US" sz="1800" dirty="0"/>
              <a:t>, approximately twelve kilometers from San Salvador.</a:t>
            </a:r>
            <a:endParaRPr lang="en-US" sz="1800" dirty="0">
              <a:cs typeface="Calibri"/>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5d4fe4c8c30e11af285ebf3d8551aa5">
            <a:extLst>
              <a:ext uri="{FF2B5EF4-FFF2-40B4-BE49-F238E27FC236}">
                <a16:creationId xmlns:a16="http://schemas.microsoft.com/office/drawing/2014/main" id="{4FED40ED-5698-475B-AF47-E46BFDB653D4}"/>
              </a:ext>
            </a:extLst>
          </p:cNvPr>
          <p:cNvPicPr>
            <a:picLocks noChangeAspect="1"/>
          </p:cNvPicPr>
          <p:nvPr/>
        </p:nvPicPr>
        <p:blipFill rotWithShape="1">
          <a:blip r:embed="rId2"/>
          <a:srcRect l="14002" r="8628" b="-2"/>
          <a:stretch/>
        </p:blipFill>
        <p:spPr>
          <a:xfrm>
            <a:off x="4483341" y="799352"/>
            <a:ext cx="4069057" cy="525929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pPr>
              <a:lnSpc>
                <a:spcPct val="90000"/>
              </a:lnSpc>
            </a:pPr>
            <a:r>
              <a:rPr lang="en-US" sz="3100" b="1" dirty="0"/>
              <a:t>Salvadoran Army </a:t>
            </a:r>
            <a:br>
              <a:rPr lang="en-US" sz="3100" b="1" dirty="0"/>
            </a:br>
            <a:r>
              <a:rPr lang="en-US" sz="3100" b="1" dirty="0"/>
              <a:t>Carries Out "Cleanup"</a:t>
            </a:r>
            <a:endParaRPr lang="en-US" sz="3100" b="1" dirty="0">
              <a:cs typeface="Calibri"/>
            </a:endParaRPr>
          </a:p>
        </p:txBody>
      </p:sp>
      <p:pic>
        <p:nvPicPr>
          <p:cNvPr id="5" name="Picture 4" descr="bc60d66acbefed3620580d06f45a92dc">
            <a:extLst>
              <a:ext uri="{FF2B5EF4-FFF2-40B4-BE49-F238E27FC236}">
                <a16:creationId xmlns:a16="http://schemas.microsoft.com/office/drawing/2014/main" id="{1CE3D0FE-2FA7-43D9-AEFE-88F1DA2E14C7}"/>
              </a:ext>
            </a:extLst>
          </p:cNvPr>
          <p:cNvPicPr>
            <a:picLocks noChangeAspect="1"/>
          </p:cNvPicPr>
          <p:nvPr/>
        </p:nvPicPr>
        <p:blipFill rotWithShape="1">
          <a:blip r:embed="rId2"/>
          <a:srcRect t="37704" b="1503"/>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3167986" y="3752850"/>
            <a:ext cx="5614060" cy="2452687"/>
          </a:xfrm>
        </p:spPr>
        <p:txBody>
          <a:bodyPr anchor="ctr">
            <a:normAutofit/>
          </a:bodyPr>
          <a:lstStyle/>
          <a:p>
            <a:pPr marL="0" indent="0">
              <a:buNone/>
            </a:pPr>
            <a:r>
              <a:rPr lang="en-US" sz="1800" b="1" dirty="0"/>
              <a:t>June 10, 1982</a:t>
            </a:r>
            <a:endParaRPr lang="en-US" sz="1800" b="1" dirty="0">
              <a:cs typeface="Calibri"/>
            </a:endParaRPr>
          </a:p>
          <a:p>
            <a:pPr marL="0" indent="0">
              <a:buNone/>
            </a:pPr>
            <a:endParaRPr lang="en-US" sz="1800" dirty="0">
              <a:cs typeface="Calibri"/>
            </a:endParaRPr>
          </a:p>
          <a:p>
            <a:pPr marL="0" indent="0">
              <a:buNone/>
            </a:pPr>
            <a:r>
              <a:rPr lang="en-US" sz="1800" dirty="0">
                <a:cs typeface="Calibri"/>
              </a:rPr>
              <a:t>Almost 4,000 Salvadoran troops carried out a "cleanup" operation in the rebel-controlled Chalatenango province, reportedly leading to the massacre of 600 civilians. The three </a:t>
            </a:r>
            <a:r>
              <a:rPr lang="en-US" sz="1800" dirty="0" err="1">
                <a:cs typeface="Calibri"/>
              </a:rPr>
              <a:t>battallions</a:t>
            </a:r>
            <a:r>
              <a:rPr lang="en-US" sz="1800" dirty="0">
                <a:cs typeface="Calibri"/>
              </a:rPr>
              <a:t> involved in the sweeps were previously trained by the U.S. military and used counterinsurgency tactics recommended by the U.S.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pPr>
              <a:lnSpc>
                <a:spcPct val="90000"/>
              </a:lnSpc>
            </a:pPr>
            <a:r>
              <a:rPr lang="en-US" sz="3400" b="1" dirty="0"/>
              <a:t>Army Raids San Salvador, 27 Civilians Massacred</a:t>
            </a:r>
            <a:endParaRPr lang="en-US" sz="3400" b="1" dirty="0">
              <a:cs typeface="Calibri"/>
            </a:endParaRPr>
          </a:p>
        </p:txBody>
      </p:sp>
      <p:sp>
        <p:nvSpPr>
          <p:cNvPr id="3" name="Content Placeholder 2"/>
          <p:cNvSpPr>
            <a:spLocks noGrp="1"/>
          </p:cNvSpPr>
          <p:nvPr>
            <p:ph idx="1"/>
          </p:nvPr>
        </p:nvSpPr>
        <p:spPr>
          <a:xfrm>
            <a:off x="3724073" y="2438400"/>
            <a:ext cx="4939867" cy="3785419"/>
          </a:xfrm>
        </p:spPr>
        <p:txBody>
          <a:bodyPr vert="horz" lIns="91440" tIns="45720" rIns="91440" bIns="45720" rtlCol="0" anchor="t">
            <a:normAutofit lnSpcReduction="10000"/>
          </a:bodyPr>
          <a:lstStyle/>
          <a:p>
            <a:pPr marL="0" indent="0">
              <a:buNone/>
            </a:pPr>
            <a:r>
              <a:rPr lang="en-US" sz="1800" b="1" dirty="0"/>
              <a:t>June 29, 1982</a:t>
            </a:r>
            <a:endParaRPr lang="en-US" sz="1800" b="1" dirty="0">
              <a:cs typeface="Calibri"/>
            </a:endParaRPr>
          </a:p>
          <a:p>
            <a:pPr marL="0" indent="0">
              <a:buNone/>
            </a:pPr>
            <a:endParaRPr lang="en-US" sz="1800" dirty="0">
              <a:cs typeface="Calibri"/>
            </a:endParaRPr>
          </a:p>
          <a:p>
            <a:pPr marL="0" indent="0">
              <a:buNone/>
            </a:pPr>
            <a:r>
              <a:rPr lang="en-US" sz="1800" dirty="0"/>
              <a:t>During house raids in San Salvador meant to discover hiding rebels, the Salvadoran army killed 27 unarmed civilians. Several women were raped before they were murdered. The families of the victims denied the Salvadoran army's claim that those killed in the massacre were FMLN members. </a:t>
            </a:r>
          </a:p>
          <a:p>
            <a:pPr marL="0" indent="0">
              <a:buNone/>
            </a:pPr>
            <a:endParaRPr lang="en-US" sz="1800" dirty="0"/>
          </a:p>
          <a:p>
            <a:pPr marL="0" indent="0">
              <a:buNone/>
            </a:pPr>
            <a:r>
              <a:rPr lang="en-US" sz="1800" dirty="0"/>
              <a:t>"The operation was a success," said the Salvadoran Defense Ministry communique. "This action was a result of training and professionalization of our officers and soldiers."</a:t>
            </a:r>
            <a:endParaRPr lang="en-US" sz="1800" dirty="0">
              <a:cs typeface="Calibri"/>
            </a:endParaRPr>
          </a:p>
        </p:txBody>
      </p:sp>
      <p:pic>
        <p:nvPicPr>
          <p:cNvPr id="5" name="Picture 4" descr="1775fa5768ba31e8eef876c1588c9064">
            <a:extLst>
              <a:ext uri="{FF2B5EF4-FFF2-40B4-BE49-F238E27FC236}">
                <a16:creationId xmlns:a16="http://schemas.microsoft.com/office/drawing/2014/main" id="{B006A28F-7D96-49EA-B382-EC864B194FA6}"/>
              </a:ext>
            </a:extLst>
          </p:cNvPr>
          <p:cNvPicPr>
            <a:picLocks noChangeAspect="1"/>
          </p:cNvPicPr>
          <p:nvPr/>
        </p:nvPicPr>
        <p:blipFill rotWithShape="1">
          <a:blip r:embed="rId2"/>
          <a:srcRect r="22897"/>
          <a:stretch/>
        </p:blipFill>
        <p:spPr>
          <a:xfrm>
            <a:off x="20" y="10"/>
            <a:ext cx="3476673"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6CF927-3A2D-8142-BE0B-2759AA91FD70}"/>
              </a:ext>
            </a:extLst>
          </p:cNvPr>
          <p:cNvSpPr>
            <a:spLocks noGrp="1"/>
          </p:cNvSpPr>
          <p:nvPr>
            <p:ph type="title"/>
          </p:nvPr>
        </p:nvSpPr>
        <p:spPr>
          <a:xfrm>
            <a:off x="393192" y="4767072"/>
            <a:ext cx="4945641" cy="1625210"/>
          </a:xfrm>
        </p:spPr>
        <p:txBody>
          <a:bodyPr>
            <a:normAutofit/>
          </a:bodyPr>
          <a:lstStyle/>
          <a:p>
            <a:pPr algn="r"/>
            <a:r>
              <a:rPr lang="en-US" b="1">
                <a:solidFill>
                  <a:srgbClr val="FFFFFF"/>
                </a:solidFill>
              </a:rPr>
              <a:t>U.S. Threatens to Reduce Aid</a:t>
            </a:r>
          </a:p>
        </p:txBody>
      </p:sp>
      <p:pic>
        <p:nvPicPr>
          <p:cNvPr id="8" name="Picture 7" descr="A picture containing text, outdoor, banner, crowd&#10;&#10;Description automatically generated">
            <a:extLst>
              <a:ext uri="{FF2B5EF4-FFF2-40B4-BE49-F238E27FC236}">
                <a16:creationId xmlns:a16="http://schemas.microsoft.com/office/drawing/2014/main" id="{60F3C697-7A0D-0244-8061-7A74053EFEBC}"/>
              </a:ext>
            </a:extLst>
          </p:cNvPr>
          <p:cNvPicPr>
            <a:picLocks noChangeAspect="1"/>
          </p:cNvPicPr>
          <p:nvPr/>
        </p:nvPicPr>
        <p:blipFill rotWithShape="1">
          <a:blip r:embed="rId2"/>
          <a:srcRect l="4922" r="6471"/>
          <a:stretch/>
        </p:blipFill>
        <p:spPr>
          <a:xfrm>
            <a:off x="245660" y="321733"/>
            <a:ext cx="5293729"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9BC5D7-C2CA-3143-A240-B3727AB72638}"/>
              </a:ext>
            </a:extLst>
          </p:cNvPr>
          <p:cNvSpPr>
            <a:spLocks noGrp="1"/>
          </p:cNvSpPr>
          <p:nvPr>
            <p:ph idx="1"/>
          </p:nvPr>
        </p:nvSpPr>
        <p:spPr>
          <a:xfrm>
            <a:off x="5869458" y="605482"/>
            <a:ext cx="2792627" cy="5671750"/>
          </a:xfrm>
        </p:spPr>
        <p:txBody>
          <a:bodyPr anchor="ctr">
            <a:normAutofit/>
          </a:bodyPr>
          <a:lstStyle/>
          <a:p>
            <a:pPr marL="0" indent="0">
              <a:buNone/>
            </a:pPr>
            <a:r>
              <a:rPr lang="en-US" sz="2000" b="1" dirty="0">
                <a:solidFill>
                  <a:srgbClr val="FFFFFF"/>
                </a:solidFill>
              </a:rPr>
              <a:t>1983</a:t>
            </a:r>
          </a:p>
          <a:p>
            <a:pPr marL="0" indent="0">
              <a:buNone/>
            </a:pPr>
            <a:r>
              <a:rPr lang="en-US" sz="2000" dirty="0">
                <a:solidFill>
                  <a:srgbClr val="FFFFFF"/>
                </a:solidFill>
              </a:rPr>
              <a:t>In response to growing reports of human rights abuses by the Salvadoran military, Congress restricted direct military aid. President Reagan and Vice President Bush threatened further reductions in military aid should the Salvadoran government and military not reduce the abuses and bring death squad perpetrators to justice.</a:t>
            </a:r>
          </a:p>
        </p:txBody>
      </p:sp>
    </p:spTree>
    <p:extLst>
      <p:ext uri="{BB962C8B-B14F-4D97-AF65-F5344CB8AC3E}">
        <p14:creationId xmlns:p14="http://schemas.microsoft.com/office/powerpoint/2010/main" val="712566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760"/>
            <a:ext cx="7886700" cy="1325563"/>
          </a:xfrm>
        </p:spPr>
        <p:txBody>
          <a:bodyPr>
            <a:normAutofit/>
          </a:bodyPr>
          <a:lstStyle/>
          <a:p>
            <a:r>
              <a:rPr lang="en-US" dirty="0">
                <a:solidFill>
                  <a:schemeClr val="bg1"/>
                </a:solidFill>
              </a:rPr>
              <a:t>Country Profile</a:t>
            </a:r>
          </a:p>
        </p:txBody>
      </p:sp>
      <p:sp>
        <p:nvSpPr>
          <p:cNvPr id="3" name="Content Placeholder 2"/>
          <p:cNvSpPr>
            <a:spLocks noGrp="1"/>
          </p:cNvSpPr>
          <p:nvPr>
            <p:ph idx="1"/>
          </p:nvPr>
        </p:nvSpPr>
        <p:spPr>
          <a:xfrm>
            <a:off x="394448" y="2276856"/>
            <a:ext cx="3998102" cy="4215383"/>
          </a:xfrm>
        </p:spPr>
        <p:txBody>
          <a:bodyPr anchor="ctr">
            <a:normAutofit fontScale="77500" lnSpcReduction="20000"/>
          </a:bodyPr>
          <a:lstStyle/>
          <a:p>
            <a:pPr marL="0" indent="0">
              <a:lnSpc>
                <a:spcPct val="90000"/>
              </a:lnSpc>
              <a:buNone/>
            </a:pPr>
            <a:r>
              <a:rPr lang="en-US" sz="1800" dirty="0"/>
              <a:t>1931 - 1979: Various military governments controlled El Salvador. </a:t>
            </a:r>
          </a:p>
          <a:p>
            <a:pPr marL="0" indent="0">
              <a:lnSpc>
                <a:spcPct val="90000"/>
              </a:lnSpc>
              <a:buNone/>
            </a:pPr>
            <a:endParaRPr lang="en-US" sz="1800" dirty="0"/>
          </a:p>
          <a:p>
            <a:pPr marL="0" indent="0">
              <a:lnSpc>
                <a:spcPct val="90000"/>
              </a:lnSpc>
              <a:buNone/>
            </a:pPr>
            <a:r>
              <a:rPr lang="en-US" sz="1800" dirty="0"/>
              <a:t>1961: A military coup led by the right-wing National Conciliation Party catalyzes El Salvador's civil war.</a:t>
            </a:r>
          </a:p>
          <a:p>
            <a:pPr marL="0" indent="0">
              <a:lnSpc>
                <a:spcPct val="90000"/>
              </a:lnSpc>
              <a:buNone/>
            </a:pPr>
            <a:endParaRPr lang="en-US" sz="1800" dirty="0"/>
          </a:p>
          <a:p>
            <a:pPr marL="0" indent="0">
              <a:lnSpc>
                <a:spcPct val="90000"/>
              </a:lnSpc>
              <a:buNone/>
            </a:pPr>
            <a:r>
              <a:rPr lang="en-US" sz="1800" dirty="0"/>
              <a:t>1961 - 1977: El Salvador's military government commits human rights violations against political dissenters. </a:t>
            </a:r>
          </a:p>
          <a:p>
            <a:pPr marL="0" indent="0">
              <a:lnSpc>
                <a:spcPct val="90000"/>
              </a:lnSpc>
              <a:buNone/>
            </a:pPr>
            <a:endParaRPr lang="en-US" sz="1800" dirty="0"/>
          </a:p>
          <a:p>
            <a:pPr marL="0" indent="0">
              <a:lnSpc>
                <a:spcPct val="90000"/>
              </a:lnSpc>
              <a:buNone/>
            </a:pPr>
            <a:r>
              <a:rPr lang="en-US" sz="1800" dirty="0"/>
              <a:t>1979-1981: Army-backed right-wing death squads kill around 30,000 political dissenters. </a:t>
            </a:r>
          </a:p>
          <a:p>
            <a:pPr marL="0" indent="0">
              <a:lnSpc>
                <a:spcPct val="90000"/>
              </a:lnSpc>
              <a:buNone/>
            </a:pPr>
            <a:endParaRPr lang="en-US" sz="1800" dirty="0"/>
          </a:p>
          <a:p>
            <a:pPr marL="0" indent="0">
              <a:lnSpc>
                <a:spcPct val="90000"/>
              </a:lnSpc>
              <a:buNone/>
            </a:pPr>
            <a:r>
              <a:rPr lang="en-US" sz="1800" dirty="0"/>
              <a:t>1991: FMLN recognized as a political party; government and FMLN sign UN-sponsored peace accord.</a:t>
            </a:r>
          </a:p>
          <a:p>
            <a:pPr marL="0" indent="0">
              <a:lnSpc>
                <a:spcPct val="90000"/>
              </a:lnSpc>
              <a:buNone/>
            </a:pPr>
            <a:endParaRPr lang="en-US" sz="1800" dirty="0"/>
          </a:p>
          <a:p>
            <a:pPr marL="0" indent="0">
              <a:lnSpc>
                <a:spcPct val="90000"/>
              </a:lnSpc>
              <a:buNone/>
            </a:pPr>
            <a:r>
              <a:rPr lang="en-US" sz="1800" dirty="0"/>
              <a:t>1993: Government declares amnesty for those implicated by UN-sponsored commission in human rights atrocities</a:t>
            </a:r>
          </a:p>
          <a:p>
            <a:pPr marL="0" indent="0">
              <a:lnSpc>
                <a:spcPct val="90000"/>
              </a:lnSpc>
              <a:buNone/>
            </a:pPr>
            <a:endParaRPr lang="en-US" sz="1800" dirty="0"/>
          </a:p>
          <a:p>
            <a:pPr marL="0" indent="0">
              <a:lnSpc>
                <a:spcPct val="90000"/>
              </a:lnSpc>
              <a:buNone/>
            </a:pPr>
            <a:r>
              <a:rPr lang="en-US" sz="1800" dirty="0"/>
              <a:t>El Salvador continues to be a divided society marred by the violence of street gangs.</a:t>
            </a:r>
            <a:endParaRPr lang="en-US" dirty="0">
              <a:cs typeface="Calibri"/>
            </a:endParaRPr>
          </a:p>
        </p:txBody>
      </p:sp>
      <p:pic>
        <p:nvPicPr>
          <p:cNvPr id="5" name="Picture 4" descr="66efe4c9f4c2cff8e5f05b33f0094d8d">
            <a:extLst>
              <a:ext uri="{FF2B5EF4-FFF2-40B4-BE49-F238E27FC236}">
                <a16:creationId xmlns:a16="http://schemas.microsoft.com/office/drawing/2014/main" id="{AAF0ABA8-FE4B-43C8-9F79-70BC2C717BBC}"/>
              </a:ext>
            </a:extLst>
          </p:cNvPr>
          <p:cNvPicPr>
            <a:picLocks noChangeAspect="1"/>
          </p:cNvPicPr>
          <p:nvPr/>
        </p:nvPicPr>
        <p:blipFill rotWithShape="1">
          <a:blip r:embed="rId2"/>
          <a:srcRect l="19706"/>
          <a:stretch/>
        </p:blipFill>
        <p:spPr>
          <a:xfrm>
            <a:off x="4753737" y="2276857"/>
            <a:ext cx="3761613" cy="42153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8" y="327025"/>
            <a:ext cx="3993358" cy="1630363"/>
          </a:xfrm>
        </p:spPr>
        <p:txBody>
          <a:bodyPr anchor="b">
            <a:normAutofit/>
          </a:bodyPr>
          <a:lstStyle/>
          <a:p>
            <a:pPr algn="l"/>
            <a:r>
              <a:rPr lang="en-US" sz="3100" b="1" dirty="0"/>
              <a:t>José Napoleón Duarte Elected President</a:t>
            </a:r>
            <a:endParaRPr lang="en-US" sz="3100" b="1" dirty="0">
              <a:cs typeface="Calibri"/>
            </a:endParaRPr>
          </a:p>
        </p:txBody>
      </p:sp>
      <p:sp>
        <p:nvSpPr>
          <p:cNvPr id="3" name="Content Placeholder 2"/>
          <p:cNvSpPr>
            <a:spLocks noGrp="1"/>
          </p:cNvSpPr>
          <p:nvPr>
            <p:ph idx="1"/>
          </p:nvPr>
        </p:nvSpPr>
        <p:spPr>
          <a:xfrm>
            <a:off x="360759" y="2286001"/>
            <a:ext cx="3993357" cy="3919538"/>
          </a:xfrm>
        </p:spPr>
        <p:txBody>
          <a:bodyPr anchor="t">
            <a:normAutofit fontScale="92500" lnSpcReduction="20000"/>
          </a:bodyPr>
          <a:lstStyle/>
          <a:p>
            <a:pPr marL="0" indent="0">
              <a:buNone/>
            </a:pPr>
            <a:r>
              <a:rPr lang="en-US" sz="1800" b="1" dirty="0"/>
              <a:t>March 25, 1984</a:t>
            </a:r>
            <a:endParaRPr lang="en-US" sz="1800" b="1" dirty="0">
              <a:cs typeface="Calibri"/>
            </a:endParaRPr>
          </a:p>
          <a:p>
            <a:pPr marL="0" indent="0">
              <a:buNone/>
            </a:pPr>
            <a:endParaRPr lang="en-US" sz="1800" dirty="0">
              <a:cs typeface="Calibri"/>
            </a:endParaRPr>
          </a:p>
          <a:p>
            <a:pPr marL="0" indent="0">
              <a:buNone/>
            </a:pPr>
            <a:r>
              <a:rPr lang="en-US" sz="1800" dirty="0"/>
              <a:t>Democrat José Napoleón Duarte was officially elected as president of El Salvador. Fearing that the man who killed Archbishop </a:t>
            </a:r>
            <a:r>
              <a:rPr lang="en-US" sz="1800" dirty="0" err="1"/>
              <a:t>Óscar</a:t>
            </a:r>
            <a:r>
              <a:rPr lang="en-US" sz="1800" dirty="0"/>
              <a:t> Romero would be elected, the CIA financed $10 million to rig the election for Duarte's campaign. Following the election, US military support increased, thus allowing the Salvadoran military to more directly confront the FMLN.</a:t>
            </a:r>
            <a:br>
              <a:rPr lang="en-US" sz="1800" dirty="0"/>
            </a:br>
            <a:br>
              <a:rPr lang="en-US" sz="1800" dirty="0"/>
            </a:br>
            <a:r>
              <a:rPr lang="en-US" sz="1800" dirty="0"/>
              <a:t>Held under military rule, the elections stifled Duarte's associates and inflicted violence on voters.</a:t>
            </a:r>
            <a:endParaRPr lang="en-US" sz="1800" dirty="0">
              <a:cs typeface="Calibri"/>
            </a:endParaRPr>
          </a:p>
        </p:txBody>
      </p:sp>
      <p:pic>
        <p:nvPicPr>
          <p:cNvPr id="5" name="Picture 4" descr="8df6ffba5955757543f65261ba1e39b1">
            <a:extLst>
              <a:ext uri="{FF2B5EF4-FFF2-40B4-BE49-F238E27FC236}">
                <a16:creationId xmlns:a16="http://schemas.microsoft.com/office/drawing/2014/main" id="{2EE6A82F-A6A7-4593-A12A-3682C048FA35}"/>
              </a:ext>
            </a:extLst>
          </p:cNvPr>
          <p:cNvPicPr>
            <a:picLocks noChangeAspect="1"/>
          </p:cNvPicPr>
          <p:nvPr/>
        </p:nvPicPr>
        <p:blipFill rotWithShape="1">
          <a:blip r:embed="rId2"/>
          <a:srcRect r="7661"/>
          <a:stretch/>
        </p:blipFill>
        <p:spPr>
          <a:xfrm>
            <a:off x="4474766" y="1"/>
            <a:ext cx="4669234"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5" y="474146"/>
            <a:ext cx="7886695" cy="1197864"/>
          </a:xfrm>
        </p:spPr>
        <p:txBody>
          <a:bodyPr>
            <a:normAutofit/>
          </a:bodyPr>
          <a:lstStyle/>
          <a:p>
            <a:pPr>
              <a:lnSpc>
                <a:spcPct val="90000"/>
              </a:lnSpc>
            </a:pPr>
            <a:r>
              <a:rPr lang="en-US" sz="3700"/>
              <a:t>Salvadoran Armed Forces Creates Civic-Action Programs</a:t>
            </a:r>
          </a:p>
        </p:txBody>
      </p:sp>
      <p:cxnSp>
        <p:nvCxnSpPr>
          <p:cNvPr id="12" name="Straight Connector 11">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56616"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5f4119e514c6d0e367c0a33cdb1b853b">
            <a:extLst>
              <a:ext uri="{FF2B5EF4-FFF2-40B4-BE49-F238E27FC236}">
                <a16:creationId xmlns:a16="http://schemas.microsoft.com/office/drawing/2014/main" id="{6C7F5419-EE72-49E5-BADF-D506874F41F9}"/>
              </a:ext>
            </a:extLst>
          </p:cNvPr>
          <p:cNvPicPr>
            <a:picLocks noChangeAspect="1"/>
          </p:cNvPicPr>
          <p:nvPr/>
        </p:nvPicPr>
        <p:blipFill rotWithShape="1">
          <a:blip r:embed="rId2"/>
          <a:srcRect l="12779" r="12626" b="1"/>
          <a:stretch/>
        </p:blipFill>
        <p:spPr>
          <a:xfrm>
            <a:off x="626364" y="2002117"/>
            <a:ext cx="4661846" cy="4171569"/>
          </a:xfrm>
          <a:prstGeom prst="rect">
            <a:avLst/>
          </a:prstGeom>
        </p:spPr>
      </p:pic>
      <p:sp>
        <p:nvSpPr>
          <p:cNvPr id="3" name="Content Placeholder 2"/>
          <p:cNvSpPr>
            <a:spLocks noGrp="1"/>
          </p:cNvSpPr>
          <p:nvPr>
            <p:ph idx="1"/>
          </p:nvPr>
        </p:nvSpPr>
        <p:spPr>
          <a:xfrm>
            <a:off x="5649985" y="1999578"/>
            <a:ext cx="2867644" cy="4171568"/>
          </a:xfrm>
        </p:spPr>
        <p:txBody>
          <a:bodyPr anchor="ctr">
            <a:normAutofit/>
          </a:bodyPr>
          <a:lstStyle/>
          <a:p>
            <a:pPr marL="0" indent="0">
              <a:buNone/>
            </a:pPr>
            <a:r>
              <a:rPr lang="en-US" sz="1800" dirty="0"/>
              <a:t>January 1, 1984 — </a:t>
            </a:r>
            <a:endParaRPr lang="en-US" sz="1800" dirty="0">
              <a:cs typeface="Calibri"/>
            </a:endParaRPr>
          </a:p>
          <a:p>
            <a:pPr marL="0" indent="0">
              <a:buNone/>
            </a:pPr>
            <a:r>
              <a:rPr lang="en-US" sz="1800" dirty="0"/>
              <a:t>December 31, 1985</a:t>
            </a:r>
            <a:endParaRPr lang="en-US" sz="1800" dirty="0">
              <a:cs typeface="Calibri"/>
            </a:endParaRPr>
          </a:p>
          <a:p>
            <a:pPr marL="0" indent="0">
              <a:buNone/>
            </a:pPr>
            <a:endParaRPr lang="en-US" sz="1800" dirty="0">
              <a:cs typeface="Calibri"/>
            </a:endParaRPr>
          </a:p>
          <a:p>
            <a:pPr marL="0" indent="0">
              <a:buNone/>
            </a:pPr>
            <a:r>
              <a:rPr lang="en-US" sz="1800" dirty="0"/>
              <a:t>The Salvadoran Armed Forces created citizen defense committees to defend plantations and businesses. They also led indiscriminate bombings of free-fire zones, killing hundreds of civilians.</a:t>
            </a:r>
            <a:endParaRPr lang="en-US" sz="1800" dirty="0">
              <a:cs typeface="Calibri"/>
            </a:endParaRPr>
          </a:p>
        </p:txBody>
      </p:sp>
    </p:spTree>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6234" y="349664"/>
            <a:ext cx="4384178" cy="1638377"/>
          </a:xfrm>
        </p:spPr>
        <p:txBody>
          <a:bodyPr anchor="b">
            <a:normAutofit/>
          </a:bodyPr>
          <a:lstStyle/>
          <a:p>
            <a:pPr>
              <a:lnSpc>
                <a:spcPct val="90000"/>
              </a:lnSpc>
            </a:pPr>
            <a:r>
              <a:rPr lang="en-US" sz="3600" b="1" dirty="0"/>
              <a:t>Army Massacres Continue By </a:t>
            </a:r>
            <a:r>
              <a:rPr lang="en-US" sz="3600" b="1" dirty="0" err="1"/>
              <a:t>Atlacatl</a:t>
            </a:r>
            <a:r>
              <a:rPr lang="en-US" sz="3600" b="1" dirty="0"/>
              <a:t> Battalion</a:t>
            </a:r>
            <a:endParaRPr lang="en-US" sz="3600" b="1" dirty="0">
              <a:cs typeface="Calibri"/>
            </a:endParaRPr>
          </a:p>
        </p:txBody>
      </p:sp>
      <p:sp>
        <p:nvSpPr>
          <p:cNvPr id="3" name="Content Placeholder 2"/>
          <p:cNvSpPr>
            <a:spLocks noGrp="1"/>
          </p:cNvSpPr>
          <p:nvPr>
            <p:ph idx="1"/>
          </p:nvPr>
        </p:nvSpPr>
        <p:spPr>
          <a:xfrm>
            <a:off x="440991" y="2337704"/>
            <a:ext cx="4723706" cy="3450999"/>
          </a:xfrm>
        </p:spPr>
        <p:txBody>
          <a:bodyPr anchor="ctr">
            <a:normAutofit fontScale="92500" lnSpcReduction="20000"/>
          </a:bodyPr>
          <a:lstStyle/>
          <a:p>
            <a:pPr marL="0" indent="0">
              <a:buNone/>
            </a:pPr>
            <a:r>
              <a:rPr lang="en-US" sz="1800" b="1" dirty="0"/>
              <a:t>July 1984</a:t>
            </a:r>
            <a:endParaRPr lang="en-US" sz="1800" b="1" dirty="0">
              <a:cs typeface="Calibri"/>
            </a:endParaRPr>
          </a:p>
          <a:p>
            <a:pPr marL="0" indent="0">
              <a:buNone/>
            </a:pPr>
            <a:endParaRPr lang="en-US" sz="1800" dirty="0">
              <a:cs typeface="Calibri"/>
            </a:endParaRPr>
          </a:p>
          <a:p>
            <a:pPr marL="0" indent="0">
              <a:buNone/>
            </a:pPr>
            <a:r>
              <a:rPr lang="en-US" sz="1800" dirty="0"/>
              <a:t>Despite Duarte's election, army massacres of civilians continued. In July 1984, the </a:t>
            </a:r>
            <a:r>
              <a:rPr lang="en-US" sz="1800" dirty="0" err="1"/>
              <a:t>Atlacatl</a:t>
            </a:r>
            <a:r>
              <a:rPr lang="en-US" sz="1800" dirty="0"/>
              <a:t> Battalion killed 80 people in Cabanas and 50 people in Chalatenango.</a:t>
            </a:r>
          </a:p>
          <a:p>
            <a:pPr marL="0" indent="0">
              <a:buNone/>
            </a:pPr>
            <a:endParaRPr lang="en-US" sz="1800" dirty="0">
              <a:cs typeface="Calibri"/>
            </a:endParaRPr>
          </a:p>
          <a:p>
            <a:pPr marL="0" indent="0">
              <a:buNone/>
            </a:pPr>
            <a:r>
              <a:rPr lang="en-US" sz="1800" dirty="0">
                <a:cs typeface="Calibri"/>
              </a:rPr>
              <a:t>While increased U.S. military aid bolstered the Salvadoran army's efforts, the FMLN shifted tactics to focus on the destruction of economic targets, as well as attacking government officials. The FMLN's tactics shifted once more by the end of 1985 to a more traditionally guerilla-style approach. These shifts significantly impacted civilians, causing displacement and death. </a:t>
            </a:r>
          </a:p>
        </p:txBody>
      </p:sp>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186644" y="1760836"/>
            <a:ext cx="524256"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1585" y="399675"/>
            <a:ext cx="3485526"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0d214388fb5fd4d7b5d3bf8c19be930e">
            <a:extLst>
              <a:ext uri="{FF2B5EF4-FFF2-40B4-BE49-F238E27FC236}">
                <a16:creationId xmlns:a16="http://schemas.microsoft.com/office/drawing/2014/main" id="{12F933E1-26E1-4600-9533-37BFAF48FD73}"/>
              </a:ext>
            </a:extLst>
          </p:cNvPr>
          <p:cNvPicPr>
            <a:picLocks noChangeAspect="1"/>
          </p:cNvPicPr>
          <p:nvPr/>
        </p:nvPicPr>
        <p:blipFill rotWithShape="1">
          <a:blip r:embed="rId2"/>
          <a:srcRect l="4562" r="8491" b="-3"/>
          <a:stretch/>
        </p:blipFill>
        <p:spPr>
          <a:xfrm>
            <a:off x="5566029" y="627954"/>
            <a:ext cx="3176637" cy="5353373"/>
          </a:xfrm>
          <a:prstGeom prst="rect">
            <a:avLst/>
          </a:prstGeom>
        </p:spPr>
      </p:pic>
      <p:sp>
        <p:nvSpPr>
          <p:cNvPr id="18" name="Rectangle 17">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65107" y="6150940"/>
            <a:ext cx="524256"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629266"/>
            <a:ext cx="2629122" cy="1622321"/>
          </a:xfrm>
        </p:spPr>
        <p:txBody>
          <a:bodyPr>
            <a:normAutofit/>
          </a:bodyPr>
          <a:lstStyle/>
          <a:p>
            <a:pPr algn="l">
              <a:lnSpc>
                <a:spcPct val="90000"/>
              </a:lnSpc>
            </a:pPr>
            <a:r>
              <a:rPr lang="en-US" sz="3100" b="1" dirty="0"/>
              <a:t>Central American Peace Accords</a:t>
            </a:r>
            <a:endParaRPr lang="en-US" sz="3100" b="1" dirty="0">
              <a:cs typeface="Calibri"/>
            </a:endParaRPr>
          </a:p>
        </p:txBody>
      </p:sp>
      <p:sp>
        <p:nvSpPr>
          <p:cNvPr id="3" name="Content Placeholder 2"/>
          <p:cNvSpPr>
            <a:spLocks noGrp="1"/>
          </p:cNvSpPr>
          <p:nvPr>
            <p:ph idx="1"/>
          </p:nvPr>
        </p:nvSpPr>
        <p:spPr>
          <a:xfrm>
            <a:off x="486698" y="2251587"/>
            <a:ext cx="2629120" cy="4408705"/>
          </a:xfrm>
        </p:spPr>
        <p:txBody>
          <a:bodyPr vert="horz" lIns="91440" tIns="45720" rIns="91440" bIns="45720" rtlCol="0" anchor="t">
            <a:normAutofit fontScale="85000" lnSpcReduction="20000"/>
          </a:bodyPr>
          <a:lstStyle/>
          <a:p>
            <a:pPr marL="0" indent="0">
              <a:buNone/>
            </a:pPr>
            <a:r>
              <a:rPr lang="en-US" sz="1800" b="1" dirty="0"/>
              <a:t>January 1, 1987</a:t>
            </a:r>
            <a:endParaRPr lang="en-US" sz="1800" b="1" dirty="0">
              <a:cs typeface="Calibri"/>
            </a:endParaRPr>
          </a:p>
          <a:p>
            <a:pPr marL="0" indent="0">
              <a:buNone/>
            </a:pPr>
            <a:endParaRPr lang="en-US" sz="1800" dirty="0">
              <a:cs typeface="Calibri"/>
            </a:endParaRPr>
          </a:p>
          <a:p>
            <a:pPr marL="0" indent="0">
              <a:buNone/>
            </a:pPr>
            <a:r>
              <a:rPr lang="en-US" sz="1800" dirty="0"/>
              <a:t>The </a:t>
            </a:r>
            <a:r>
              <a:rPr lang="en-US" sz="1800" dirty="0" err="1"/>
              <a:t>Esquipulas</a:t>
            </a:r>
            <a:r>
              <a:rPr lang="en-US" sz="1800" dirty="0"/>
              <a:t> Peace Agreements, also known as the Central American Peace Accords, served as a regional framework for creating ceasefires and increasing political freedom for Guatemala, El Salvador, Honduras, Nicaragua, and Costa Rica. </a:t>
            </a:r>
          </a:p>
          <a:p>
            <a:pPr marL="0" indent="0">
              <a:buNone/>
            </a:pPr>
            <a:endParaRPr lang="en-US" sz="1800" dirty="0"/>
          </a:p>
          <a:p>
            <a:pPr marL="0" indent="0">
              <a:buNone/>
            </a:pPr>
            <a:r>
              <a:rPr lang="en-US" sz="1800" dirty="0"/>
              <a:t>As part of subsequent negotiations for a ceasefire, the FMLN demanded that perpetrators of human rights violations be brought to justice.  Duarte established an amnesty law for civil war-related crimes, resulting in the release of around 500 political prisoners. </a:t>
            </a:r>
            <a:endParaRPr lang="en-US" sz="1800" dirty="0">
              <a:cs typeface="Calibri"/>
            </a:endParaRP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d9d0d973656f266b3838918c79d32a3">
            <a:extLst>
              <a:ext uri="{FF2B5EF4-FFF2-40B4-BE49-F238E27FC236}">
                <a16:creationId xmlns:a16="http://schemas.microsoft.com/office/drawing/2014/main" id="{80995650-CE24-4B64-B970-48100797946F}"/>
              </a:ext>
            </a:extLst>
          </p:cNvPr>
          <p:cNvPicPr>
            <a:picLocks noChangeAspect="1"/>
          </p:cNvPicPr>
          <p:nvPr/>
        </p:nvPicPr>
        <p:blipFill>
          <a:blip r:embed="rId2"/>
          <a:stretch>
            <a:fillRect/>
          </a:stretch>
        </p:blipFill>
        <p:spPr>
          <a:xfrm>
            <a:off x="4054396" y="1734440"/>
            <a:ext cx="4514498" cy="3385873"/>
          </a:xfrm>
          <a:prstGeom prst="rect">
            <a:avLst/>
          </a:prstGeom>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8610" y="987552"/>
            <a:ext cx="3364395" cy="1088136"/>
          </a:xfrm>
        </p:spPr>
        <p:txBody>
          <a:bodyPr anchor="b">
            <a:normAutofit/>
          </a:bodyPr>
          <a:lstStyle/>
          <a:p>
            <a:r>
              <a:rPr lang="en-US" sz="3000" b="1" dirty="0"/>
              <a:t>Overview of 1988-1992 Deaths</a:t>
            </a:r>
            <a:endParaRPr lang="en-US" sz="3000" b="1" dirty="0">
              <a:cs typeface="Calibri"/>
            </a:endParaRP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08609" y="2453013"/>
            <a:ext cx="3374136" cy="3819771"/>
          </a:xfrm>
        </p:spPr>
        <p:txBody>
          <a:bodyPr vert="horz" lIns="91440" tIns="45720" rIns="91440" bIns="45720" rtlCol="0" anchor="t">
            <a:noAutofit/>
          </a:bodyPr>
          <a:lstStyle/>
          <a:p>
            <a:pPr marL="0" indent="0">
              <a:lnSpc>
                <a:spcPct val="90000"/>
              </a:lnSpc>
              <a:buNone/>
            </a:pPr>
            <a:r>
              <a:rPr lang="en-US" sz="1800" b="1" dirty="0"/>
              <a:t>January 1, 1988 — </a:t>
            </a:r>
            <a:endParaRPr lang="en-US" sz="1800" b="1" dirty="0">
              <a:cs typeface="Calibri"/>
            </a:endParaRPr>
          </a:p>
          <a:p>
            <a:pPr marL="0" indent="0">
              <a:lnSpc>
                <a:spcPct val="90000"/>
              </a:lnSpc>
              <a:buNone/>
            </a:pPr>
            <a:r>
              <a:rPr lang="en-US" sz="1800" b="1" dirty="0"/>
              <a:t>December 31, 1992</a:t>
            </a:r>
            <a:endParaRPr lang="en-US" sz="1800" b="1">
              <a:cs typeface="Calibri"/>
            </a:endParaRPr>
          </a:p>
          <a:p>
            <a:pPr marL="0" indent="0">
              <a:lnSpc>
                <a:spcPct val="90000"/>
              </a:lnSpc>
              <a:buNone/>
            </a:pPr>
            <a:endParaRPr lang="en-US" sz="1800" dirty="0">
              <a:cs typeface="Calibri"/>
            </a:endParaRPr>
          </a:p>
          <a:p>
            <a:pPr marL="0" indent="0">
              <a:lnSpc>
                <a:spcPct val="90000"/>
              </a:lnSpc>
              <a:buNone/>
            </a:pPr>
            <a:r>
              <a:rPr lang="en-US" sz="1800" dirty="0"/>
              <a:t>1988: The FMLN retaliated against right-wing extremists.</a:t>
            </a:r>
            <a:br>
              <a:rPr lang="en-US" sz="1800" dirty="0"/>
            </a:br>
            <a:br>
              <a:rPr lang="en-US" sz="1800" dirty="0"/>
            </a:br>
            <a:r>
              <a:rPr lang="en-US" sz="1800" dirty="0"/>
              <a:t>1988-1989: Armed forces killed 2,868 people. Despite foreign aid, 75% of the population lived in poverty.</a:t>
            </a:r>
            <a:br>
              <a:rPr lang="en-US" sz="1800" dirty="0"/>
            </a:br>
            <a:br>
              <a:rPr lang="en-US" sz="1800" dirty="0"/>
            </a:br>
            <a:r>
              <a:rPr lang="en-US" sz="1800" dirty="0"/>
              <a:t>1992: More than one million people have been displaced, and 22,000 complaints of political oppression have been filed.</a:t>
            </a:r>
            <a:endParaRPr lang="en-US" sz="1800" dirty="0">
              <a:cs typeface="Calibri"/>
            </a:endParaRPr>
          </a:p>
        </p:txBody>
      </p:sp>
      <p:pic>
        <p:nvPicPr>
          <p:cNvPr id="5" name="Picture 4" descr="cdcf998ce0d3666ed6ee432c108df192">
            <a:extLst>
              <a:ext uri="{FF2B5EF4-FFF2-40B4-BE49-F238E27FC236}">
                <a16:creationId xmlns:a16="http://schemas.microsoft.com/office/drawing/2014/main" id="{5C8DDAE1-52A9-435F-B1CD-FCA83B1BBD4A}"/>
              </a:ext>
            </a:extLst>
          </p:cNvPr>
          <p:cNvPicPr>
            <a:picLocks noChangeAspect="1"/>
          </p:cNvPicPr>
          <p:nvPr/>
        </p:nvPicPr>
        <p:blipFill rotWithShape="1">
          <a:blip r:embed="rId2"/>
          <a:srcRect l="20137" r="26035"/>
          <a:stretch/>
        </p:blipFill>
        <p:spPr>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5246" y="386930"/>
            <a:ext cx="7549592" cy="1298448"/>
          </a:xfrm>
        </p:spPr>
        <p:txBody>
          <a:bodyPr anchor="b">
            <a:normAutofit/>
          </a:bodyPr>
          <a:lstStyle/>
          <a:p>
            <a:r>
              <a:rPr lang="en-US" sz="4200" b="1"/>
              <a:t>FMLN Launches Major Offensive</a:t>
            </a:r>
            <a:endParaRPr lang="en-US" sz="4200" b="1">
              <a:cs typeface="Calibri"/>
            </a:endParaRP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3398174" cy="3639450"/>
          </a:xfrm>
        </p:spPr>
        <p:txBody>
          <a:bodyPr vert="horz" lIns="91440" tIns="45720" rIns="91440" bIns="45720" rtlCol="0" anchor="ctr">
            <a:noAutofit/>
          </a:bodyPr>
          <a:lstStyle/>
          <a:p>
            <a:pPr marL="0" indent="0">
              <a:buNone/>
            </a:pPr>
            <a:r>
              <a:rPr lang="en-US" sz="1800" b="1" dirty="0"/>
              <a:t>November 11, 1989</a:t>
            </a:r>
            <a:endParaRPr lang="en-US" sz="1800" b="1" dirty="0">
              <a:cs typeface="Calibri"/>
            </a:endParaRPr>
          </a:p>
          <a:p>
            <a:pPr marL="0" indent="0">
              <a:buNone/>
            </a:pPr>
            <a:endParaRPr lang="en-US" sz="1800" dirty="0">
              <a:cs typeface="Calibri"/>
            </a:endParaRPr>
          </a:p>
          <a:p>
            <a:pPr marL="0" indent="0">
              <a:buNone/>
            </a:pPr>
            <a:r>
              <a:rPr lang="en-US" sz="1800" dirty="0"/>
              <a:t>The FMLN led an operation to unseat President Alfredo Cristiani by assassinating key political figures. This was the first time the capital's wealthy suburbs was the epicenter of the fighting.</a:t>
            </a:r>
            <a:br>
              <a:rPr lang="en-US" sz="1800" dirty="0"/>
            </a:br>
            <a:br>
              <a:rPr lang="en-US" sz="1800" dirty="0"/>
            </a:br>
            <a:r>
              <a:rPr lang="en-US" sz="1800" dirty="0"/>
              <a:t>The military retaliated with a new wave of repression, killing 2,868 dissenters.</a:t>
            </a:r>
            <a:endParaRPr lang="en-US" sz="1800" dirty="0">
              <a:cs typeface="Calibri"/>
            </a:endParaRPr>
          </a:p>
        </p:txBody>
      </p:sp>
      <p:pic>
        <p:nvPicPr>
          <p:cNvPr id="5" name="Picture 4" descr="ed0b3db0fd70ef3df6e0efa5e1595134">
            <a:extLst>
              <a:ext uri="{FF2B5EF4-FFF2-40B4-BE49-F238E27FC236}">
                <a16:creationId xmlns:a16="http://schemas.microsoft.com/office/drawing/2014/main" id="{59F9EADD-26FC-4008-8BA2-4D7B9B09D890}"/>
              </a:ext>
            </a:extLst>
          </p:cNvPr>
          <p:cNvPicPr>
            <a:picLocks noChangeAspect="1"/>
          </p:cNvPicPr>
          <p:nvPr/>
        </p:nvPicPr>
        <p:blipFill rotWithShape="1">
          <a:blip r:embed="rId2"/>
          <a:srcRect l="14669" r="15998" b="-1"/>
          <a:stretch/>
        </p:blipFill>
        <p:spPr>
          <a:xfrm>
            <a:off x="4433649" y="2484255"/>
            <a:ext cx="3862707"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85216"/>
            <a:ext cx="7886700" cy="1325563"/>
          </a:xfrm>
        </p:spPr>
        <p:txBody>
          <a:bodyPr>
            <a:normAutofit/>
          </a:bodyPr>
          <a:lstStyle/>
          <a:p>
            <a:pPr>
              <a:lnSpc>
                <a:spcPct val="90000"/>
              </a:lnSpc>
            </a:pPr>
            <a:r>
              <a:rPr lang="en-US" b="1">
                <a:solidFill>
                  <a:schemeClr val="bg1"/>
                </a:solidFill>
              </a:rPr>
              <a:t>U.S. Government Gives Conflicting Messages</a:t>
            </a:r>
            <a:endParaRPr lang="en-US" b="1">
              <a:solidFill>
                <a:schemeClr val="bg1"/>
              </a:solidFill>
              <a:cs typeface="Calibri"/>
            </a:endParaRPr>
          </a:p>
        </p:txBody>
      </p:sp>
      <p:pic>
        <p:nvPicPr>
          <p:cNvPr id="5" name="Picture 4" descr="d93d108ce1b41abd44d9fc6151b5c2c4">
            <a:extLst>
              <a:ext uri="{FF2B5EF4-FFF2-40B4-BE49-F238E27FC236}">
                <a16:creationId xmlns:a16="http://schemas.microsoft.com/office/drawing/2014/main" id="{5C8AB921-E20D-40E3-A1CA-A3BFE1B2B113}"/>
              </a:ext>
            </a:extLst>
          </p:cNvPr>
          <p:cNvPicPr>
            <a:picLocks noChangeAspect="1"/>
          </p:cNvPicPr>
          <p:nvPr/>
        </p:nvPicPr>
        <p:blipFill rotWithShape="1">
          <a:blip r:embed="rId2"/>
          <a:srcRect l="16622" r="2876" b="3"/>
          <a:stretch/>
        </p:blipFill>
        <p:spPr>
          <a:xfrm>
            <a:off x="630936" y="2516777"/>
            <a:ext cx="4677156" cy="3660185"/>
          </a:xfrm>
          <a:prstGeom prst="rect">
            <a:avLst/>
          </a:prstGeom>
        </p:spPr>
      </p:pic>
      <p:sp>
        <p:nvSpPr>
          <p:cNvPr id="3" name="Content Placeholder 2"/>
          <p:cNvSpPr>
            <a:spLocks noGrp="1"/>
          </p:cNvSpPr>
          <p:nvPr>
            <p:ph idx="1"/>
          </p:nvPr>
        </p:nvSpPr>
        <p:spPr>
          <a:xfrm>
            <a:off x="5660136" y="2525181"/>
            <a:ext cx="2852928" cy="3651781"/>
          </a:xfrm>
        </p:spPr>
        <p:txBody>
          <a:bodyPr vert="horz" lIns="91440" tIns="45720" rIns="91440" bIns="45720" rtlCol="0" anchor="ctr">
            <a:noAutofit/>
          </a:bodyPr>
          <a:lstStyle/>
          <a:p>
            <a:pPr marL="0" indent="0">
              <a:lnSpc>
                <a:spcPct val="90000"/>
              </a:lnSpc>
              <a:buNone/>
            </a:pPr>
            <a:r>
              <a:rPr lang="en-US" sz="1600" b="1" dirty="0"/>
              <a:t>February 1990</a:t>
            </a:r>
            <a:endParaRPr lang="en-US" sz="1600" b="1" dirty="0">
              <a:cs typeface="Calibri"/>
            </a:endParaRPr>
          </a:p>
          <a:p>
            <a:pPr marL="0" indent="0">
              <a:lnSpc>
                <a:spcPct val="90000"/>
              </a:lnSpc>
              <a:buNone/>
            </a:pPr>
            <a:endParaRPr lang="en-US" sz="1600" dirty="0">
              <a:cs typeface="Calibri"/>
            </a:endParaRPr>
          </a:p>
          <a:p>
            <a:pPr marL="0" indent="0">
              <a:lnSpc>
                <a:spcPct val="90000"/>
              </a:lnSpc>
              <a:buNone/>
            </a:pPr>
            <a:r>
              <a:rPr lang="en-US" sz="1600" dirty="0"/>
              <a:t>U.S. Vice President Dan Quayle publicly condemned the Salvadoran military's human rights abuses and demanded the end of the death squads. </a:t>
            </a:r>
          </a:p>
          <a:p>
            <a:pPr marL="0" indent="0">
              <a:lnSpc>
                <a:spcPct val="90000"/>
              </a:lnSpc>
              <a:buNone/>
            </a:pPr>
            <a:endParaRPr lang="en-US" sz="1600" dirty="0"/>
          </a:p>
          <a:p>
            <a:pPr marL="0" indent="0">
              <a:lnSpc>
                <a:spcPct val="90000"/>
              </a:lnSpc>
              <a:buNone/>
            </a:pPr>
            <a:r>
              <a:rPr lang="en-US" sz="1600" dirty="0"/>
              <a:t>Privately, U.S. advisers said, "Do what you need to do to stop the commies, just don't get caught." They suggested ORDEN stop dumping bodies on the road and instead, "they have an ocean, and they ought to use it."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C5D3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b="1">
                <a:solidFill>
                  <a:srgbClr val="FFFFFF"/>
                </a:solidFill>
              </a:rPr>
              <a:t>Chapultepec Accords</a:t>
            </a:r>
            <a:endParaRPr lang="en-US" b="1">
              <a:solidFill>
                <a:srgbClr val="FFFFFF"/>
              </a:solidFill>
              <a:cs typeface="Calibri"/>
            </a:endParaRPr>
          </a:p>
        </p:txBody>
      </p:sp>
      <p:pic>
        <p:nvPicPr>
          <p:cNvPr id="5" name="Picture 4" descr="0e11dd33e6d107d94628eb2e1623014c">
            <a:extLst>
              <a:ext uri="{FF2B5EF4-FFF2-40B4-BE49-F238E27FC236}">
                <a16:creationId xmlns:a16="http://schemas.microsoft.com/office/drawing/2014/main" id="{C79D8FE0-8015-4177-AEEE-621E4AA40427}"/>
              </a:ext>
            </a:extLst>
          </p:cNvPr>
          <p:cNvPicPr>
            <a:picLocks noChangeAspect="1"/>
          </p:cNvPicPr>
          <p:nvPr/>
        </p:nvPicPr>
        <p:blipFill rotWithShape="1">
          <a:blip r:embed="rId2"/>
          <a:srcRect r="12361" b="2"/>
          <a:stretch/>
        </p:blipFill>
        <p:spPr>
          <a:xfrm>
            <a:off x="245660" y="321733"/>
            <a:ext cx="5293729" cy="4107392"/>
          </a:xfrm>
          <a:prstGeom prst="rect">
            <a:avLst/>
          </a:prstGeom>
        </p:spPr>
      </p:pic>
      <p:sp>
        <p:nvSpPr>
          <p:cNvPr id="23"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832388" y="494270"/>
            <a:ext cx="2918419" cy="5898011"/>
          </a:xfrm>
        </p:spPr>
        <p:txBody>
          <a:bodyPr vert="horz" lIns="91440" tIns="45720" rIns="91440" bIns="45720" rtlCol="0" anchor="ctr">
            <a:normAutofit/>
          </a:bodyPr>
          <a:lstStyle/>
          <a:p>
            <a:pPr marL="0" indent="0">
              <a:lnSpc>
                <a:spcPct val="90000"/>
              </a:lnSpc>
              <a:buNone/>
            </a:pPr>
            <a:r>
              <a:rPr lang="en-US" sz="1800" b="1" dirty="0">
                <a:solidFill>
                  <a:srgbClr val="FFFFFF"/>
                </a:solidFill>
              </a:rPr>
              <a:t>January 16, 1992</a:t>
            </a:r>
            <a:endParaRPr lang="en-US" sz="1800" b="1" dirty="0">
              <a:solidFill>
                <a:srgbClr val="FFFFFF"/>
              </a:solidFill>
              <a:cs typeface="Calibri"/>
            </a:endParaRPr>
          </a:p>
          <a:p>
            <a:pPr marL="0" indent="0">
              <a:lnSpc>
                <a:spcPct val="90000"/>
              </a:lnSpc>
              <a:buNone/>
            </a:pPr>
            <a:endParaRPr lang="en-US" sz="1800" dirty="0">
              <a:solidFill>
                <a:srgbClr val="FFFFFF"/>
              </a:solidFill>
            </a:endParaRPr>
          </a:p>
          <a:p>
            <a:pPr marL="0" indent="0">
              <a:lnSpc>
                <a:spcPct val="90000"/>
              </a:lnSpc>
              <a:buNone/>
            </a:pPr>
            <a:r>
              <a:rPr lang="en-US" sz="1800" dirty="0">
                <a:solidFill>
                  <a:srgbClr val="FFFFFF"/>
                </a:solidFill>
              </a:rPr>
              <a:t>As it became clear that neither side could achieve a clear military victory, in part due to the end of the Cold War greatly reducing outside military aid, the door opened for peace negotiations. The UN-sponsored talks led to the signing of the Chapultepec Peace Accords </a:t>
            </a:r>
          </a:p>
          <a:p>
            <a:pPr marL="0" indent="0">
              <a:lnSpc>
                <a:spcPct val="90000"/>
              </a:lnSpc>
              <a:buNone/>
            </a:pPr>
            <a:endParaRPr lang="en-US" sz="1800" dirty="0">
              <a:solidFill>
                <a:srgbClr val="FFFFFF"/>
              </a:solidFill>
            </a:endParaRPr>
          </a:p>
          <a:p>
            <a:pPr marL="0" indent="0">
              <a:lnSpc>
                <a:spcPct val="90000"/>
              </a:lnSpc>
              <a:buNone/>
            </a:pPr>
            <a:r>
              <a:rPr lang="en-US" sz="1800" dirty="0">
                <a:solidFill>
                  <a:srgbClr val="FFFFFF"/>
                </a:solidFill>
              </a:rPr>
              <a:t>The accords initiated military reform, created a citizen-police force, established the FMLN as a political party, and enforced an amnesty law for political dissenters.</a:t>
            </a:r>
            <a:endParaRPr lang="en-US" sz="1800" dirty="0">
              <a:solidFill>
                <a:srgbClr val="FFFFFF"/>
              </a:solidFill>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88CD-9CD0-404C-8349-B31DC88AA6E6}"/>
              </a:ext>
            </a:extLst>
          </p:cNvPr>
          <p:cNvSpPr>
            <a:spLocks noGrp="1"/>
          </p:cNvSpPr>
          <p:nvPr>
            <p:ph type="title"/>
          </p:nvPr>
        </p:nvSpPr>
        <p:spPr>
          <a:xfrm>
            <a:off x="3910934" y="629266"/>
            <a:ext cx="4817137" cy="1676603"/>
          </a:xfrm>
        </p:spPr>
        <p:txBody>
          <a:bodyPr>
            <a:normAutofit/>
          </a:bodyPr>
          <a:lstStyle/>
          <a:p>
            <a:r>
              <a:rPr lang="en-US" sz="4100" b="1"/>
              <a:t>Commission on the Truth for El Salvador</a:t>
            </a:r>
          </a:p>
        </p:txBody>
      </p:sp>
      <p:sp>
        <p:nvSpPr>
          <p:cNvPr id="15" name="Rectangle 14">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rgbClr val="647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559407"/>
            <a:ext cx="275005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 outdoor&#10;&#10;Description automatically generated">
            <a:extLst>
              <a:ext uri="{FF2B5EF4-FFF2-40B4-BE49-F238E27FC236}">
                <a16:creationId xmlns:a16="http://schemas.microsoft.com/office/drawing/2014/main" id="{4F057787-4CF8-FA4D-B170-823FE2C02D14}"/>
              </a:ext>
            </a:extLst>
          </p:cNvPr>
          <p:cNvPicPr>
            <a:picLocks noChangeAspect="1"/>
          </p:cNvPicPr>
          <p:nvPr/>
        </p:nvPicPr>
        <p:blipFill rotWithShape="1">
          <a:blip r:embed="rId3"/>
          <a:srcRect l="17614" r="20730" b="-1"/>
          <a:stretch/>
        </p:blipFill>
        <p:spPr>
          <a:xfrm>
            <a:off x="486918" y="722376"/>
            <a:ext cx="2503170" cy="5413248"/>
          </a:xfrm>
          <a:prstGeom prst="rect">
            <a:avLst/>
          </a:prstGeom>
          <a:effectLst/>
        </p:spPr>
      </p:pic>
      <p:sp>
        <p:nvSpPr>
          <p:cNvPr id="3" name="Content Placeholder 2">
            <a:extLst>
              <a:ext uri="{FF2B5EF4-FFF2-40B4-BE49-F238E27FC236}">
                <a16:creationId xmlns:a16="http://schemas.microsoft.com/office/drawing/2014/main" id="{0F6430AF-3D5C-2E49-8598-D167EBAFF4E8}"/>
              </a:ext>
            </a:extLst>
          </p:cNvPr>
          <p:cNvSpPr>
            <a:spLocks noGrp="1"/>
          </p:cNvSpPr>
          <p:nvPr>
            <p:ph idx="1"/>
          </p:nvPr>
        </p:nvSpPr>
        <p:spPr>
          <a:xfrm>
            <a:off x="3910935" y="2438400"/>
            <a:ext cx="4817136" cy="3860194"/>
          </a:xfrm>
        </p:spPr>
        <p:txBody>
          <a:bodyPr>
            <a:normAutofit lnSpcReduction="10000"/>
          </a:bodyPr>
          <a:lstStyle/>
          <a:p>
            <a:pPr marL="0" indent="0">
              <a:buNone/>
            </a:pPr>
            <a:r>
              <a:rPr lang="en-US" sz="1700" b="1" dirty="0"/>
              <a:t>July 1992 – March 1993</a:t>
            </a:r>
          </a:p>
          <a:p>
            <a:pPr marL="0" indent="0">
              <a:buNone/>
            </a:pPr>
            <a:endParaRPr lang="en-US" sz="1700" b="1" dirty="0"/>
          </a:p>
          <a:p>
            <a:pPr marL="0" indent="0">
              <a:buNone/>
            </a:pPr>
            <a:r>
              <a:rPr lang="en-US" sz="1700" dirty="0"/>
              <a:t>The Truth Commission emerged from the peace negotiations in order to bring transparency to the violence of the civil war and to establish recommendations to hold perpetrators accountable.  It reported that 85% of "serious acts of violence" were committed by the state. 60% of these acts were extrajudicial killings, 25% were enforced disappearances, and 20% included claims of torture. </a:t>
            </a:r>
          </a:p>
          <a:p>
            <a:pPr marL="0" indent="0">
              <a:buNone/>
            </a:pPr>
            <a:endParaRPr lang="en-US" sz="1700" dirty="0"/>
          </a:p>
          <a:p>
            <a:pPr marL="0" indent="0">
              <a:buNone/>
            </a:pPr>
            <a:r>
              <a:rPr lang="en-US" sz="1700" dirty="0"/>
              <a:t>Recommendations, </a:t>
            </a:r>
            <a:r>
              <a:rPr lang="en-US" sz="1700" dirty="0" err="1"/>
              <a:t>particualrly</a:t>
            </a:r>
            <a:r>
              <a:rPr lang="en-US" sz="1700" dirty="0"/>
              <a:t> those about accountability and reparations, were largely not implemented by the Salvadoran government. </a:t>
            </a:r>
          </a:p>
        </p:txBody>
      </p:sp>
    </p:spTree>
    <p:extLst>
      <p:ext uri="{BB962C8B-B14F-4D97-AF65-F5344CB8AC3E}">
        <p14:creationId xmlns:p14="http://schemas.microsoft.com/office/powerpoint/2010/main" val="2776838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en-US" sz="3100" b="1" dirty="0"/>
              <a:t>Conclusion</a:t>
            </a:r>
            <a:endParaRPr lang="en-US" sz="3100" b="1" dirty="0">
              <a:cs typeface="Calibri"/>
            </a:endParaRPr>
          </a:p>
        </p:txBody>
      </p:sp>
      <p:pic>
        <p:nvPicPr>
          <p:cNvPr id="5" name="Picture 4" descr="174d3a0e2d489fdc1c65707e81d6aa36">
            <a:extLst>
              <a:ext uri="{FF2B5EF4-FFF2-40B4-BE49-F238E27FC236}">
                <a16:creationId xmlns:a16="http://schemas.microsoft.com/office/drawing/2014/main" id="{C405C861-9EF6-4B4B-8F6C-5B8DA7988B85}"/>
              </a:ext>
            </a:extLst>
          </p:cNvPr>
          <p:cNvPicPr>
            <a:picLocks noChangeAspect="1"/>
          </p:cNvPicPr>
          <p:nvPr/>
        </p:nvPicPr>
        <p:blipFill rotWithShape="1">
          <a:blip r:embed="rId2"/>
          <a:srcRect t="7431" b="31775"/>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3167986" y="3736042"/>
            <a:ext cx="5614060" cy="2940142"/>
          </a:xfrm>
        </p:spPr>
        <p:txBody>
          <a:bodyPr anchor="ctr">
            <a:normAutofit fontScale="92500" lnSpcReduction="20000"/>
          </a:bodyPr>
          <a:lstStyle/>
          <a:p>
            <a:pPr marL="0" indent="0">
              <a:buNone/>
            </a:pPr>
            <a:r>
              <a:rPr lang="en-US" sz="1800" dirty="0"/>
              <a:t>The civil war in El Salvador and the government-sponsored violence surrounding it has had a lasting legacy on the Salvadoran people and society. Despite the fact that 75,000 people were killed during the bloody civil war, there has been no little to no accountability for the perpetrators of massacres, extrajudicial killings, enforced disappearances, and torture. </a:t>
            </a:r>
          </a:p>
          <a:p>
            <a:pPr marL="0" indent="0">
              <a:buNone/>
            </a:pPr>
            <a:endParaRPr lang="en-US" sz="1800" dirty="0"/>
          </a:p>
          <a:p>
            <a:pPr marL="0" indent="0">
              <a:buNone/>
            </a:pPr>
            <a:r>
              <a:rPr lang="en-US" sz="1800" dirty="0"/>
              <a:t>Today, street-gang culture is prominent in El Salvador, comprising tens of thousands of people who grew up in the shadow of the civil war. These gangs are seen as a perpetuation of the violence of the 1980s.</a:t>
            </a:r>
            <a:endParaRPr lang="en-US" sz="1800" dirty="0">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8398" y="891539"/>
            <a:ext cx="3673601" cy="1346693"/>
          </a:xfrm>
        </p:spPr>
        <p:txBody>
          <a:bodyPr>
            <a:normAutofit/>
          </a:bodyPr>
          <a:lstStyle/>
          <a:p>
            <a:pPr>
              <a:lnSpc>
                <a:spcPct val="90000"/>
              </a:lnSpc>
            </a:pPr>
            <a:r>
              <a:rPr lang="en-US" sz="3000" b="1" dirty="0"/>
              <a:t>Overthrow of General Carlos Humberto Romero</a:t>
            </a:r>
            <a:endParaRPr lang="en-US" sz="3000" b="1" dirty="0">
              <a:cs typeface="Calibri"/>
            </a:endParaRPr>
          </a:p>
        </p:txBody>
      </p:sp>
      <p:sp>
        <p:nvSpPr>
          <p:cNvPr id="12" name="Rectangle 11">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98398" y="2399100"/>
            <a:ext cx="3659233" cy="3645084"/>
          </a:xfrm>
        </p:spPr>
        <p:txBody>
          <a:bodyPr vert="horz" lIns="91440" tIns="45720" rIns="91440" bIns="45720" rtlCol="0" anchor="t">
            <a:normAutofit fontScale="92500" lnSpcReduction="10000"/>
          </a:bodyPr>
          <a:lstStyle/>
          <a:p>
            <a:pPr marL="0" indent="0">
              <a:buNone/>
            </a:pPr>
            <a:r>
              <a:rPr lang="en-US" sz="1800" b="1" dirty="0"/>
              <a:t>October 15, 1979</a:t>
            </a:r>
            <a:endParaRPr lang="en-US" sz="1800" b="1" dirty="0">
              <a:cs typeface="Calibri"/>
            </a:endParaRPr>
          </a:p>
          <a:p>
            <a:pPr marL="0" indent="0">
              <a:buNone/>
            </a:pPr>
            <a:endParaRPr lang="en-US" sz="1800" dirty="0">
              <a:cs typeface="Calibri"/>
            </a:endParaRPr>
          </a:p>
          <a:p>
            <a:pPr marL="0" indent="0">
              <a:buNone/>
            </a:pPr>
            <a:r>
              <a:rPr lang="en-US" sz="1800" dirty="0"/>
              <a:t>The civil-military group, Junta </a:t>
            </a:r>
            <a:r>
              <a:rPr lang="en-US" sz="1800" dirty="0" err="1"/>
              <a:t>Revolucionaria</a:t>
            </a:r>
            <a:r>
              <a:rPr lang="en-US" sz="1800" dirty="0"/>
              <a:t> de </a:t>
            </a:r>
            <a:r>
              <a:rPr lang="en-US" sz="1800" dirty="0" err="1"/>
              <a:t>Gobierno</a:t>
            </a:r>
            <a:r>
              <a:rPr lang="en-US" sz="1800" dirty="0"/>
              <a:t> (JRG), overthrew General Carlos Humberto Romero in a coup d'état, claiming that they would "restore constitutional order. The JRG announced that a civilian-military junta would take control of the government. </a:t>
            </a:r>
          </a:p>
          <a:p>
            <a:pPr marL="0" indent="0">
              <a:buNone/>
            </a:pPr>
            <a:r>
              <a:rPr lang="en-US" sz="1800" dirty="0"/>
              <a:t> </a:t>
            </a:r>
          </a:p>
          <a:p>
            <a:pPr marL="0" indent="0">
              <a:buNone/>
            </a:pPr>
            <a:r>
              <a:rPr lang="en-US" sz="1800" dirty="0"/>
              <a:t>The U.S. government politically and financially supported this coup to prevent the rise of communism.</a:t>
            </a:r>
            <a:endParaRPr lang="en-US" sz="1800" dirty="0">
              <a:cs typeface="Calibri"/>
            </a:endParaRPr>
          </a:p>
        </p:txBody>
      </p:sp>
      <p:pic>
        <p:nvPicPr>
          <p:cNvPr id="5" name="Picture 4" descr="bac4d1796049037c15adf7dd8057dee8">
            <a:extLst>
              <a:ext uri="{FF2B5EF4-FFF2-40B4-BE49-F238E27FC236}">
                <a16:creationId xmlns:a16="http://schemas.microsoft.com/office/drawing/2014/main" id="{68923EE7-3DFF-4CB2-89A5-69ACD65B033E}"/>
              </a:ext>
            </a:extLst>
          </p:cNvPr>
          <p:cNvPicPr>
            <a:picLocks noChangeAspect="1"/>
          </p:cNvPicPr>
          <p:nvPr/>
        </p:nvPicPr>
        <p:blipFill rotWithShape="1">
          <a:blip r:embed="rId2"/>
          <a:srcRect l="13472" r="22399" b="3"/>
          <a:stretch/>
        </p:blipFill>
        <p:spPr>
          <a:xfrm>
            <a:off x="4914247" y="891540"/>
            <a:ext cx="4229753" cy="5071110"/>
          </a:xfrm>
          <a:prstGeom prst="rect">
            <a:avLst/>
          </a:prstGeom>
          <a:effectLst>
            <a:outerShdw blurRad="406400" dist="317500" dir="5400000" sx="89000" sy="89000" rotWithShape="0">
              <a:prstClr val="black">
                <a:alpha val="15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B132CDC-6605-493C-87D1-359CD0948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3" name="Rectangle 12">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05f853594f56a14626bde384ea841f08">
            <a:extLst>
              <a:ext uri="{FF2B5EF4-FFF2-40B4-BE49-F238E27FC236}">
                <a16:creationId xmlns:a16="http://schemas.microsoft.com/office/drawing/2014/main" id="{8E118951-192F-462F-AD61-A8548B109707}"/>
              </a:ext>
            </a:extLst>
          </p:cNvPr>
          <p:cNvPicPr>
            <a:picLocks noChangeAspect="1"/>
          </p:cNvPicPr>
          <p:nvPr/>
        </p:nvPicPr>
        <p:blipFill rotWithShape="1">
          <a:blip r:embed="rId2"/>
          <a:srcRect t="6983" r="19967" b="2109"/>
          <a:stretch/>
        </p:blipFill>
        <p:spPr>
          <a:xfrm>
            <a:off x="411957" y="10"/>
            <a:ext cx="8317707" cy="6306511"/>
          </a:xfrm>
          <a:prstGeom prst="rect">
            <a:avLst/>
          </a:prstGeom>
          <a:effectLst>
            <a:outerShdw blurRad="508000" dist="101600" dir="5400000" algn="tl" rotWithShape="0">
              <a:prstClr val="black">
                <a:alpha val="10000"/>
              </a:prstClr>
            </a:outerShdw>
          </a:effectLst>
        </p:spPr>
      </p:pic>
      <p:sp>
        <p:nvSpPr>
          <p:cNvPr id="16" name="Rectangle 15">
            <a:extLst>
              <a:ext uri="{FF2B5EF4-FFF2-40B4-BE49-F238E27FC236}">
                <a16:creationId xmlns:a16="http://schemas.microsoft.com/office/drawing/2014/main" id="{E46B98A5-2874-4160-A801-37F774304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3914" y="0"/>
            <a:ext cx="3320654" cy="5759449"/>
          </a:xfrm>
          <a:prstGeom prst="rect">
            <a:avLst/>
          </a:prstGeom>
          <a:solidFill>
            <a:schemeClr val="bg1"/>
          </a:solidFill>
          <a:ln>
            <a:noFill/>
          </a:ln>
          <a:effectLst>
            <a:outerShdw blurRad="508000" dist="1016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28727" y="469448"/>
            <a:ext cx="2484835" cy="539750"/>
          </a:xfrm>
        </p:spPr>
        <p:txBody>
          <a:bodyPr vert="horz" lIns="91440" tIns="45720" rIns="91440" bIns="45720" rtlCol="0" anchor="t">
            <a:noAutofit/>
          </a:bodyPr>
          <a:lstStyle/>
          <a:p>
            <a:pPr algn="l">
              <a:lnSpc>
                <a:spcPct val="90000"/>
              </a:lnSpc>
            </a:pPr>
            <a:r>
              <a:rPr lang="en-US" sz="2000" b="1" dirty="0"/>
              <a:t>Goals of Junta </a:t>
            </a:r>
            <a:r>
              <a:rPr lang="en-US" sz="2000" b="1" dirty="0" err="1"/>
              <a:t>Revolucionaria</a:t>
            </a:r>
            <a:r>
              <a:rPr lang="en-US" sz="2000" b="1" dirty="0"/>
              <a:t> de </a:t>
            </a:r>
            <a:r>
              <a:rPr lang="en-US" sz="2000" b="1" dirty="0" err="1"/>
              <a:t>Gobierno</a:t>
            </a:r>
            <a:r>
              <a:rPr lang="en-US" sz="2000" b="1" dirty="0"/>
              <a:t> (JRG)</a:t>
            </a:r>
            <a:endParaRPr lang="en-US" sz="2000" b="1">
              <a:cs typeface="Calibri"/>
            </a:endParaRPr>
          </a:p>
        </p:txBody>
      </p:sp>
      <p:sp>
        <p:nvSpPr>
          <p:cNvPr id="3" name="Content Placeholder 2"/>
          <p:cNvSpPr>
            <a:spLocks noGrp="1"/>
          </p:cNvSpPr>
          <p:nvPr>
            <p:ph idx="1"/>
          </p:nvPr>
        </p:nvSpPr>
        <p:spPr>
          <a:xfrm>
            <a:off x="1241227" y="1483200"/>
            <a:ext cx="2472334" cy="3783015"/>
          </a:xfrm>
        </p:spPr>
        <p:txBody>
          <a:bodyPr anchor="t">
            <a:normAutofit/>
          </a:bodyPr>
          <a:lstStyle/>
          <a:p>
            <a:pPr marL="0" indent="0">
              <a:buNone/>
            </a:pPr>
            <a:r>
              <a:rPr lang="en-US" sz="1800" dirty="0"/>
              <a:t>The Salvadoran military's main goals were to:</a:t>
            </a:r>
            <a:br>
              <a:rPr lang="en-US" sz="1800" dirty="0"/>
            </a:br>
            <a:br>
              <a:rPr lang="en-US" sz="1800" dirty="0"/>
            </a:br>
            <a:r>
              <a:rPr lang="en-US" sz="1800" dirty="0"/>
              <a:t>1. Prevent take-over by leftist-led guerrilla movements</a:t>
            </a:r>
            <a:br>
              <a:rPr lang="en-US" sz="1800" dirty="0"/>
            </a:br>
            <a:r>
              <a:rPr lang="en-US" sz="1800" dirty="0"/>
              <a:t>2. Prevent uprisings from labor unions, students, and peasants</a:t>
            </a:r>
            <a:br>
              <a:rPr lang="en-US" sz="1800" dirty="0"/>
            </a:br>
            <a:r>
              <a:rPr lang="en-US" sz="1800" dirty="0"/>
              <a:t>3. Prevent the spread of communism</a:t>
            </a:r>
            <a:endParaRPr lang="en-US" sz="1800" dirty="0">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3">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8610" y="991443"/>
            <a:ext cx="3377143" cy="1087819"/>
          </a:xfrm>
        </p:spPr>
        <p:txBody>
          <a:bodyPr anchor="b">
            <a:normAutofit/>
          </a:bodyPr>
          <a:lstStyle/>
          <a:p>
            <a:pPr algn="l"/>
            <a:r>
              <a:rPr lang="en-US" sz="3000" b="1" dirty="0"/>
              <a:t>Goals of Insurrection</a:t>
            </a:r>
            <a:endParaRPr lang="en-US" sz="3000" b="1" dirty="0">
              <a:cs typeface="Calibri"/>
            </a:endParaRPr>
          </a:p>
        </p:txBody>
      </p:sp>
      <p:sp>
        <p:nvSpPr>
          <p:cNvPr id="27" name="Rectangle 25">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7">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5541"/>
            <a:ext cx="33604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08610" y="2684095"/>
            <a:ext cx="3377143" cy="3492868"/>
          </a:xfrm>
        </p:spPr>
        <p:txBody>
          <a:bodyPr vert="horz" lIns="91440" tIns="45720" rIns="91440" bIns="45720" rtlCol="0" anchor="t">
            <a:normAutofit/>
          </a:bodyPr>
          <a:lstStyle/>
          <a:p>
            <a:pPr marL="0" indent="0">
              <a:buNone/>
            </a:pPr>
            <a:r>
              <a:rPr lang="en-US" sz="1800" dirty="0"/>
              <a:t>The guerrilla movement's main goals were:</a:t>
            </a:r>
            <a:br>
              <a:rPr lang="en-US" sz="1800" dirty="0"/>
            </a:br>
            <a:br>
              <a:rPr lang="en-US" sz="1800" dirty="0"/>
            </a:br>
            <a:r>
              <a:rPr lang="en-US" sz="1800" dirty="0"/>
              <a:t>1. Material gain for campesinos (peasants)</a:t>
            </a:r>
            <a:br>
              <a:rPr lang="en-US" sz="1800" dirty="0"/>
            </a:br>
            <a:r>
              <a:rPr lang="en-US" sz="1800" dirty="0"/>
              <a:t>2. Establish political representation</a:t>
            </a:r>
            <a:br>
              <a:rPr lang="en-US" sz="1800" dirty="0"/>
            </a:br>
            <a:r>
              <a:rPr lang="en-US" sz="1800" dirty="0"/>
              <a:t>3. Allow economic and social opportunities for campesinos</a:t>
            </a:r>
            <a:br>
              <a:rPr lang="en-US" sz="1800" dirty="0"/>
            </a:br>
            <a:r>
              <a:rPr lang="en-US" sz="1800" dirty="0"/>
              <a:t>4. Reduce the wealth gap</a:t>
            </a:r>
            <a:endParaRPr lang="en-US" sz="1800" dirty="0">
              <a:cs typeface="Calibri"/>
            </a:endParaRPr>
          </a:p>
        </p:txBody>
      </p:sp>
      <p:pic>
        <p:nvPicPr>
          <p:cNvPr id="4" name="Picture 4" descr="A group of people in uniform&#10;&#10;Description generated with very high confidence">
            <a:extLst>
              <a:ext uri="{FF2B5EF4-FFF2-40B4-BE49-F238E27FC236}">
                <a16:creationId xmlns:a16="http://schemas.microsoft.com/office/drawing/2014/main" id="{805D7456-4258-47B9-ACB8-50BB55546182}"/>
              </a:ext>
            </a:extLst>
          </p:cNvPr>
          <p:cNvPicPr>
            <a:picLocks noChangeAspect="1"/>
          </p:cNvPicPr>
          <p:nvPr/>
        </p:nvPicPr>
        <p:blipFill rotWithShape="1">
          <a:blip r:embed="rId2"/>
          <a:srcRect l="17045" r="32525" b="-1"/>
          <a:stretch/>
        </p:blipFill>
        <p:spPr>
          <a:xfrm>
            <a:off x="4039362" y="-2"/>
            <a:ext cx="5104638" cy="68580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959821c3b6b3ef08ae30b2b0726eac8b">
            <a:extLst>
              <a:ext uri="{FF2B5EF4-FFF2-40B4-BE49-F238E27FC236}">
                <a16:creationId xmlns:a16="http://schemas.microsoft.com/office/drawing/2014/main" id="{722EB59A-EAD0-4E11-B9F7-1C9F9894A402}"/>
              </a:ext>
            </a:extLst>
          </p:cNvPr>
          <p:cNvPicPr>
            <a:picLocks noChangeAspect="1"/>
          </p:cNvPicPr>
          <p:nvPr/>
        </p:nvPicPr>
        <p:blipFill rotWithShape="1">
          <a:blip r:embed="rId2">
            <a:alphaModFix amt="40000"/>
          </a:blip>
          <a:srcRect r="11334"/>
          <a:stretch/>
        </p:blipFill>
        <p:spPr>
          <a:xfrm>
            <a:off x="2" y="10"/>
            <a:ext cx="9143998" cy="6857990"/>
          </a:xfrm>
          <a:prstGeom prst="rect">
            <a:avLst/>
          </a:prstGeom>
        </p:spPr>
      </p:pic>
      <p:sp>
        <p:nvSpPr>
          <p:cNvPr id="2" name="Title 1"/>
          <p:cNvSpPr>
            <a:spLocks noGrp="1"/>
          </p:cNvSpPr>
          <p:nvPr>
            <p:ph type="title"/>
          </p:nvPr>
        </p:nvSpPr>
        <p:spPr>
          <a:xfrm>
            <a:off x="630936" y="941832"/>
            <a:ext cx="7879842" cy="2057400"/>
          </a:xfrm>
        </p:spPr>
        <p:txBody>
          <a:bodyPr anchor="b">
            <a:normAutofit/>
          </a:bodyPr>
          <a:lstStyle/>
          <a:p>
            <a:r>
              <a:rPr lang="en-US"/>
              <a:t>JRG Enact Land Reform Program</a:t>
            </a:r>
          </a:p>
        </p:txBody>
      </p:sp>
      <p:sp>
        <p:nvSpPr>
          <p:cNvPr id="25"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18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3241202"/>
            <a:ext cx="7879842"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30936" y="3502152"/>
            <a:ext cx="7879842" cy="2670048"/>
          </a:xfrm>
        </p:spPr>
        <p:txBody>
          <a:bodyPr vert="horz" lIns="91440" tIns="45720" rIns="91440" bIns="45720" rtlCol="0" anchor="t">
            <a:normAutofit lnSpcReduction="10000"/>
          </a:bodyPr>
          <a:lstStyle/>
          <a:p>
            <a:pPr marL="0" indent="0">
              <a:buNone/>
            </a:pPr>
            <a:r>
              <a:rPr lang="en-US" sz="1800" b="1" dirty="0"/>
              <a:t>November 6, 1979 – February 1980</a:t>
            </a:r>
            <a:endParaRPr lang="en-US" sz="1800" b="1" dirty="0">
              <a:cs typeface="Calibri"/>
            </a:endParaRPr>
          </a:p>
          <a:p>
            <a:pPr marL="0" indent="0">
              <a:buNone/>
            </a:pPr>
            <a:endParaRPr lang="en-US" sz="1800" dirty="0"/>
          </a:p>
          <a:p>
            <a:pPr marL="0" indent="0">
              <a:buNone/>
            </a:pPr>
            <a:r>
              <a:rPr lang="en-US" sz="1800" dirty="0"/>
              <a:t>The JRG restricted landholdings, nationalized the bank and other major industries, scheduled future elections, and disbanded La </a:t>
            </a:r>
            <a:r>
              <a:rPr lang="en-US" sz="1800" dirty="0" err="1"/>
              <a:t>Organización</a:t>
            </a:r>
            <a:r>
              <a:rPr lang="en-US" sz="1800" dirty="0"/>
              <a:t> </a:t>
            </a:r>
            <a:r>
              <a:rPr lang="en-US" sz="1800" dirty="0" err="1"/>
              <a:t>Democrática</a:t>
            </a:r>
            <a:r>
              <a:rPr lang="en-US" sz="1800" dirty="0"/>
              <a:t> </a:t>
            </a:r>
            <a:r>
              <a:rPr lang="en-US" sz="1800" dirty="0" err="1"/>
              <a:t>Nacionalista</a:t>
            </a:r>
            <a:r>
              <a:rPr lang="en-US" sz="1800" dirty="0"/>
              <a:t> (ORDEN), a paramilitary private death squad. </a:t>
            </a:r>
          </a:p>
          <a:p>
            <a:pPr marL="0" indent="0">
              <a:buNone/>
            </a:pPr>
            <a:endParaRPr lang="en-US" sz="1800" dirty="0"/>
          </a:p>
          <a:p>
            <a:pPr marL="0" indent="0">
              <a:buNone/>
            </a:pPr>
            <a:r>
              <a:rPr lang="en-US" sz="1800" dirty="0"/>
              <a:t>They hoped the land reform act would project a populist image and increase support for the JRG amongst peasants. Instead, this policy further polarized the conflict. </a:t>
            </a:r>
            <a:endParaRPr lang="en-US" sz="1800" dirty="0">
              <a:cs typeface="Calibri"/>
            </a:endParaRP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8610" y="987552"/>
            <a:ext cx="3364395" cy="1088136"/>
          </a:xfrm>
        </p:spPr>
        <p:txBody>
          <a:bodyPr anchor="b">
            <a:normAutofit/>
          </a:bodyPr>
          <a:lstStyle/>
          <a:p>
            <a:pPr>
              <a:lnSpc>
                <a:spcPct val="90000"/>
              </a:lnSpc>
            </a:pPr>
            <a:r>
              <a:rPr lang="en-US" sz="2300" b="1" dirty="0"/>
              <a:t>Backlash from Elites and Government Killings</a:t>
            </a:r>
            <a:endParaRPr lang="en-US" sz="2300" b="1" dirty="0">
              <a:cs typeface="Calibri"/>
            </a:endParaRP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08609" y="2688336"/>
            <a:ext cx="3374136" cy="3718918"/>
          </a:xfrm>
        </p:spPr>
        <p:txBody>
          <a:bodyPr vert="horz" lIns="91440" tIns="45720" rIns="91440" bIns="45720" rtlCol="0" anchor="t">
            <a:noAutofit/>
          </a:bodyPr>
          <a:lstStyle/>
          <a:p>
            <a:pPr marL="0" indent="0">
              <a:buNone/>
            </a:pPr>
            <a:r>
              <a:rPr lang="en-US" sz="1800" b="1" dirty="0"/>
              <a:t>February 1980 — March 1980</a:t>
            </a:r>
            <a:endParaRPr lang="en-US" sz="1800" b="1" dirty="0">
              <a:cs typeface="Calibri"/>
            </a:endParaRPr>
          </a:p>
          <a:p>
            <a:pPr marL="0" indent="0">
              <a:buNone/>
            </a:pPr>
            <a:endParaRPr lang="en-US" sz="1600" dirty="0">
              <a:cs typeface="Calibri"/>
            </a:endParaRPr>
          </a:p>
          <a:p>
            <a:pPr marL="0" indent="0">
              <a:buNone/>
            </a:pPr>
            <a:r>
              <a:rPr lang="en-US" sz="1600" dirty="0"/>
              <a:t>Wealthy landowners strongly opposed the land reform and sought to sabotage its efficacy. Government security forces and paramilitary squads hired by elites targeted leaders on cooperatives with assassinations and "disappearances."</a:t>
            </a:r>
          </a:p>
          <a:p>
            <a:pPr marL="0" indent="0">
              <a:buNone/>
            </a:pPr>
            <a:endParaRPr lang="en-US" sz="1600" dirty="0"/>
          </a:p>
          <a:p>
            <a:pPr marL="0" indent="0">
              <a:buNone/>
            </a:pPr>
            <a:r>
              <a:rPr lang="en-US" sz="1600" dirty="0"/>
              <a:t>The Socorro </a:t>
            </a:r>
            <a:r>
              <a:rPr lang="en-US" sz="1600" dirty="0" err="1"/>
              <a:t>Jurídico</a:t>
            </a:r>
            <a:r>
              <a:rPr lang="en-US" sz="1600" dirty="0"/>
              <a:t> recorded an increase of documented government killings from 234 to 487 in one month.</a:t>
            </a:r>
            <a:endParaRPr lang="en-US" sz="1600" dirty="0">
              <a:cs typeface="Calibri"/>
            </a:endParaRPr>
          </a:p>
        </p:txBody>
      </p:sp>
      <p:pic>
        <p:nvPicPr>
          <p:cNvPr id="5" name="Picture 4" descr="c6ab7e05ec4fefa51e867dad6c0bdcbd">
            <a:extLst>
              <a:ext uri="{FF2B5EF4-FFF2-40B4-BE49-F238E27FC236}">
                <a16:creationId xmlns:a16="http://schemas.microsoft.com/office/drawing/2014/main" id="{22FFAB9C-466F-49E5-BD23-C2AE111B8ED0}"/>
              </a:ext>
            </a:extLst>
          </p:cNvPr>
          <p:cNvPicPr>
            <a:picLocks noChangeAspect="1"/>
          </p:cNvPicPr>
          <p:nvPr/>
        </p:nvPicPr>
        <p:blipFill rotWithShape="1">
          <a:blip r:embed="rId2"/>
          <a:srcRect l="6779" r="42405"/>
          <a:stretch/>
        </p:blipFill>
        <p:spPr>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en-US" sz="3100"/>
              <a:t>Civilian JRG Members Forced to Resign</a:t>
            </a:r>
          </a:p>
        </p:txBody>
      </p:sp>
      <p:pic>
        <p:nvPicPr>
          <p:cNvPr id="5" name="Picture 4" descr="ec294904f1ecda67172df6c988296ded">
            <a:extLst>
              <a:ext uri="{FF2B5EF4-FFF2-40B4-BE49-F238E27FC236}">
                <a16:creationId xmlns:a16="http://schemas.microsoft.com/office/drawing/2014/main" id="{5421409B-EC55-4315-B5F9-2EDEDF9DC6F2}"/>
              </a:ext>
            </a:extLst>
          </p:cNvPr>
          <p:cNvPicPr>
            <a:picLocks noChangeAspect="1"/>
          </p:cNvPicPr>
          <p:nvPr/>
        </p:nvPicPr>
        <p:blipFill rotWithShape="1">
          <a:blip r:embed="rId2"/>
          <a:srcRect t="14455" b="23592"/>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3167986" y="3752850"/>
            <a:ext cx="5614060" cy="2452687"/>
          </a:xfrm>
        </p:spPr>
        <p:txBody>
          <a:bodyPr anchor="ctr">
            <a:normAutofit/>
          </a:bodyPr>
          <a:lstStyle/>
          <a:p>
            <a:pPr marL="0" indent="0">
              <a:buNone/>
            </a:pPr>
            <a:r>
              <a:rPr lang="en-US" sz="1800" b="1" dirty="0"/>
              <a:t>January 3, 1980</a:t>
            </a:r>
            <a:endParaRPr lang="en-US" sz="1800" b="1" dirty="0">
              <a:cs typeface="Calibri"/>
            </a:endParaRPr>
          </a:p>
          <a:p>
            <a:pPr marL="0" indent="0">
              <a:buNone/>
            </a:pPr>
            <a:endParaRPr lang="en-US" sz="1800" dirty="0">
              <a:cs typeface="Calibri"/>
            </a:endParaRPr>
          </a:p>
          <a:p>
            <a:pPr marL="0" indent="0">
              <a:buNone/>
            </a:pPr>
            <a:r>
              <a:rPr lang="en-US" sz="1800" dirty="0"/>
              <a:t>The military pressured all three civilian members of the junta and 10 of the 11 cabinet ministers resigned. As polarization intensified in this chaos, violence by death squads increased significantly. </a:t>
            </a:r>
            <a:endParaRPr lang="en-US" sz="1800" dirty="0">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TotalTime>
  <Words>2752</Words>
  <Application>Microsoft Macintosh PowerPoint</Application>
  <PresentationFormat>On-screen Show (4:3)</PresentationFormat>
  <Paragraphs>211</Paragraphs>
  <Slides>39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Summary</vt:lpstr>
      <vt:lpstr>Ten Stages of Genocide</vt:lpstr>
      <vt:lpstr>Country Profile</vt:lpstr>
      <vt:lpstr>Overthrow of General Carlos Humberto Romero</vt:lpstr>
      <vt:lpstr>Goals of Junta Revolucionaria de Gobierno (JRG)</vt:lpstr>
      <vt:lpstr>Goals of Insurrection</vt:lpstr>
      <vt:lpstr>JRG Enact Land Reform Program</vt:lpstr>
      <vt:lpstr>Backlash from Elites and Government Killings</vt:lpstr>
      <vt:lpstr>Civilian JRG Members Forced to Resign</vt:lpstr>
      <vt:lpstr>Overview of 1980 Deaths</vt:lpstr>
      <vt:lpstr>Salvadorian National Guard Attacks Peaceful Protest</vt:lpstr>
      <vt:lpstr>Archbishop Óscar Romero Assassinated</vt:lpstr>
      <vt:lpstr>Massacre at Gerardo Barrios Plaza</vt:lpstr>
      <vt:lpstr>Massacre at the Sumpul River</vt:lpstr>
      <vt:lpstr>Creation of FMLN</vt:lpstr>
      <vt:lpstr>Rape/Murder of U.S. Nuns</vt:lpstr>
      <vt:lpstr>Overview of 1981 Deaths</vt:lpstr>
      <vt:lpstr>First 'Draining the Sea' Sweep</vt:lpstr>
      <vt:lpstr>Latin America Nations Support Salvadoran Military</vt:lpstr>
      <vt:lpstr>Second 'Draining the Sea' Sweep</vt:lpstr>
      <vt:lpstr>El Mozote Massacre</vt:lpstr>
      <vt:lpstr>Overview of 1982-1983 Deaths</vt:lpstr>
      <vt:lpstr>FMLN Calls For Peace Settlement</vt:lpstr>
      <vt:lpstr>FMLN Lead Sabotage Plan</vt:lpstr>
      <vt:lpstr>Interim Government Elections</vt:lpstr>
      <vt:lpstr>IACHR Reports on Discovered Mass Grave</vt:lpstr>
      <vt:lpstr>Salvadoran Army  Carries Out "Cleanup"</vt:lpstr>
      <vt:lpstr>Army Raids San Salvador, 27 Civilians Massacred</vt:lpstr>
      <vt:lpstr>U.S. Threatens to Reduce Aid</vt:lpstr>
      <vt:lpstr>José Napoleón Duarte Elected President</vt:lpstr>
      <vt:lpstr>Salvadoran Armed Forces Creates Civic-Action Programs</vt:lpstr>
      <vt:lpstr>Army Massacres Continue By Atlacatl Battalion</vt:lpstr>
      <vt:lpstr>Central American Peace Accords</vt:lpstr>
      <vt:lpstr>Overview of 1988-1992 Deaths</vt:lpstr>
      <vt:lpstr>FMLN Launches Major Offensive</vt:lpstr>
      <vt:lpstr>U.S. Government Gives Conflicting Messages</vt:lpstr>
      <vt:lpstr>Chapultepec Accords</vt:lpstr>
      <vt:lpstr>Commission on the Truth for El Salvador</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History</dc:title>
  <dc:subject/>
  <dc:creator/>
  <cp:keywords/>
  <dc:description>generated using python-pptx</dc:description>
  <cp:lastModifiedBy>Sarah Kane</cp:lastModifiedBy>
  <cp:revision>562</cp:revision>
  <dcterms:created xsi:type="dcterms:W3CDTF">2013-01-27T09:14:16Z</dcterms:created>
  <dcterms:modified xsi:type="dcterms:W3CDTF">2021-03-26T21:14:08Z</dcterms:modified>
  <cp:category/>
</cp:coreProperties>
</file>