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1" r:id="rId1"/>
  </p:sldMasterIdLst>
  <p:sldIdLst>
    <p:sldId id="294" r:id="rId2"/>
    <p:sldId id="282" r:id="rId3"/>
    <p:sldId id="277" r:id="rId4"/>
    <p:sldId id="279" r:id="rId5"/>
    <p:sldId id="278" r:id="rId6"/>
    <p:sldId id="304" r:id="rId7"/>
    <p:sldId id="283" r:id="rId8"/>
    <p:sldId id="257" r:id="rId9"/>
    <p:sldId id="258" r:id="rId10"/>
    <p:sldId id="259" r:id="rId11"/>
    <p:sldId id="260" r:id="rId12"/>
    <p:sldId id="261" r:id="rId13"/>
    <p:sldId id="295" r:id="rId14"/>
    <p:sldId id="263" r:id="rId15"/>
    <p:sldId id="264" r:id="rId16"/>
    <p:sldId id="272" r:id="rId17"/>
    <p:sldId id="266" r:id="rId18"/>
    <p:sldId id="300" r:id="rId19"/>
    <p:sldId id="268" r:id="rId20"/>
    <p:sldId id="270" r:id="rId21"/>
    <p:sldId id="271" r:id="rId22"/>
    <p:sldId id="269" r:id="rId23"/>
    <p:sldId id="302" r:id="rId24"/>
    <p:sldId id="305" r:id="rId25"/>
    <p:sldId id="273" r:id="rId26"/>
    <p:sldId id="274" r:id="rId27"/>
    <p:sldId id="284" r:id="rId28"/>
    <p:sldId id="285" r:id="rId29"/>
    <p:sldId id="286" r:id="rId30"/>
    <p:sldId id="287" r:id="rId31"/>
    <p:sldId id="288" r:id="rId32"/>
    <p:sldId id="289" r:id="rId33"/>
    <p:sldId id="290" r:id="rId34"/>
    <p:sldId id="291" r:id="rId35"/>
    <p:sldId id="292" r:id="rId36"/>
    <p:sldId id="280" r:id="rId37"/>
    <p:sldId id="281" r:id="rId38"/>
    <p:sldId id="276"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9C0B"/>
    <a:srgbClr val="B573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napToObjects="1">
      <p:cViewPr varScale="1">
        <p:scale>
          <a:sx n="83" d="100"/>
          <a:sy n="83" d="100"/>
        </p:scale>
        <p:origin x="1478"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0394037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93875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73634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54558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5BCAD085-E8A6-8845-BD4E-CB4CCA059FC4}" type="datetimeFigureOut">
              <a:rPr lang="en-US" smtClean="0"/>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1452477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BCAD085-E8A6-8845-BD4E-CB4CCA059FC4}" type="datetimeFigureOut">
              <a:rPr lang="en-US" smtClean="0"/>
              <a:t>4/7/2022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15282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BCAD085-E8A6-8845-BD4E-CB4CCA059FC4}" type="datetimeFigureOut">
              <a:rPr lang="en-US" smtClean="0"/>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39285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4/7/2022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05385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96144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5BCAD085-E8A6-8845-BD4E-CB4CCA059FC4}" type="datetimeFigureOut">
              <a:rPr lang="en-US" smtClean="0"/>
              <a:t>4/7/2022</a:t>
            </a:fld>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81684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BCAD085-E8A6-8845-BD4E-CB4CCA059FC4}" type="datetimeFigureOut">
              <a:rPr lang="en-US" smtClean="0"/>
              <a:t>4/7/2022</a:t>
            </a:fld>
            <a:endParaRPr 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28314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5BCAD085-E8A6-8845-BD4E-CB4CCA059FC4}" type="datetimeFigureOut">
              <a:rPr lang="en-US" smtClean="0"/>
              <a:t>4/7/2022</a:t>
            </a:fld>
            <a:endParaRPr lang="en-US"/>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10405343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AD7556-C90D-4946-8E4E-1E79D5B3D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B0CC56-54B2-4AE0-87C5-296E78A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5"/>
            <a:ext cx="9144000" cy="2615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857311-81F6-42C1-8075-F55562CBEA81}"/>
              </a:ext>
            </a:extLst>
          </p:cNvPr>
          <p:cNvSpPr>
            <a:spLocks noGrp="1"/>
          </p:cNvSpPr>
          <p:nvPr>
            <p:ph type="ctrTitle"/>
          </p:nvPr>
        </p:nvSpPr>
        <p:spPr>
          <a:xfrm>
            <a:off x="1200150" y="3418891"/>
            <a:ext cx="6743700" cy="1645920"/>
          </a:xfrm>
        </p:spPr>
        <p:txBody>
          <a:bodyPr>
            <a:normAutofit/>
          </a:bodyPr>
          <a:lstStyle/>
          <a:p>
            <a:r>
              <a:rPr lang="en-GB"/>
              <a:t>The Herero and </a:t>
            </a:r>
            <a:br>
              <a:rPr lang="en-GB"/>
            </a:br>
            <a:r>
              <a:rPr lang="en-GB"/>
              <a:t>Namaqua Genocide</a:t>
            </a:r>
          </a:p>
        </p:txBody>
      </p:sp>
      <p:sp>
        <p:nvSpPr>
          <p:cNvPr id="3" name="Subtitle 2">
            <a:extLst>
              <a:ext uri="{FF2B5EF4-FFF2-40B4-BE49-F238E27FC236}">
                <a16:creationId xmlns:a16="http://schemas.microsoft.com/office/drawing/2014/main" id="{D659FEAF-BFAA-43DD-8A97-B9F1B4C836E4}"/>
              </a:ext>
            </a:extLst>
          </p:cNvPr>
          <p:cNvSpPr>
            <a:spLocks noGrp="1"/>
          </p:cNvSpPr>
          <p:nvPr>
            <p:ph type="subTitle" idx="1"/>
          </p:nvPr>
        </p:nvSpPr>
        <p:spPr>
          <a:xfrm>
            <a:off x="2021395" y="5384691"/>
            <a:ext cx="5101209" cy="736976"/>
          </a:xfrm>
        </p:spPr>
        <p:txBody>
          <a:bodyPr>
            <a:normAutofit/>
          </a:bodyPr>
          <a:lstStyle/>
          <a:p>
            <a:r>
              <a:rPr lang="en-GB">
                <a:solidFill>
                  <a:srgbClr val="FFFFFF"/>
                </a:solidFill>
              </a:rPr>
              <a:t>1904-1908</a:t>
            </a:r>
          </a:p>
        </p:txBody>
      </p:sp>
      <p:pic>
        <p:nvPicPr>
          <p:cNvPr id="5" name="Picture 4" descr="A picture containing text, invertebrate&#10;&#10;Description automatically generated">
            <a:extLst>
              <a:ext uri="{FF2B5EF4-FFF2-40B4-BE49-F238E27FC236}">
                <a16:creationId xmlns:a16="http://schemas.microsoft.com/office/drawing/2014/main" id="{052A3E02-ABC8-4F2D-A56C-5FCFC37DBECB}"/>
              </a:ext>
            </a:extLst>
          </p:cNvPr>
          <p:cNvPicPr>
            <a:picLocks noChangeAspect="1"/>
          </p:cNvPicPr>
          <p:nvPr/>
        </p:nvPicPr>
        <p:blipFill>
          <a:blip r:embed="rId2"/>
          <a:stretch>
            <a:fillRect/>
          </a:stretch>
        </p:blipFill>
        <p:spPr>
          <a:xfrm>
            <a:off x="3167461" y="736333"/>
            <a:ext cx="2809077" cy="2170012"/>
          </a:xfrm>
          <a:prstGeom prst="rect">
            <a:avLst/>
          </a:prstGeom>
        </p:spPr>
      </p:pic>
    </p:spTree>
    <p:extLst>
      <p:ext uri="{BB962C8B-B14F-4D97-AF65-F5344CB8AC3E}">
        <p14:creationId xmlns:p14="http://schemas.microsoft.com/office/powerpoint/2010/main" val="341796112"/>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4507" y="964692"/>
            <a:ext cx="2300203" cy="1188720"/>
          </a:xfrm>
        </p:spPr>
        <p:txBody>
          <a:bodyPr>
            <a:normAutofit/>
          </a:bodyPr>
          <a:lstStyle/>
          <a:p>
            <a:r>
              <a:rPr lang="en-GB" sz="2000"/>
              <a:t>Protection Treaties</a:t>
            </a:r>
          </a:p>
        </p:txBody>
      </p:sp>
      <p:sp>
        <p:nvSpPr>
          <p:cNvPr id="21" name="Rectangle 20">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096" y="964692"/>
            <a:ext cx="516407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811" y="1128683"/>
            <a:ext cx="4918644"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riding a bull&#10;&#10;Description automatically generated with low confidence">
            <a:extLst>
              <a:ext uri="{FF2B5EF4-FFF2-40B4-BE49-F238E27FC236}">
                <a16:creationId xmlns:a16="http://schemas.microsoft.com/office/drawing/2014/main" id="{A0FAC3DC-BDF8-411A-A58B-6205E7810F71}"/>
              </a:ext>
            </a:extLst>
          </p:cNvPr>
          <p:cNvPicPr>
            <a:picLocks noChangeAspect="1"/>
          </p:cNvPicPr>
          <p:nvPr/>
        </p:nvPicPr>
        <p:blipFill>
          <a:blip r:embed="rId2"/>
          <a:stretch>
            <a:fillRect/>
          </a:stretch>
        </p:blipFill>
        <p:spPr>
          <a:xfrm>
            <a:off x="857984" y="1465608"/>
            <a:ext cx="4670298" cy="3934726"/>
          </a:xfrm>
          <a:prstGeom prst="rect">
            <a:avLst/>
          </a:prstGeom>
        </p:spPr>
      </p:pic>
      <p:sp>
        <p:nvSpPr>
          <p:cNvPr id="3" name="Content Placeholder 2"/>
          <p:cNvSpPr>
            <a:spLocks noGrp="1"/>
          </p:cNvSpPr>
          <p:nvPr>
            <p:ph idx="1"/>
          </p:nvPr>
        </p:nvSpPr>
        <p:spPr>
          <a:xfrm>
            <a:off x="6233436" y="2652961"/>
            <a:ext cx="2297824" cy="3263206"/>
          </a:xfrm>
        </p:spPr>
        <p:txBody>
          <a:bodyPr>
            <a:normAutofit fontScale="92500" lnSpcReduction="10000"/>
          </a:bodyPr>
          <a:lstStyle/>
          <a:p>
            <a:pPr marL="0" indent="0">
              <a:lnSpc>
                <a:spcPct val="90000"/>
              </a:lnSpc>
              <a:spcBef>
                <a:spcPts val="0"/>
              </a:spcBef>
              <a:spcAft>
                <a:spcPts val="600"/>
              </a:spcAft>
              <a:buNone/>
            </a:pPr>
            <a:r>
              <a:rPr lang="en-GB" dirty="0"/>
              <a:t>The appointed Governor of German South West Africa, Major Theodor </a:t>
            </a:r>
            <a:r>
              <a:rPr lang="en-GB" dirty="0" err="1"/>
              <a:t>Leutwein</a:t>
            </a:r>
            <a:r>
              <a:rPr lang="en-GB" dirty="0"/>
              <a:t>, negotiated protection treaties with local leaders.</a:t>
            </a:r>
          </a:p>
          <a:p>
            <a:pPr marL="0" indent="0">
              <a:lnSpc>
                <a:spcPct val="90000"/>
              </a:lnSpc>
              <a:spcBef>
                <a:spcPts val="0"/>
              </a:spcBef>
              <a:spcAft>
                <a:spcPts val="600"/>
              </a:spcAft>
              <a:buNone/>
            </a:pPr>
            <a:br>
              <a:rPr lang="en-GB" dirty="0"/>
            </a:br>
            <a:r>
              <a:rPr lang="en-GB" dirty="0"/>
              <a:t>Through these treaties, German farmers stole cattle and confiscated the land inhabited by the Herero and Nama communities. </a:t>
            </a:r>
          </a:p>
        </p:txBody>
      </p:sp>
      <p:sp>
        <p:nvSpPr>
          <p:cNvPr id="4" name="Arrow: Pentagon 3">
            <a:extLst>
              <a:ext uri="{FF2B5EF4-FFF2-40B4-BE49-F238E27FC236}">
                <a16:creationId xmlns:a16="http://schemas.microsoft.com/office/drawing/2014/main" id="{AA361E48-69A6-4DA1-BDD7-B8C8594C6628}"/>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1884-1894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0" y="919651"/>
            <a:ext cx="2522980" cy="1728044"/>
          </a:xfrm>
          <a:noFill/>
          <a:ln>
            <a:solidFill>
              <a:schemeClr val="bg1"/>
            </a:solidFill>
          </a:ln>
        </p:spPr>
        <p:txBody>
          <a:bodyPr wrap="square">
            <a:normAutofit/>
          </a:bodyPr>
          <a:lstStyle/>
          <a:p>
            <a:r>
              <a:rPr lang="en-GB" sz="2400">
                <a:solidFill>
                  <a:schemeClr val="bg1"/>
                </a:solidFill>
              </a:rPr>
              <a:t>Herero Resistance: 'Small Wars'</a:t>
            </a:r>
          </a:p>
        </p:txBody>
      </p:sp>
      <p:sp>
        <p:nvSpPr>
          <p:cNvPr id="3" name="Content Placeholder 2"/>
          <p:cNvSpPr>
            <a:spLocks noGrp="1"/>
          </p:cNvSpPr>
          <p:nvPr>
            <p:ph idx="1"/>
          </p:nvPr>
        </p:nvSpPr>
        <p:spPr>
          <a:xfrm>
            <a:off x="482601" y="3014978"/>
            <a:ext cx="2522980" cy="3038688"/>
          </a:xfrm>
        </p:spPr>
        <p:txBody>
          <a:bodyPr numCol="1">
            <a:normAutofit/>
          </a:bodyPr>
          <a:lstStyle/>
          <a:p>
            <a:pPr marL="0" indent="0">
              <a:spcBef>
                <a:spcPts val="0"/>
              </a:spcBef>
              <a:spcAft>
                <a:spcPts val="600"/>
              </a:spcAft>
              <a:buNone/>
            </a:pPr>
            <a:r>
              <a:rPr lang="en-GB" dirty="0" err="1">
                <a:solidFill>
                  <a:schemeClr val="bg1"/>
                </a:solidFill>
              </a:rPr>
              <a:t>Leutwein</a:t>
            </a:r>
            <a:r>
              <a:rPr lang="en-GB" dirty="0">
                <a:solidFill>
                  <a:schemeClr val="bg1"/>
                </a:solidFill>
              </a:rPr>
              <a:t> consolidated German control over the territory through a series of ‘small wars.’</a:t>
            </a:r>
          </a:p>
          <a:p>
            <a:pPr marL="0" indent="0">
              <a:spcBef>
                <a:spcPts val="0"/>
              </a:spcBef>
              <a:spcAft>
                <a:spcPts val="600"/>
              </a:spcAft>
              <a:buNone/>
            </a:pPr>
            <a:endParaRPr lang="en-GB" dirty="0">
              <a:solidFill>
                <a:schemeClr val="bg1"/>
              </a:solidFill>
            </a:endParaRPr>
          </a:p>
          <a:p>
            <a:pPr marL="0" indent="0">
              <a:spcBef>
                <a:spcPts val="0"/>
              </a:spcBef>
              <a:spcAft>
                <a:spcPts val="600"/>
              </a:spcAft>
              <a:buNone/>
            </a:pPr>
            <a:r>
              <a:rPr lang="en-GB" dirty="0">
                <a:solidFill>
                  <a:schemeClr val="bg1"/>
                </a:solidFill>
              </a:rPr>
              <a:t>Several Herero chiefs were executed for their ongoing resistance to the German colonial presence.</a:t>
            </a:r>
          </a:p>
        </p:txBody>
      </p:sp>
      <p:pic>
        <p:nvPicPr>
          <p:cNvPr id="12" name="Picture 11" descr="A picture containing text, painting, fabric&#10;&#10;Description automatically generated">
            <a:extLst>
              <a:ext uri="{FF2B5EF4-FFF2-40B4-BE49-F238E27FC236}">
                <a16:creationId xmlns:a16="http://schemas.microsoft.com/office/drawing/2014/main" id="{4E0470D3-8F1F-4FCA-9549-D7697205B2E9}"/>
              </a:ext>
            </a:extLst>
          </p:cNvPr>
          <p:cNvPicPr>
            <a:picLocks noChangeAspect="1"/>
          </p:cNvPicPr>
          <p:nvPr/>
        </p:nvPicPr>
        <p:blipFill>
          <a:blip r:embed="rId2"/>
          <a:stretch>
            <a:fillRect/>
          </a:stretch>
        </p:blipFill>
        <p:spPr>
          <a:xfrm>
            <a:off x="3973322" y="1783673"/>
            <a:ext cx="4688077" cy="3129786"/>
          </a:xfrm>
          <a:prstGeom prst="rect">
            <a:avLst/>
          </a:prstGeom>
        </p:spPr>
      </p:pic>
      <p:sp>
        <p:nvSpPr>
          <p:cNvPr id="4" name="Arrow: Pentagon 3">
            <a:extLst>
              <a:ext uri="{FF2B5EF4-FFF2-40B4-BE49-F238E27FC236}">
                <a16:creationId xmlns:a16="http://schemas.microsoft.com/office/drawing/2014/main" id="{BE00D8AF-42FB-4599-914F-B3326014B5AE}"/>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1889-1903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964692"/>
            <a:ext cx="4421124" cy="1188720"/>
          </a:xfrm>
        </p:spPr>
        <p:txBody>
          <a:bodyPr>
            <a:normAutofit/>
          </a:bodyPr>
          <a:lstStyle/>
          <a:p>
            <a:r>
              <a:rPr lang="en-GB"/>
              <a:t>Hornkranz massacre</a:t>
            </a:r>
          </a:p>
        </p:txBody>
      </p:sp>
      <p:sp>
        <p:nvSpPr>
          <p:cNvPr id="3" name="Content Placeholder 2"/>
          <p:cNvSpPr>
            <a:spLocks noGrp="1"/>
          </p:cNvSpPr>
          <p:nvPr>
            <p:ph idx="1"/>
          </p:nvPr>
        </p:nvSpPr>
        <p:spPr>
          <a:xfrm>
            <a:off x="602432" y="2638044"/>
            <a:ext cx="4472488" cy="3263206"/>
          </a:xfrm>
        </p:spPr>
        <p:txBody>
          <a:bodyPr>
            <a:normAutofit/>
          </a:bodyPr>
          <a:lstStyle/>
          <a:p>
            <a:pPr marL="0" indent="0">
              <a:spcBef>
                <a:spcPts val="0"/>
              </a:spcBef>
              <a:spcAft>
                <a:spcPts val="600"/>
              </a:spcAft>
              <a:buNone/>
            </a:pPr>
            <a:r>
              <a:rPr lang="en-GB"/>
              <a:t>Under Chief Hendrik Witbooi, the Nama launched fierce resistance against German rule.</a:t>
            </a:r>
            <a:br>
              <a:rPr lang="en-GB"/>
            </a:br>
            <a:br>
              <a:rPr lang="en-GB"/>
            </a:br>
            <a:r>
              <a:rPr lang="en-GB"/>
              <a:t>The resistance was violently suppressed by the German administration. German soldiers attacked Witbooi and the village of </a:t>
            </a:r>
            <a:r>
              <a:rPr lang="en-GB" err="1"/>
              <a:t>Hornkranz</a:t>
            </a:r>
            <a:r>
              <a:rPr lang="en-GB"/>
              <a:t>, shooting indiscriminately and killing 150 people. </a:t>
            </a:r>
            <a:br>
              <a:rPr lang="en-GB"/>
            </a:br>
            <a:br>
              <a:rPr lang="en-GB"/>
            </a:br>
            <a:r>
              <a:rPr lang="en-GB"/>
              <a:t>Witbooi signed a protection treaty in 1894. </a:t>
            </a:r>
          </a:p>
        </p:txBody>
      </p:sp>
      <p:sp>
        <p:nvSpPr>
          <p:cNvPr id="11" name="Rectangle 10">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029" y="964692"/>
            <a:ext cx="2990088"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3473" y="1128683"/>
            <a:ext cx="27432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outdoor, tree, person&#10;&#10;Description automatically generated">
            <a:extLst>
              <a:ext uri="{FF2B5EF4-FFF2-40B4-BE49-F238E27FC236}">
                <a16:creationId xmlns:a16="http://schemas.microsoft.com/office/drawing/2014/main" id="{521CBBFF-8F9E-41EC-9B53-4FB41D007607}"/>
              </a:ext>
            </a:extLst>
          </p:cNvPr>
          <p:cNvPicPr>
            <a:picLocks noChangeAspect="1"/>
          </p:cNvPicPr>
          <p:nvPr/>
        </p:nvPicPr>
        <p:blipFill rotWithShape="1">
          <a:blip r:embed="rId2"/>
          <a:srcRect r="-1" b="6495"/>
          <a:stretch/>
        </p:blipFill>
        <p:spPr>
          <a:xfrm>
            <a:off x="5786917" y="1587791"/>
            <a:ext cx="2496312" cy="3690360"/>
          </a:xfrm>
          <a:prstGeom prst="rect">
            <a:avLst/>
          </a:prstGeom>
        </p:spPr>
      </p:pic>
      <p:sp>
        <p:nvSpPr>
          <p:cNvPr id="4" name="Arrow: Pentagon 3">
            <a:extLst>
              <a:ext uri="{FF2B5EF4-FFF2-40B4-BE49-F238E27FC236}">
                <a16:creationId xmlns:a16="http://schemas.microsoft.com/office/drawing/2014/main" id="{F79DEA17-E51B-447E-AA3F-45DD25FFF9DE}"/>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Apr 12, 1893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text, tree, grass, outdoor&#10;&#10;Description automatically generated">
            <a:extLst>
              <a:ext uri="{FF2B5EF4-FFF2-40B4-BE49-F238E27FC236}">
                <a16:creationId xmlns:a16="http://schemas.microsoft.com/office/drawing/2014/main" id="{8E339DF6-CC45-46A0-B8C1-3173317DAA38}"/>
              </a:ext>
            </a:extLst>
          </p:cNvPr>
          <p:cNvPicPr>
            <a:picLocks noChangeAspect="1"/>
          </p:cNvPicPr>
          <p:nvPr/>
        </p:nvPicPr>
        <p:blipFill rotWithShape="1">
          <a:blip r:embed="rId2">
            <a:alphaModFix amt="35000"/>
          </a:blip>
          <a:srcRect l="8761" r="6239"/>
          <a:stretch/>
        </p:blipFill>
        <p:spPr>
          <a:xfrm>
            <a:off x="20" y="10"/>
            <a:ext cx="9143980" cy="6857990"/>
          </a:xfrm>
          <a:prstGeom prst="rect">
            <a:avLst/>
          </a:prstGeom>
        </p:spPr>
      </p:pic>
      <p:sp>
        <p:nvSpPr>
          <p:cNvPr id="4" name="Title 1">
            <a:extLst>
              <a:ext uri="{FF2B5EF4-FFF2-40B4-BE49-F238E27FC236}">
                <a16:creationId xmlns:a16="http://schemas.microsoft.com/office/drawing/2014/main" id="{6EB29A15-F281-4492-86D2-DE6768E63C72}"/>
              </a:ext>
            </a:extLst>
          </p:cNvPr>
          <p:cNvSpPr>
            <a:spLocks noGrp="1"/>
          </p:cNvSpPr>
          <p:nvPr>
            <p:ph type="title"/>
          </p:nvPr>
        </p:nvSpPr>
        <p:spPr>
          <a:xfrm>
            <a:off x="1673352" y="1330035"/>
            <a:ext cx="5797296" cy="1017335"/>
          </a:xfrm>
          <a:solidFill>
            <a:schemeClr val="bg1"/>
          </a:solidFill>
        </p:spPr>
        <p:txBody>
          <a:bodyPr>
            <a:normAutofit/>
          </a:bodyPr>
          <a:lstStyle/>
          <a:p>
            <a:r>
              <a:rPr lang="en-GB" sz="2400" dirty="0"/>
              <a:t>Khauas-Khoi </a:t>
            </a:r>
            <a:r>
              <a:rPr lang="en-GB" sz="2400" dirty="0" err="1"/>
              <a:t>Mbanderu</a:t>
            </a:r>
            <a:r>
              <a:rPr lang="en-GB" sz="2400" dirty="0"/>
              <a:t> War</a:t>
            </a:r>
          </a:p>
        </p:txBody>
      </p:sp>
      <p:sp>
        <p:nvSpPr>
          <p:cNvPr id="9" name="Content Placeholder 2">
            <a:extLst>
              <a:ext uri="{FF2B5EF4-FFF2-40B4-BE49-F238E27FC236}">
                <a16:creationId xmlns:a16="http://schemas.microsoft.com/office/drawing/2014/main" id="{84F89FCA-1E25-4CC8-B9AA-3E83AD4917DD}"/>
              </a:ext>
            </a:extLst>
          </p:cNvPr>
          <p:cNvSpPr>
            <a:spLocks noGrp="1"/>
          </p:cNvSpPr>
          <p:nvPr>
            <p:ph idx="1"/>
          </p:nvPr>
        </p:nvSpPr>
        <p:spPr>
          <a:xfrm>
            <a:off x="1673352" y="2776590"/>
            <a:ext cx="5797296" cy="2183338"/>
          </a:xfrm>
        </p:spPr>
        <p:txBody>
          <a:bodyPr>
            <a:normAutofit/>
          </a:bodyPr>
          <a:lstStyle/>
          <a:p>
            <a:pPr marL="0" indent="0">
              <a:spcBef>
                <a:spcPts val="0"/>
              </a:spcBef>
              <a:spcAft>
                <a:spcPts val="600"/>
              </a:spcAft>
              <a:buNone/>
            </a:pPr>
            <a:r>
              <a:rPr lang="en-GB" dirty="0"/>
              <a:t>In response to ongoing land and cattle dispossession, Herero leader Nicodemus </a:t>
            </a:r>
            <a:r>
              <a:rPr lang="en-GB" dirty="0" err="1"/>
              <a:t>Kavikunua</a:t>
            </a:r>
            <a:r>
              <a:rPr lang="en-GB" dirty="0"/>
              <a:t> staged an uprising against German forces in Gobabis.</a:t>
            </a:r>
            <a:br>
              <a:rPr lang="en-GB" dirty="0"/>
            </a:br>
            <a:br>
              <a:rPr lang="en-GB" dirty="0"/>
            </a:br>
            <a:r>
              <a:rPr lang="en-GB" dirty="0" err="1"/>
              <a:t>Kavikunua’s</a:t>
            </a:r>
            <a:r>
              <a:rPr lang="en-GB" dirty="0"/>
              <a:t> forces were annihilated. He was executed in June 1896. Survivors of the uprising were placed into a concentration camp at Windhoek.</a:t>
            </a:r>
          </a:p>
        </p:txBody>
      </p:sp>
      <p:sp>
        <p:nvSpPr>
          <p:cNvPr id="11" name="Arrow: Pentagon 10">
            <a:extLst>
              <a:ext uri="{FF2B5EF4-FFF2-40B4-BE49-F238E27FC236}">
                <a16:creationId xmlns:a16="http://schemas.microsoft.com/office/drawing/2014/main" id="{8CBD3B94-FA0C-4C3B-88ED-E4D77CC600CF}"/>
              </a:ext>
            </a:extLst>
          </p:cNvPr>
          <p:cNvSpPr/>
          <p:nvPr/>
        </p:nvSpPr>
        <p:spPr>
          <a:xfrm>
            <a:off x="0" y="306417"/>
            <a:ext cx="16060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1896</a:t>
            </a:r>
          </a:p>
        </p:txBody>
      </p:sp>
    </p:spTree>
    <p:extLst>
      <p:ext uri="{BB962C8B-B14F-4D97-AF65-F5344CB8AC3E}">
        <p14:creationId xmlns:p14="http://schemas.microsoft.com/office/powerpoint/2010/main" val="788864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descr="A picture containing text, book, painting&#10;&#10;Description automatically generated">
            <a:extLst>
              <a:ext uri="{FF2B5EF4-FFF2-40B4-BE49-F238E27FC236}">
                <a16:creationId xmlns:a16="http://schemas.microsoft.com/office/drawing/2014/main" id="{823D3BAB-D200-49CB-B11C-9F0AB4FB36E1}"/>
              </a:ext>
            </a:extLst>
          </p:cNvPr>
          <p:cNvPicPr>
            <a:picLocks noChangeAspect="1"/>
          </p:cNvPicPr>
          <p:nvPr/>
        </p:nvPicPr>
        <p:blipFill rotWithShape="1">
          <a:blip r:embed="rId2"/>
          <a:srcRect l="2287" r="3484"/>
          <a:stretch/>
        </p:blipFill>
        <p:spPr>
          <a:xfrm>
            <a:off x="481" y="10"/>
            <a:ext cx="4572000" cy="6857990"/>
          </a:xfrm>
          <a:prstGeom prst="rect">
            <a:avLst/>
          </a:prstGeom>
        </p:spPr>
      </p:pic>
      <p:sp>
        <p:nvSpPr>
          <p:cNvPr id="2" name="Title 1"/>
          <p:cNvSpPr>
            <a:spLocks noGrp="1"/>
          </p:cNvSpPr>
          <p:nvPr>
            <p:ph type="title"/>
          </p:nvPr>
        </p:nvSpPr>
        <p:spPr>
          <a:xfrm>
            <a:off x="5187264" y="962056"/>
            <a:ext cx="3365473" cy="1174991"/>
          </a:xfrm>
          <a:solidFill>
            <a:schemeClr val="bg1">
              <a:alpha val="60000"/>
            </a:schemeClr>
          </a:solidFill>
          <a:ln>
            <a:solidFill>
              <a:schemeClr val="tx1"/>
            </a:solidFill>
          </a:ln>
        </p:spPr>
        <p:txBody>
          <a:bodyPr>
            <a:normAutofit/>
          </a:bodyPr>
          <a:lstStyle/>
          <a:p>
            <a:r>
              <a:rPr lang="en-GB" sz="2100" dirty="0">
                <a:solidFill>
                  <a:schemeClr val="tx1"/>
                </a:solidFill>
              </a:rPr>
              <a:t>Herero Rebellion</a:t>
            </a:r>
          </a:p>
        </p:txBody>
      </p:sp>
      <p:sp>
        <p:nvSpPr>
          <p:cNvPr id="3" name="Content Placeholder 2"/>
          <p:cNvSpPr>
            <a:spLocks noGrp="1"/>
          </p:cNvSpPr>
          <p:nvPr>
            <p:ph idx="1"/>
          </p:nvPr>
        </p:nvSpPr>
        <p:spPr>
          <a:xfrm>
            <a:off x="5187264" y="2510227"/>
            <a:ext cx="3365473" cy="3736698"/>
          </a:xfrm>
        </p:spPr>
        <p:txBody>
          <a:bodyPr anchor="ctr">
            <a:normAutofit/>
          </a:bodyPr>
          <a:lstStyle/>
          <a:p>
            <a:pPr marL="0" indent="0">
              <a:spcBef>
                <a:spcPts val="0"/>
              </a:spcBef>
              <a:spcAft>
                <a:spcPts val="600"/>
              </a:spcAft>
              <a:buNone/>
            </a:pPr>
            <a:r>
              <a:rPr lang="en-GB" dirty="0"/>
              <a:t>Led by Chief Samuel </a:t>
            </a:r>
            <a:r>
              <a:rPr lang="en-GB" dirty="0" err="1"/>
              <a:t>Maharero</a:t>
            </a:r>
            <a:r>
              <a:rPr lang="en-GB" dirty="0"/>
              <a:t>, the Herero staged a major armed rebellion against German rule.</a:t>
            </a:r>
            <a:br>
              <a:rPr lang="en-GB" dirty="0"/>
            </a:br>
            <a:br>
              <a:rPr lang="en-GB" dirty="0"/>
            </a:br>
            <a:r>
              <a:rPr lang="en-GB" dirty="0"/>
              <a:t>They launched a surprise attack on German farmers near the town of Okahandja, killing 120-150 people.</a:t>
            </a:r>
            <a:br>
              <a:rPr lang="en-GB" dirty="0"/>
            </a:br>
            <a:br>
              <a:rPr lang="en-GB" dirty="0"/>
            </a:br>
            <a:r>
              <a:rPr lang="en-GB" dirty="0"/>
              <a:t>Significantly, German women, children, and missionaries were not deliberately targeted in the violence. </a:t>
            </a:r>
          </a:p>
        </p:txBody>
      </p:sp>
      <p:sp>
        <p:nvSpPr>
          <p:cNvPr id="4" name="Arrow: Pentagon 3">
            <a:extLst>
              <a:ext uri="{FF2B5EF4-FFF2-40B4-BE49-F238E27FC236}">
                <a16:creationId xmlns:a16="http://schemas.microsoft.com/office/drawing/2014/main" id="{34B5B7A7-94A4-4C24-BA92-BFEC93722612}"/>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Jan 1904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978776"/>
            <a:ext cx="4443982" cy="1174991"/>
          </a:xfrm>
        </p:spPr>
        <p:txBody>
          <a:bodyPr>
            <a:normAutofit/>
          </a:bodyPr>
          <a:lstStyle/>
          <a:p>
            <a:r>
              <a:rPr lang="en-GB" sz="2100"/>
              <a:t>Reinforcement of German forces</a:t>
            </a:r>
          </a:p>
        </p:txBody>
      </p:sp>
      <p:sp>
        <p:nvSpPr>
          <p:cNvPr id="3" name="Content Placeholder 2"/>
          <p:cNvSpPr>
            <a:spLocks noGrp="1"/>
          </p:cNvSpPr>
          <p:nvPr>
            <p:ph idx="1"/>
          </p:nvPr>
        </p:nvSpPr>
        <p:spPr>
          <a:xfrm>
            <a:off x="603504" y="2640692"/>
            <a:ext cx="4443982" cy="3255252"/>
          </a:xfrm>
        </p:spPr>
        <p:txBody>
          <a:bodyPr>
            <a:normAutofit/>
          </a:bodyPr>
          <a:lstStyle/>
          <a:p>
            <a:pPr marL="0" indent="0">
              <a:spcBef>
                <a:spcPts val="0"/>
              </a:spcBef>
              <a:spcAft>
                <a:spcPts val="600"/>
              </a:spcAft>
              <a:buNone/>
            </a:pPr>
            <a:r>
              <a:rPr lang="en-GB" dirty="0"/>
              <a:t>Major Theodor </a:t>
            </a:r>
            <a:r>
              <a:rPr lang="en-GB" dirty="0" err="1"/>
              <a:t>Leutwein</a:t>
            </a:r>
            <a:r>
              <a:rPr lang="en-GB" dirty="0"/>
              <a:t> was dismissed due to growing frustration in Berlin over his failure to suppress the rebellion.</a:t>
            </a:r>
            <a:br>
              <a:rPr lang="en-GB" dirty="0"/>
            </a:br>
            <a:br>
              <a:rPr lang="en-GB" dirty="0"/>
            </a:br>
            <a:r>
              <a:rPr lang="en-GB" dirty="0"/>
              <a:t>Lieutenant-General Lothar von </a:t>
            </a:r>
            <a:r>
              <a:rPr lang="en-GB" dirty="0" err="1"/>
              <a:t>Trotha</a:t>
            </a:r>
            <a:r>
              <a:rPr lang="en-GB" dirty="0"/>
              <a:t> was appointed Commander-in-Chief of the </a:t>
            </a:r>
            <a:r>
              <a:rPr lang="en-GB" i="1" dirty="0" err="1"/>
              <a:t>Schutztruppe</a:t>
            </a:r>
            <a:r>
              <a:rPr lang="en-GB" dirty="0"/>
              <a:t>. He arrived in Swakopmund on June 11, 1904.</a:t>
            </a:r>
            <a:br>
              <a:rPr lang="en-GB" dirty="0"/>
            </a:br>
            <a:br>
              <a:rPr lang="en-GB" dirty="0"/>
            </a:br>
            <a:r>
              <a:rPr lang="en-GB" dirty="0"/>
              <a:t>14,000 troops were sent to strengthen the German presence. </a:t>
            </a:r>
          </a:p>
        </p:txBody>
      </p:sp>
      <p:pic>
        <p:nvPicPr>
          <p:cNvPr id="6" name="Picture 5" descr="A picture containing outdoor, person, standing, posing&#10;&#10;Description automatically generated">
            <a:extLst>
              <a:ext uri="{FF2B5EF4-FFF2-40B4-BE49-F238E27FC236}">
                <a16:creationId xmlns:a16="http://schemas.microsoft.com/office/drawing/2014/main" id="{00395A59-45CE-46C0-8FF7-40C2B701CC94}"/>
              </a:ext>
            </a:extLst>
          </p:cNvPr>
          <p:cNvPicPr>
            <a:picLocks noChangeAspect="1"/>
          </p:cNvPicPr>
          <p:nvPr/>
        </p:nvPicPr>
        <p:blipFill rotWithShape="1">
          <a:blip r:embed="rId2"/>
          <a:srcRect r="1578"/>
          <a:stretch/>
        </p:blipFill>
        <p:spPr>
          <a:xfrm>
            <a:off x="5650990" y="10"/>
            <a:ext cx="3493009" cy="6857990"/>
          </a:xfrm>
          <a:prstGeom prst="rect">
            <a:avLst/>
          </a:prstGeom>
        </p:spPr>
      </p:pic>
      <p:sp>
        <p:nvSpPr>
          <p:cNvPr id="4" name="Arrow: Pentagon 3">
            <a:extLst>
              <a:ext uri="{FF2B5EF4-FFF2-40B4-BE49-F238E27FC236}">
                <a16:creationId xmlns:a16="http://schemas.microsoft.com/office/drawing/2014/main" id="{E19C08B1-A0F9-43C2-86CA-98504A45A7A0}"/>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May - Jun 1904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5" name="Rectangle 17">
            <a:extLst>
              <a:ext uri="{FF2B5EF4-FFF2-40B4-BE49-F238E27FC236}">
                <a16:creationId xmlns:a16="http://schemas.microsoft.com/office/drawing/2014/main" id="{C966A4D4-049A-4389-B407-0E7091A07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554686"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504" y="1290025"/>
            <a:ext cx="3356919" cy="1188720"/>
          </a:xfrm>
          <a:solidFill>
            <a:srgbClr val="FFFFFF"/>
          </a:solidFill>
          <a:ln>
            <a:solidFill>
              <a:srgbClr val="404040"/>
            </a:solidFill>
          </a:ln>
        </p:spPr>
        <p:txBody>
          <a:bodyPr>
            <a:normAutofit/>
          </a:bodyPr>
          <a:lstStyle/>
          <a:p>
            <a:r>
              <a:rPr lang="en-GB" dirty="0"/>
              <a:t>Abandoned Negotiations</a:t>
            </a:r>
          </a:p>
        </p:txBody>
      </p:sp>
      <p:sp>
        <p:nvSpPr>
          <p:cNvPr id="3" name="Content Placeholder 2"/>
          <p:cNvSpPr>
            <a:spLocks noGrp="1"/>
          </p:cNvSpPr>
          <p:nvPr>
            <p:ph idx="1"/>
          </p:nvPr>
        </p:nvSpPr>
        <p:spPr>
          <a:xfrm>
            <a:off x="603504" y="2858703"/>
            <a:ext cx="3356919" cy="3042547"/>
          </a:xfrm>
        </p:spPr>
        <p:txBody>
          <a:bodyPr>
            <a:normAutofit/>
          </a:bodyPr>
          <a:lstStyle/>
          <a:p>
            <a:pPr marL="0" indent="0">
              <a:spcBef>
                <a:spcPts val="0"/>
              </a:spcBef>
              <a:spcAft>
                <a:spcPts val="600"/>
              </a:spcAft>
              <a:buNone/>
            </a:pPr>
            <a:r>
              <a:rPr lang="en-GB" dirty="0">
                <a:solidFill>
                  <a:schemeClr val="bg1"/>
                </a:solidFill>
              </a:rPr>
              <a:t>Around 8,000 Herero gathered at the Plateau of Waterberg to open land rights negotiations with the German forces.</a:t>
            </a:r>
            <a:br>
              <a:rPr lang="en-GB" dirty="0">
                <a:solidFill>
                  <a:schemeClr val="bg1"/>
                </a:solidFill>
              </a:rPr>
            </a:br>
            <a:br>
              <a:rPr lang="en-GB" dirty="0">
                <a:solidFill>
                  <a:schemeClr val="bg1"/>
                </a:solidFill>
              </a:rPr>
            </a:br>
            <a:r>
              <a:rPr lang="en-GB" dirty="0">
                <a:solidFill>
                  <a:schemeClr val="bg1"/>
                </a:solidFill>
              </a:rPr>
              <a:t>Von </a:t>
            </a:r>
            <a:r>
              <a:rPr lang="en-GB" dirty="0" err="1">
                <a:solidFill>
                  <a:schemeClr val="bg1"/>
                </a:solidFill>
              </a:rPr>
              <a:t>Trotha</a:t>
            </a:r>
            <a:r>
              <a:rPr lang="en-GB" dirty="0">
                <a:solidFill>
                  <a:schemeClr val="bg1"/>
                </a:solidFill>
              </a:rPr>
              <a:t>, however, abandoned negotiations with the Herero and adopted encirclement tactics instead.</a:t>
            </a:r>
          </a:p>
        </p:txBody>
      </p:sp>
      <p:sp>
        <p:nvSpPr>
          <p:cNvPr id="20" name="Rectangle 19">
            <a:extLst>
              <a:ext uri="{FF2B5EF4-FFF2-40B4-BE49-F238E27FC236}">
                <a16:creationId xmlns:a16="http://schemas.microsoft.com/office/drawing/2014/main" id="{B5899359-8523-4D4D-B568-3FDFAF982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9774" y="640080"/>
            <a:ext cx="3614166"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E9C9585-DA89-4D7E-BCDF-576461A1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8189" y="806357"/>
            <a:ext cx="3383450"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Pentagon 15">
            <a:extLst>
              <a:ext uri="{FF2B5EF4-FFF2-40B4-BE49-F238E27FC236}">
                <a16:creationId xmlns:a16="http://schemas.microsoft.com/office/drawing/2014/main" id="{2CBCCA1F-6A2D-4D5E-9DEF-EDA82E27BD99}"/>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Jul - Sep 1904</a:t>
            </a:r>
          </a:p>
        </p:txBody>
      </p:sp>
      <p:pic>
        <p:nvPicPr>
          <p:cNvPr id="17" name="Picture 16" descr="A group of people sitting at a table&#10;&#10;Description automatically generated with medium confidence">
            <a:extLst>
              <a:ext uri="{FF2B5EF4-FFF2-40B4-BE49-F238E27FC236}">
                <a16:creationId xmlns:a16="http://schemas.microsoft.com/office/drawing/2014/main" id="{DBCE1B5A-F58C-4A60-9184-DE074F0022A8}"/>
              </a:ext>
            </a:extLst>
          </p:cNvPr>
          <p:cNvPicPr>
            <a:picLocks noChangeAspect="1"/>
          </p:cNvPicPr>
          <p:nvPr/>
        </p:nvPicPr>
        <p:blipFill rotWithShape="1">
          <a:blip r:embed="rId2"/>
          <a:srcRect l="22075" r="16608"/>
          <a:stretch/>
        </p:blipFill>
        <p:spPr>
          <a:xfrm>
            <a:off x="5305971" y="1760062"/>
            <a:ext cx="3101066" cy="33378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EF15479A-7C99-42B7-A4EE-198BB96A4226}"/>
              </a:ext>
            </a:extLst>
          </p:cNvPr>
          <p:cNvPicPr>
            <a:picLocks noChangeAspect="1"/>
          </p:cNvPicPr>
          <p:nvPr/>
        </p:nvPicPr>
        <p:blipFill rotWithShape="1">
          <a:blip r:embed="rId2"/>
          <a:srcRect l="8161" r="-2" b="-2"/>
          <a:stretch/>
        </p:blipFill>
        <p:spPr>
          <a:xfrm>
            <a:off x="20" y="3429001"/>
            <a:ext cx="3986275" cy="3429000"/>
          </a:xfrm>
          <a:prstGeom prst="rect">
            <a:avLst/>
          </a:prstGeom>
        </p:spPr>
      </p:pic>
      <p:sp>
        <p:nvSpPr>
          <p:cNvPr id="2" name="Title 1"/>
          <p:cNvSpPr>
            <a:spLocks noGrp="1"/>
          </p:cNvSpPr>
          <p:nvPr>
            <p:ph type="title"/>
          </p:nvPr>
        </p:nvSpPr>
        <p:spPr>
          <a:xfrm>
            <a:off x="4470401" y="1005470"/>
            <a:ext cx="4087894" cy="1188720"/>
          </a:xfrm>
          <a:solidFill>
            <a:srgbClr val="FFFFFF"/>
          </a:solidFill>
          <a:ln>
            <a:solidFill>
              <a:srgbClr val="404040"/>
            </a:solidFill>
          </a:ln>
        </p:spPr>
        <p:txBody>
          <a:bodyPr>
            <a:normAutofit/>
          </a:bodyPr>
          <a:lstStyle/>
          <a:p>
            <a:r>
              <a:rPr lang="en-GB" dirty="0">
                <a:solidFill>
                  <a:srgbClr val="262626"/>
                </a:solidFill>
              </a:rPr>
              <a:t>Battle of Waterberg</a:t>
            </a:r>
          </a:p>
        </p:txBody>
      </p:sp>
      <p:sp>
        <p:nvSpPr>
          <p:cNvPr id="3" name="Content Placeholder 2"/>
          <p:cNvSpPr>
            <a:spLocks noGrp="1"/>
          </p:cNvSpPr>
          <p:nvPr>
            <p:ph idx="1"/>
          </p:nvPr>
        </p:nvSpPr>
        <p:spPr>
          <a:xfrm>
            <a:off x="4466249" y="2595419"/>
            <a:ext cx="4087894" cy="3305832"/>
          </a:xfrm>
        </p:spPr>
        <p:txBody>
          <a:bodyPr>
            <a:normAutofit/>
          </a:bodyPr>
          <a:lstStyle/>
          <a:p>
            <a:pPr marL="0" indent="0">
              <a:spcBef>
                <a:spcPts val="0"/>
              </a:spcBef>
              <a:spcAft>
                <a:spcPts val="600"/>
              </a:spcAft>
              <a:buNone/>
            </a:pPr>
            <a:r>
              <a:rPr lang="en-GB" dirty="0"/>
              <a:t>German troops clashed with Herero forces at the Waterberg Plateau. Between 3,000-5,000 Herero combatants were killed. The Herero were forced to retreat into the Omaheke desert. </a:t>
            </a:r>
            <a:br>
              <a:rPr lang="en-GB" dirty="0"/>
            </a:br>
            <a:br>
              <a:rPr lang="en-GB" dirty="0"/>
            </a:br>
            <a:r>
              <a:rPr lang="en-GB" dirty="0"/>
              <a:t>Samuel </a:t>
            </a:r>
            <a:r>
              <a:rPr lang="en-GB" dirty="0" err="1"/>
              <a:t>Maharero</a:t>
            </a:r>
            <a:r>
              <a:rPr lang="en-GB" dirty="0"/>
              <a:t> led about 1,000 of his followers across the desert to seek asylum in the British Protectorate of Bechuanaland (modern-day Botswana). He remained in exile until his death in 1923. </a:t>
            </a:r>
          </a:p>
        </p:txBody>
      </p:sp>
      <p:pic>
        <p:nvPicPr>
          <p:cNvPr id="6" name="Picture 5" descr="A picture containing text, grass, outdoor&#10;&#10;Description automatically generated">
            <a:extLst>
              <a:ext uri="{FF2B5EF4-FFF2-40B4-BE49-F238E27FC236}">
                <a16:creationId xmlns:a16="http://schemas.microsoft.com/office/drawing/2014/main" id="{9D3A0719-E95F-4BAE-9078-9DD321991CD4}"/>
              </a:ext>
            </a:extLst>
          </p:cNvPr>
          <p:cNvPicPr>
            <a:picLocks noChangeAspect="1"/>
          </p:cNvPicPr>
          <p:nvPr/>
        </p:nvPicPr>
        <p:blipFill rotWithShape="1">
          <a:blip r:embed="rId3"/>
          <a:srcRect l="3482" r="-2" b="-2"/>
          <a:stretch/>
        </p:blipFill>
        <p:spPr>
          <a:xfrm>
            <a:off x="20" y="-43009"/>
            <a:ext cx="4036271" cy="3472009"/>
          </a:xfrm>
          <a:prstGeom prst="rect">
            <a:avLst/>
          </a:prstGeom>
        </p:spPr>
      </p:pic>
      <p:sp>
        <p:nvSpPr>
          <p:cNvPr id="4" name="Arrow: Pentagon 3">
            <a:extLst>
              <a:ext uri="{FF2B5EF4-FFF2-40B4-BE49-F238E27FC236}">
                <a16:creationId xmlns:a16="http://schemas.microsoft.com/office/drawing/2014/main" id="{D9AE6C0B-04C6-4D48-9628-E6F3A036B172}"/>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Aug 11, 1904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descr="A group of people posing for a photo&#10;&#10;Description automatically generated with medium confidence">
            <a:extLst>
              <a:ext uri="{FF2B5EF4-FFF2-40B4-BE49-F238E27FC236}">
                <a16:creationId xmlns:a16="http://schemas.microsoft.com/office/drawing/2014/main" id="{B10ADC42-3445-4C5B-BB33-3426C55CA057}"/>
              </a:ext>
            </a:extLst>
          </p:cNvPr>
          <p:cNvPicPr>
            <a:picLocks noChangeAspect="1"/>
          </p:cNvPicPr>
          <p:nvPr/>
        </p:nvPicPr>
        <p:blipFill rotWithShape="1">
          <a:blip r:embed="rId2"/>
          <a:srcRect l="-60" t="9655" r="60" b="16720"/>
          <a:stretch/>
        </p:blipFill>
        <p:spPr>
          <a:xfrm>
            <a:off x="-5477" y="0"/>
            <a:ext cx="9167949" cy="3786899"/>
          </a:xfrm>
          <a:prstGeom prst="rect">
            <a:avLst/>
          </a:prstGeom>
        </p:spPr>
      </p:pic>
      <p:sp>
        <p:nvSpPr>
          <p:cNvPr id="2" name="Title 1"/>
          <p:cNvSpPr>
            <a:spLocks noGrp="1"/>
          </p:cNvSpPr>
          <p:nvPr>
            <p:ph type="title"/>
          </p:nvPr>
        </p:nvSpPr>
        <p:spPr>
          <a:xfrm>
            <a:off x="526472" y="3367258"/>
            <a:ext cx="4322619" cy="742919"/>
          </a:xfrm>
        </p:spPr>
        <p:txBody>
          <a:bodyPr anchor="ctr">
            <a:normAutofit/>
          </a:bodyPr>
          <a:lstStyle/>
          <a:p>
            <a:pPr>
              <a:lnSpc>
                <a:spcPct val="100000"/>
              </a:lnSpc>
            </a:pPr>
            <a:r>
              <a:rPr lang="en-GB" sz="2400" dirty="0"/>
              <a:t>Extermination Order</a:t>
            </a:r>
          </a:p>
        </p:txBody>
      </p:sp>
      <p:sp>
        <p:nvSpPr>
          <p:cNvPr id="7" name="Content Placeholder 2">
            <a:extLst>
              <a:ext uri="{FF2B5EF4-FFF2-40B4-BE49-F238E27FC236}">
                <a16:creationId xmlns:a16="http://schemas.microsoft.com/office/drawing/2014/main" id="{63E3082F-F701-44DB-B160-30F3A7CFB17F}"/>
              </a:ext>
            </a:extLst>
          </p:cNvPr>
          <p:cNvSpPr>
            <a:spLocks noGrp="1"/>
          </p:cNvSpPr>
          <p:nvPr>
            <p:ph idx="1"/>
          </p:nvPr>
        </p:nvSpPr>
        <p:spPr>
          <a:xfrm>
            <a:off x="526472" y="4433455"/>
            <a:ext cx="8017163" cy="1976581"/>
          </a:xfrm>
        </p:spPr>
        <p:txBody>
          <a:bodyPr>
            <a:normAutofit/>
          </a:bodyPr>
          <a:lstStyle/>
          <a:p>
            <a:pPr marL="0" indent="0">
              <a:lnSpc>
                <a:spcPct val="90000"/>
              </a:lnSpc>
              <a:spcBef>
                <a:spcPts val="0"/>
              </a:spcBef>
              <a:spcAft>
                <a:spcPts val="600"/>
              </a:spcAft>
              <a:buNone/>
            </a:pPr>
            <a:r>
              <a:rPr lang="en-GB" sz="1600" dirty="0">
                <a:solidFill>
                  <a:schemeClr val="tx1"/>
                </a:solidFill>
              </a:rPr>
              <a:t>General Lothar von </a:t>
            </a:r>
            <a:r>
              <a:rPr lang="en-GB" sz="1600" dirty="0" err="1">
                <a:solidFill>
                  <a:schemeClr val="tx1"/>
                </a:solidFill>
              </a:rPr>
              <a:t>Trotha</a:t>
            </a:r>
            <a:r>
              <a:rPr lang="en-GB" sz="1600" dirty="0">
                <a:solidFill>
                  <a:schemeClr val="tx1"/>
                </a:solidFill>
              </a:rPr>
              <a:t> issued an extermination order: </a:t>
            </a:r>
            <a:br>
              <a:rPr lang="en-GB" sz="1600" dirty="0">
                <a:solidFill>
                  <a:schemeClr val="tx1"/>
                </a:solidFill>
              </a:rPr>
            </a:br>
            <a:br>
              <a:rPr lang="en-GB" sz="1600" dirty="0">
                <a:solidFill>
                  <a:schemeClr val="tx1"/>
                </a:solidFill>
              </a:rPr>
            </a:br>
            <a:r>
              <a:rPr lang="en-GB" sz="1600" dirty="0">
                <a:solidFill>
                  <a:schemeClr val="tx1"/>
                </a:solidFill>
              </a:rPr>
              <a:t>“Within the German borders, every male Herero, armed or unarmed [...] will be shot to death. I will no longer take in women or children but will drive them back to their people or have them fired at. These are my words to the Herero people.” </a:t>
            </a:r>
            <a:br>
              <a:rPr lang="en-GB" sz="1600" dirty="0">
                <a:solidFill>
                  <a:schemeClr val="tx1"/>
                </a:solidFill>
              </a:rPr>
            </a:br>
            <a:br>
              <a:rPr lang="en-GB" sz="1600" dirty="0">
                <a:solidFill>
                  <a:schemeClr val="tx1"/>
                </a:solidFill>
              </a:rPr>
            </a:br>
            <a:r>
              <a:rPr lang="en-GB" sz="1600" dirty="0">
                <a:solidFill>
                  <a:schemeClr val="tx1"/>
                </a:solidFill>
              </a:rPr>
              <a:t>German forces poisoned wells and constructed a 200-mile-long fence to trap Herero men, women, and children in the desert, where thousands died of thirst and starvation. </a:t>
            </a:r>
          </a:p>
        </p:txBody>
      </p:sp>
      <p:sp>
        <p:nvSpPr>
          <p:cNvPr id="8" name="Arrow: Pentagon 7">
            <a:extLst>
              <a:ext uri="{FF2B5EF4-FFF2-40B4-BE49-F238E27FC236}">
                <a16:creationId xmlns:a16="http://schemas.microsoft.com/office/drawing/2014/main" id="{D51BB7A9-C99B-4188-A47D-67D2A2871DAE}"/>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Oct 02, 1904</a:t>
            </a:r>
          </a:p>
        </p:txBody>
      </p:sp>
    </p:spTree>
    <p:extLst>
      <p:ext uri="{BB962C8B-B14F-4D97-AF65-F5344CB8AC3E}">
        <p14:creationId xmlns:p14="http://schemas.microsoft.com/office/powerpoint/2010/main" val="4237586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4122" y="978776"/>
            <a:ext cx="4443982" cy="1174991"/>
          </a:xfrm>
        </p:spPr>
        <p:txBody>
          <a:bodyPr>
            <a:normAutofit/>
          </a:bodyPr>
          <a:lstStyle/>
          <a:p>
            <a:r>
              <a:rPr lang="en-GB" sz="2100"/>
              <a:t>Establishment of Concentration Camps</a:t>
            </a:r>
          </a:p>
        </p:txBody>
      </p:sp>
      <p:pic>
        <p:nvPicPr>
          <p:cNvPr id="6" name="Picture 5" descr="A picture containing text, outdoor, old, several&#10;&#10;Description automatically generated">
            <a:extLst>
              <a:ext uri="{FF2B5EF4-FFF2-40B4-BE49-F238E27FC236}">
                <a16:creationId xmlns:a16="http://schemas.microsoft.com/office/drawing/2014/main" id="{8752935A-AB3A-447B-BAE6-04300A414479}"/>
              </a:ext>
            </a:extLst>
          </p:cNvPr>
          <p:cNvPicPr>
            <a:picLocks noChangeAspect="1"/>
          </p:cNvPicPr>
          <p:nvPr/>
        </p:nvPicPr>
        <p:blipFill rotWithShape="1">
          <a:blip r:embed="rId2"/>
          <a:srcRect l="20587" r="22664"/>
          <a:stretch/>
        </p:blipFill>
        <p:spPr>
          <a:xfrm>
            <a:off x="20" y="10"/>
            <a:ext cx="3492988" cy="6857990"/>
          </a:xfrm>
          <a:prstGeom prst="rect">
            <a:avLst/>
          </a:prstGeom>
        </p:spPr>
      </p:pic>
      <p:sp>
        <p:nvSpPr>
          <p:cNvPr id="3" name="Content Placeholder 2"/>
          <p:cNvSpPr>
            <a:spLocks noGrp="1"/>
          </p:cNvSpPr>
          <p:nvPr>
            <p:ph idx="1"/>
          </p:nvPr>
        </p:nvSpPr>
        <p:spPr>
          <a:xfrm>
            <a:off x="4084122" y="2640692"/>
            <a:ext cx="4443982" cy="3255252"/>
          </a:xfrm>
        </p:spPr>
        <p:txBody>
          <a:bodyPr>
            <a:normAutofit/>
          </a:bodyPr>
          <a:lstStyle/>
          <a:p>
            <a:pPr marL="0" indent="0">
              <a:spcBef>
                <a:spcPts val="0"/>
              </a:spcBef>
              <a:spcAft>
                <a:spcPts val="600"/>
              </a:spcAft>
              <a:buNone/>
            </a:pPr>
            <a:r>
              <a:rPr lang="en-GB"/>
              <a:t>Due to public outcry in Germany, the government in Berlin overturned von Trotha's brutal campaign of extermination.</a:t>
            </a:r>
            <a:br>
              <a:rPr lang="en-GB"/>
            </a:br>
            <a:br>
              <a:rPr lang="en-GB"/>
            </a:br>
            <a:r>
              <a:rPr lang="en-GB"/>
              <a:t>Survivors were rounded up and placed in concentration camps, in Lüderitz, Swakopmund, and Windhoek. </a:t>
            </a:r>
            <a:br>
              <a:rPr lang="en-GB"/>
            </a:br>
            <a:br>
              <a:rPr lang="en-GB"/>
            </a:br>
            <a:r>
              <a:rPr lang="en-GB"/>
              <a:t>Prisoners were subjected to poor hygiene conditions, little access to food, forced labor, and medical experiments. </a:t>
            </a:r>
          </a:p>
        </p:txBody>
      </p:sp>
      <p:sp>
        <p:nvSpPr>
          <p:cNvPr id="4" name="Arrow: Pentagon 3">
            <a:extLst>
              <a:ext uri="{FF2B5EF4-FFF2-40B4-BE49-F238E27FC236}">
                <a16:creationId xmlns:a16="http://schemas.microsoft.com/office/drawing/2014/main" id="{A0F83FD9-701F-4110-9C6D-91AA74CB6725}"/>
              </a:ext>
            </a:extLst>
          </p:cNvPr>
          <p:cNvSpPr/>
          <p:nvPr/>
        </p:nvSpPr>
        <p:spPr>
          <a:xfrm>
            <a:off x="0" y="306417"/>
            <a:ext cx="2770909"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Nov 1904 - Jan 1908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982" y="4082473"/>
            <a:ext cx="8431064" cy="2389802"/>
          </a:xfrm>
        </p:spPr>
        <p:txBody>
          <a:bodyPr anchor="ctr">
            <a:normAutofit/>
          </a:bodyPr>
          <a:lstStyle/>
          <a:p>
            <a:pPr marL="0" indent="0">
              <a:lnSpc>
                <a:spcPct val="90000"/>
              </a:lnSpc>
              <a:spcBef>
                <a:spcPts val="0"/>
              </a:spcBef>
              <a:spcAft>
                <a:spcPts val="600"/>
              </a:spcAft>
              <a:buNone/>
            </a:pPr>
            <a:r>
              <a:rPr lang="en-GB" sz="1600"/>
              <a:t>In the 19th century, German colonial troops, ‘</a:t>
            </a:r>
            <a:r>
              <a:rPr lang="en-GB" sz="1600" i="1"/>
              <a:t>Schutztruppe</a:t>
            </a:r>
            <a:r>
              <a:rPr lang="en-GB" sz="1600"/>
              <a:t>,’ arrived in modern-day Namibia and established a German protectorate named ‘German South West Africa.’ Colonial forces faced resistance from the Herero and Nama tribes which culminated in the Herero Rebellion of 1904.</a:t>
            </a:r>
            <a:br>
              <a:rPr lang="en-GB" sz="1600"/>
            </a:br>
            <a:br>
              <a:rPr lang="en-GB" sz="1600"/>
            </a:br>
            <a:r>
              <a:rPr lang="en-GB" sz="1600"/>
              <a:t>In response, the Commander-in-Chief of the </a:t>
            </a:r>
            <a:r>
              <a:rPr lang="en-GB" sz="1600" i="1"/>
              <a:t>Schutztruppe</a:t>
            </a:r>
            <a:r>
              <a:rPr lang="en-GB" sz="1600"/>
              <a:t> issued an extermination order. The </a:t>
            </a:r>
            <a:r>
              <a:rPr lang="en-GB" sz="1600" i="1"/>
              <a:t>Schutztruppe</a:t>
            </a:r>
            <a:r>
              <a:rPr lang="en-GB" sz="1600"/>
              <a:t> carried out indiscriminate violence against the Herero and Nama populations. </a:t>
            </a:r>
            <a:br>
              <a:rPr lang="en-GB" sz="1600"/>
            </a:br>
            <a:br>
              <a:rPr lang="en-GB" sz="1600"/>
            </a:br>
            <a:r>
              <a:rPr lang="en-GB" sz="1600"/>
              <a:t>An estimated 80,000 Herero and 10,000 Nama people were killed, around 80% and 50% of the populations respectively. </a:t>
            </a:r>
            <a:endParaRPr lang="en-GB" sz="1600" dirty="0"/>
          </a:p>
        </p:txBody>
      </p:sp>
      <p:pic>
        <p:nvPicPr>
          <p:cNvPr id="7" name="Picture 6" descr="A picture containing tree, outdoor, sky, ground&#10;&#10;Description automatically generated">
            <a:extLst>
              <a:ext uri="{FF2B5EF4-FFF2-40B4-BE49-F238E27FC236}">
                <a16:creationId xmlns:a16="http://schemas.microsoft.com/office/drawing/2014/main" id="{2D199CD7-908D-46DC-9A59-168F6E17EE41}"/>
              </a:ext>
            </a:extLst>
          </p:cNvPr>
          <p:cNvPicPr>
            <a:picLocks noChangeAspect="1"/>
          </p:cNvPicPr>
          <p:nvPr/>
        </p:nvPicPr>
        <p:blipFill rotWithShape="1">
          <a:blip r:embed="rId2"/>
          <a:srcRect t="11666" b="29698"/>
          <a:stretch/>
        </p:blipFill>
        <p:spPr>
          <a:xfrm>
            <a:off x="0" y="-2402"/>
            <a:ext cx="9144000" cy="3574473"/>
          </a:xfrm>
          <a:prstGeom prst="rect">
            <a:avLst/>
          </a:prstGeom>
        </p:spPr>
      </p:pic>
      <p:sp>
        <p:nvSpPr>
          <p:cNvPr id="2" name="Title 1"/>
          <p:cNvSpPr>
            <a:spLocks noGrp="1"/>
          </p:cNvSpPr>
          <p:nvPr>
            <p:ph type="title"/>
          </p:nvPr>
        </p:nvSpPr>
        <p:spPr>
          <a:xfrm>
            <a:off x="424873" y="3131124"/>
            <a:ext cx="3480374" cy="865814"/>
          </a:xfrm>
        </p:spPr>
        <p:txBody>
          <a:bodyPr anchor="ctr">
            <a:normAutofit/>
          </a:bodyPr>
          <a:lstStyle/>
          <a:p>
            <a:pPr>
              <a:lnSpc>
                <a:spcPct val="100000"/>
              </a:lnSpc>
            </a:pPr>
            <a:r>
              <a:rPr lang="en-GB" sz="2800"/>
              <a:t>Introduction</a:t>
            </a:r>
            <a:endParaRPr lang="en-GB"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964692"/>
            <a:ext cx="3357604" cy="1188720"/>
          </a:xfrm>
        </p:spPr>
        <p:txBody>
          <a:bodyPr>
            <a:normAutofit/>
          </a:bodyPr>
          <a:lstStyle/>
          <a:p>
            <a:r>
              <a:rPr lang="en-GB"/>
              <a:t>Shark Island</a:t>
            </a:r>
          </a:p>
        </p:txBody>
      </p:sp>
      <p:sp>
        <p:nvSpPr>
          <p:cNvPr id="3" name="Content Placeholder 2"/>
          <p:cNvSpPr>
            <a:spLocks noGrp="1"/>
          </p:cNvSpPr>
          <p:nvPr>
            <p:ph idx="1"/>
          </p:nvPr>
        </p:nvSpPr>
        <p:spPr>
          <a:xfrm>
            <a:off x="602433" y="2638044"/>
            <a:ext cx="3369699" cy="3263206"/>
          </a:xfrm>
        </p:spPr>
        <p:txBody>
          <a:bodyPr>
            <a:normAutofit/>
          </a:bodyPr>
          <a:lstStyle/>
          <a:p>
            <a:pPr marL="0" indent="0">
              <a:lnSpc>
                <a:spcPct val="90000"/>
              </a:lnSpc>
              <a:spcBef>
                <a:spcPts val="0"/>
              </a:spcBef>
              <a:spcAft>
                <a:spcPts val="600"/>
              </a:spcAft>
              <a:buNone/>
            </a:pPr>
            <a:r>
              <a:rPr lang="en-GB" sz="1600" dirty="0"/>
              <a:t>Shark Island, an isolated camp near Lüderitz, was created as an extermination </a:t>
            </a:r>
            <a:r>
              <a:rPr lang="en-GB" sz="1600" dirty="0" err="1"/>
              <a:t>center</a:t>
            </a:r>
            <a:r>
              <a:rPr lang="en-GB" sz="1600" dirty="0"/>
              <a:t>. Known as ‘Death Island,’ an estimated 80% of Shark Island prisoners died. 8,000 Herero died from disease, exhaustion, and starvation. </a:t>
            </a:r>
            <a:br>
              <a:rPr lang="en-GB" sz="1600" dirty="0"/>
            </a:br>
            <a:br>
              <a:rPr lang="en-GB" sz="1600" dirty="0"/>
            </a:br>
            <a:r>
              <a:rPr lang="en-GB" sz="1600" dirty="0"/>
              <a:t>Eugenicists, such as Eugen Fischer, performed pseudoscientific racial exams and medical experiments at the camp. Prisoners were injected with smallpox and tuberculosis and were subjected to forced sterilizations. </a:t>
            </a:r>
          </a:p>
        </p:txBody>
      </p:sp>
      <p:sp>
        <p:nvSpPr>
          <p:cNvPr id="12" name="Rectangle 11">
            <a:extLst>
              <a:ext uri="{FF2B5EF4-FFF2-40B4-BE49-F238E27FC236}">
                <a16:creationId xmlns:a16="http://schemas.microsoft.com/office/drawing/2014/main" id="{56533F40-045E-4E3D-9243-864CD4E58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7703" y="964692"/>
            <a:ext cx="408051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0402EC6-D845-41B3-BEBE-CB34D9BFE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3024" y="1128683"/>
            <a:ext cx="382987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person, person, outdoor&#10;&#10;Description automatically generated">
            <a:extLst>
              <a:ext uri="{FF2B5EF4-FFF2-40B4-BE49-F238E27FC236}">
                <a16:creationId xmlns:a16="http://schemas.microsoft.com/office/drawing/2014/main" id="{5CE01C16-B17D-4284-8B51-C7B7BF9061B4}"/>
              </a:ext>
            </a:extLst>
          </p:cNvPr>
          <p:cNvPicPr>
            <a:picLocks noChangeAspect="1"/>
          </p:cNvPicPr>
          <p:nvPr/>
        </p:nvPicPr>
        <p:blipFill>
          <a:blip r:embed="rId2"/>
          <a:stretch>
            <a:fillRect/>
          </a:stretch>
        </p:blipFill>
        <p:spPr>
          <a:xfrm>
            <a:off x="4796900" y="1293275"/>
            <a:ext cx="3402116" cy="4279392"/>
          </a:xfrm>
          <a:prstGeom prst="rect">
            <a:avLst/>
          </a:prstGeom>
        </p:spPr>
      </p:pic>
      <p:sp>
        <p:nvSpPr>
          <p:cNvPr id="5" name="Arrow: Pentagon 4">
            <a:extLst>
              <a:ext uri="{FF2B5EF4-FFF2-40B4-BE49-F238E27FC236}">
                <a16:creationId xmlns:a16="http://schemas.microsoft.com/office/drawing/2014/main" id="{B5293481-FAD4-4D1A-A9AF-5BD98DFCD6AB}"/>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1905-1908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alpha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290" y="964692"/>
            <a:ext cx="2290928" cy="1188720"/>
          </a:xfrm>
        </p:spPr>
        <p:txBody>
          <a:bodyPr>
            <a:normAutofit/>
          </a:bodyPr>
          <a:lstStyle/>
          <a:p>
            <a:r>
              <a:rPr lang="en-GB"/>
              <a:t>Guerrilla Warfare</a:t>
            </a:r>
            <a:endParaRPr lang="en-GB" dirty="0"/>
          </a:p>
        </p:txBody>
      </p:sp>
      <p:sp>
        <p:nvSpPr>
          <p:cNvPr id="3" name="Content Placeholder 2"/>
          <p:cNvSpPr>
            <a:spLocks noGrp="1"/>
          </p:cNvSpPr>
          <p:nvPr>
            <p:ph idx="1"/>
          </p:nvPr>
        </p:nvSpPr>
        <p:spPr>
          <a:xfrm>
            <a:off x="602433" y="2638044"/>
            <a:ext cx="2297785" cy="2949956"/>
          </a:xfrm>
        </p:spPr>
        <p:txBody>
          <a:bodyPr>
            <a:normAutofit/>
          </a:bodyPr>
          <a:lstStyle/>
          <a:p>
            <a:pPr marL="0" indent="0">
              <a:spcBef>
                <a:spcPts val="0"/>
              </a:spcBef>
              <a:spcAft>
                <a:spcPts val="600"/>
              </a:spcAft>
              <a:buNone/>
            </a:pPr>
            <a:r>
              <a:rPr lang="en-GB" dirty="0">
                <a:solidFill>
                  <a:schemeClr val="bg1"/>
                </a:solidFill>
              </a:rPr>
              <a:t>Nama communities continued to conduct guerrilla warfare against German rule. </a:t>
            </a:r>
            <a:br>
              <a:rPr lang="en-GB" dirty="0">
                <a:solidFill>
                  <a:schemeClr val="bg1"/>
                </a:solidFill>
              </a:rPr>
            </a:br>
            <a:br>
              <a:rPr lang="en-GB" dirty="0">
                <a:solidFill>
                  <a:schemeClr val="bg1"/>
                </a:solidFill>
              </a:rPr>
            </a:br>
            <a:r>
              <a:rPr lang="en-GB" dirty="0">
                <a:solidFill>
                  <a:schemeClr val="bg1"/>
                </a:solidFill>
              </a:rPr>
              <a:t>Those who were caught were either executed or placed in concentration camps with the Herero. </a:t>
            </a:r>
          </a:p>
        </p:txBody>
      </p:sp>
      <p:sp>
        <p:nvSpPr>
          <p:cNvPr id="13" name="Rectangle 12">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0636" y="964692"/>
            <a:ext cx="516407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3351" y="1128683"/>
            <a:ext cx="4918644"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posing for a photo&#10;&#10;Description automatically generated">
            <a:extLst>
              <a:ext uri="{FF2B5EF4-FFF2-40B4-BE49-F238E27FC236}">
                <a16:creationId xmlns:a16="http://schemas.microsoft.com/office/drawing/2014/main" id="{3BA4F1B3-B58B-4508-A834-B9B08BEE2EDC}"/>
              </a:ext>
            </a:extLst>
          </p:cNvPr>
          <p:cNvPicPr>
            <a:picLocks noChangeAspect="1"/>
          </p:cNvPicPr>
          <p:nvPr/>
        </p:nvPicPr>
        <p:blipFill>
          <a:blip r:embed="rId2"/>
          <a:stretch>
            <a:fillRect/>
          </a:stretch>
        </p:blipFill>
        <p:spPr>
          <a:xfrm>
            <a:off x="3617524" y="2031882"/>
            <a:ext cx="4670298" cy="2802178"/>
          </a:xfrm>
          <a:prstGeom prst="rect">
            <a:avLst/>
          </a:prstGeom>
        </p:spPr>
      </p:pic>
      <p:sp>
        <p:nvSpPr>
          <p:cNvPr id="5" name="Arrow: Pentagon 4">
            <a:extLst>
              <a:ext uri="{FF2B5EF4-FFF2-40B4-BE49-F238E27FC236}">
                <a16:creationId xmlns:a16="http://schemas.microsoft.com/office/drawing/2014/main" id="{38D6F1DC-5142-4C26-A52D-FD4D50950D16}"/>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1905-1908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descr="Two people posing for a photo&#10;&#10;Description automatically generated with medium confidence">
            <a:extLst>
              <a:ext uri="{FF2B5EF4-FFF2-40B4-BE49-F238E27FC236}">
                <a16:creationId xmlns:a16="http://schemas.microsoft.com/office/drawing/2014/main" id="{2709ECFF-8577-43C5-8C8F-3AE59F09BD65}"/>
              </a:ext>
            </a:extLst>
          </p:cNvPr>
          <p:cNvPicPr>
            <a:picLocks noChangeAspect="1"/>
          </p:cNvPicPr>
          <p:nvPr/>
        </p:nvPicPr>
        <p:blipFill>
          <a:blip r:embed="rId2"/>
          <a:stretch>
            <a:fillRect/>
          </a:stretch>
        </p:blipFill>
        <p:spPr>
          <a:xfrm>
            <a:off x="885731" y="984265"/>
            <a:ext cx="3881817" cy="5410199"/>
          </a:xfrm>
          <a:prstGeom prst="rect">
            <a:avLst/>
          </a:prstGeom>
        </p:spPr>
      </p:pic>
      <p:sp>
        <p:nvSpPr>
          <p:cNvPr id="3" name="Content Placeholder 2"/>
          <p:cNvSpPr>
            <a:spLocks noGrp="1"/>
          </p:cNvSpPr>
          <p:nvPr>
            <p:ph idx="1"/>
          </p:nvPr>
        </p:nvSpPr>
        <p:spPr>
          <a:xfrm>
            <a:off x="6022108" y="2638044"/>
            <a:ext cx="2706256" cy="3756420"/>
          </a:xfrm>
        </p:spPr>
        <p:txBody>
          <a:bodyPr>
            <a:normAutofit/>
          </a:bodyPr>
          <a:lstStyle/>
          <a:p>
            <a:pPr marL="0" indent="0">
              <a:lnSpc>
                <a:spcPct val="90000"/>
              </a:lnSpc>
              <a:spcBef>
                <a:spcPts val="0"/>
              </a:spcBef>
              <a:spcAft>
                <a:spcPts val="600"/>
              </a:spcAft>
              <a:buNone/>
            </a:pPr>
            <a:r>
              <a:rPr lang="en-GB" sz="1600" dirty="0">
                <a:solidFill>
                  <a:schemeClr val="bg1"/>
                </a:solidFill>
              </a:rPr>
              <a:t>In 1905, a law was passed which forbade interracial marriage in German South West Africa. The law sought to prevent </a:t>
            </a:r>
            <a:r>
              <a:rPr lang="en-GB" sz="1600" dirty="0" err="1">
                <a:solidFill>
                  <a:schemeClr val="bg1">
                    <a:lumMod val="95000"/>
                  </a:schemeClr>
                </a:solidFill>
              </a:rPr>
              <a:t>Rassenmischung</a:t>
            </a:r>
            <a:r>
              <a:rPr lang="en-GB" sz="1600" dirty="0">
                <a:solidFill>
                  <a:schemeClr val="bg1"/>
                </a:solidFill>
              </a:rPr>
              <a:t> ‘race-mixing,’ in the colony. New legal definitions for ‘white’ and ‘native’ were developed. People classified as ‘native’ were forced to wear identification badges. </a:t>
            </a:r>
            <a:br>
              <a:rPr lang="en-GB" sz="1600" dirty="0">
                <a:solidFill>
                  <a:schemeClr val="bg1"/>
                </a:solidFill>
              </a:rPr>
            </a:br>
            <a:br>
              <a:rPr lang="en-GB" sz="1600" dirty="0">
                <a:solidFill>
                  <a:schemeClr val="bg1"/>
                </a:solidFill>
              </a:rPr>
            </a:br>
            <a:r>
              <a:rPr lang="en-GB" sz="1600" dirty="0">
                <a:solidFill>
                  <a:schemeClr val="bg1"/>
                </a:solidFill>
              </a:rPr>
              <a:t>In 1907, the high court in Windhoek nullified existing interracial marriages that predated the 1905 legislation. </a:t>
            </a:r>
          </a:p>
        </p:txBody>
      </p:sp>
      <p:sp>
        <p:nvSpPr>
          <p:cNvPr id="5" name="Arrow: Pentagon 4">
            <a:extLst>
              <a:ext uri="{FF2B5EF4-FFF2-40B4-BE49-F238E27FC236}">
                <a16:creationId xmlns:a16="http://schemas.microsoft.com/office/drawing/2014/main" id="{E1AE36FB-C9E3-4340-A3C6-D3D1CA2C9198}"/>
              </a:ext>
            </a:extLst>
          </p:cNvPr>
          <p:cNvSpPr/>
          <p:nvPr/>
        </p:nvSpPr>
        <p:spPr>
          <a:xfrm>
            <a:off x="0" y="306417"/>
            <a:ext cx="16060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1905</a:t>
            </a:r>
          </a:p>
        </p:txBody>
      </p:sp>
      <p:sp>
        <p:nvSpPr>
          <p:cNvPr id="13" name="Title 1">
            <a:extLst>
              <a:ext uri="{FF2B5EF4-FFF2-40B4-BE49-F238E27FC236}">
                <a16:creationId xmlns:a16="http://schemas.microsoft.com/office/drawing/2014/main" id="{0B30A208-7848-45E4-94A6-E960439E0F8B}"/>
              </a:ext>
            </a:extLst>
          </p:cNvPr>
          <p:cNvSpPr>
            <a:spLocks noGrp="1"/>
          </p:cNvSpPr>
          <p:nvPr>
            <p:ph type="title"/>
          </p:nvPr>
        </p:nvSpPr>
        <p:spPr>
          <a:xfrm>
            <a:off x="6022108" y="752351"/>
            <a:ext cx="2706254" cy="1426120"/>
          </a:xfrm>
          <a:noFill/>
          <a:ln>
            <a:solidFill>
              <a:schemeClr val="bg1"/>
            </a:solidFill>
          </a:ln>
        </p:spPr>
        <p:txBody>
          <a:bodyPr wrap="square">
            <a:normAutofit/>
          </a:bodyPr>
          <a:lstStyle/>
          <a:p>
            <a:r>
              <a:rPr lang="en-GB" sz="2200" dirty="0">
                <a:solidFill>
                  <a:schemeClr val="bg1"/>
                </a:solidFill>
              </a:rPr>
              <a:t>Interracial Marriage Ban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sunset, line&#10;&#10;Description automatically generated">
            <a:extLst>
              <a:ext uri="{FF2B5EF4-FFF2-40B4-BE49-F238E27FC236}">
                <a16:creationId xmlns:a16="http://schemas.microsoft.com/office/drawing/2014/main" id="{1DE14383-C25C-4466-864C-AC05AE58B5BD}"/>
              </a:ext>
            </a:extLst>
          </p:cNvPr>
          <p:cNvPicPr>
            <a:picLocks noChangeAspect="1"/>
          </p:cNvPicPr>
          <p:nvPr/>
        </p:nvPicPr>
        <p:blipFill rotWithShape="1">
          <a:blip r:embed="rId2"/>
          <a:srcRect t="19015" b="30985"/>
          <a:stretch/>
        </p:blipFill>
        <p:spPr>
          <a:xfrm>
            <a:off x="20" y="-2"/>
            <a:ext cx="9143980" cy="3429000"/>
          </a:xfrm>
          <a:prstGeom prst="rect">
            <a:avLst/>
          </a:prstGeom>
        </p:spPr>
      </p:pic>
      <p:sp>
        <p:nvSpPr>
          <p:cNvPr id="5" name="Content Placeholder 2">
            <a:extLst>
              <a:ext uri="{FF2B5EF4-FFF2-40B4-BE49-F238E27FC236}">
                <a16:creationId xmlns:a16="http://schemas.microsoft.com/office/drawing/2014/main" id="{4B777F3D-EE94-4B27-8CB4-FC7DEBC5DDD1}"/>
              </a:ext>
            </a:extLst>
          </p:cNvPr>
          <p:cNvSpPr>
            <a:spLocks noGrp="1"/>
          </p:cNvSpPr>
          <p:nvPr>
            <p:ph idx="1"/>
          </p:nvPr>
        </p:nvSpPr>
        <p:spPr>
          <a:xfrm>
            <a:off x="508000" y="4064000"/>
            <a:ext cx="8128000" cy="2623128"/>
          </a:xfrm>
        </p:spPr>
        <p:txBody>
          <a:bodyPr>
            <a:normAutofit/>
          </a:bodyPr>
          <a:lstStyle/>
          <a:p>
            <a:pPr marL="0" indent="0">
              <a:lnSpc>
                <a:spcPct val="90000"/>
              </a:lnSpc>
              <a:spcBef>
                <a:spcPts val="0"/>
              </a:spcBef>
              <a:spcAft>
                <a:spcPts val="600"/>
              </a:spcAft>
              <a:buNone/>
            </a:pPr>
            <a:r>
              <a:rPr lang="en-GB" sz="1600" dirty="0">
                <a:solidFill>
                  <a:schemeClr val="tx1"/>
                </a:solidFill>
              </a:rPr>
              <a:t>Several elements of the Herero and Nama genocide demonstrate continuity with the Holocaust.</a:t>
            </a:r>
            <a:br>
              <a:rPr lang="en-GB" sz="1600" dirty="0">
                <a:solidFill>
                  <a:schemeClr val="tx1"/>
                </a:solidFill>
              </a:rPr>
            </a:br>
            <a:br>
              <a:rPr lang="en-GB" sz="1600" dirty="0">
                <a:solidFill>
                  <a:schemeClr val="tx1"/>
                </a:solidFill>
              </a:rPr>
            </a:br>
            <a:r>
              <a:rPr lang="en-GB" sz="1600" dirty="0">
                <a:solidFill>
                  <a:schemeClr val="tx1"/>
                </a:solidFill>
              </a:rPr>
              <a:t>Concentration camps were established in both cases, where prisoners were subjected to forced </a:t>
            </a:r>
            <a:r>
              <a:rPr lang="en-GB" sz="1600" dirty="0" err="1">
                <a:solidFill>
                  <a:schemeClr val="tx1"/>
                </a:solidFill>
              </a:rPr>
              <a:t>labor</a:t>
            </a:r>
            <a:r>
              <a:rPr lang="en-GB" sz="1600" dirty="0">
                <a:solidFill>
                  <a:schemeClr val="tx1"/>
                </a:solidFill>
              </a:rPr>
              <a:t>, a starvation diet, and medical experimentation.</a:t>
            </a:r>
            <a:br>
              <a:rPr lang="en-GB" sz="1600" dirty="0">
                <a:solidFill>
                  <a:schemeClr val="tx1"/>
                </a:solidFill>
              </a:rPr>
            </a:br>
            <a:br>
              <a:rPr lang="en-GB" sz="1600" dirty="0">
                <a:solidFill>
                  <a:schemeClr val="tx1"/>
                </a:solidFill>
              </a:rPr>
            </a:br>
            <a:r>
              <a:rPr lang="en-GB" sz="1600" dirty="0">
                <a:solidFill>
                  <a:schemeClr val="tx1"/>
                </a:solidFill>
              </a:rPr>
              <a:t>At Shark Island, from 1904-1908, research was conducted on corpses by race scientists, including Eugen Fischer. Fischer became the forefather of the Nazi eugenics theory, which drove the state’s genocidal policies against Jews.</a:t>
            </a:r>
            <a:br>
              <a:rPr lang="en-GB" sz="1600" dirty="0">
                <a:solidFill>
                  <a:schemeClr val="tx1"/>
                </a:solidFill>
              </a:rPr>
            </a:br>
            <a:br>
              <a:rPr lang="en-GB" sz="1600" dirty="0">
                <a:solidFill>
                  <a:schemeClr val="tx1"/>
                </a:solidFill>
              </a:rPr>
            </a:br>
            <a:r>
              <a:rPr lang="en-GB" sz="1600" dirty="0">
                <a:solidFill>
                  <a:schemeClr val="tx1"/>
                </a:solidFill>
              </a:rPr>
              <a:t>Systemic racism was evident in both cases. The laws forbidding interracial marriage in German South West Africa foreshadowed the 1935 Nuremberg Laws in Nazi Germany.</a:t>
            </a:r>
          </a:p>
        </p:txBody>
      </p:sp>
      <p:sp>
        <p:nvSpPr>
          <p:cNvPr id="7" name="Title 1">
            <a:extLst>
              <a:ext uri="{FF2B5EF4-FFF2-40B4-BE49-F238E27FC236}">
                <a16:creationId xmlns:a16="http://schemas.microsoft.com/office/drawing/2014/main" id="{9B335D65-5EDB-45D7-A74C-6DE6DA76A9CB}"/>
              </a:ext>
            </a:extLst>
          </p:cNvPr>
          <p:cNvSpPr txBox="1">
            <a:spLocks/>
          </p:cNvSpPr>
          <p:nvPr/>
        </p:nvSpPr>
        <p:spPr bwMode="black">
          <a:xfrm>
            <a:off x="508000" y="3030140"/>
            <a:ext cx="5825185" cy="797716"/>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a:lstStyle>
          <a:p>
            <a:r>
              <a:rPr lang="en-GB" sz="2100" dirty="0"/>
              <a:t>Continuity with the Holocaust</a:t>
            </a:r>
          </a:p>
        </p:txBody>
      </p:sp>
    </p:spTree>
    <p:extLst>
      <p:ext uri="{BB962C8B-B14F-4D97-AF65-F5344CB8AC3E}">
        <p14:creationId xmlns:p14="http://schemas.microsoft.com/office/powerpoint/2010/main" val="1683892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2433" y="1204838"/>
            <a:ext cx="3357604" cy="1188720"/>
          </a:xfrm>
        </p:spPr>
        <p:txBody>
          <a:bodyPr>
            <a:normAutofit/>
          </a:bodyPr>
          <a:lstStyle/>
          <a:p>
            <a:r>
              <a:t>First World War</a:t>
            </a:r>
          </a:p>
        </p:txBody>
      </p:sp>
      <p:sp>
        <p:nvSpPr>
          <p:cNvPr id="3" name="Content Placeholder 2"/>
          <p:cNvSpPr>
            <a:spLocks noGrp="1"/>
          </p:cNvSpPr>
          <p:nvPr>
            <p:ph idx="1"/>
          </p:nvPr>
        </p:nvSpPr>
        <p:spPr>
          <a:xfrm>
            <a:off x="602433" y="2787303"/>
            <a:ext cx="3369699" cy="2949956"/>
          </a:xfrm>
        </p:spPr>
        <p:txBody>
          <a:bodyPr>
            <a:normAutofit/>
          </a:bodyPr>
          <a:lstStyle/>
          <a:p>
            <a:pPr marL="0" indent="0">
              <a:spcBef>
                <a:spcPts val="0"/>
              </a:spcBef>
              <a:spcAft>
                <a:spcPts val="600"/>
              </a:spcAft>
              <a:buNone/>
            </a:pPr>
            <a:r>
              <a:rPr dirty="0"/>
              <a:t>The outbreak of the First World War occurred on August 1, 1914. </a:t>
            </a:r>
            <a:r>
              <a:rPr lang="en-GB" dirty="0"/>
              <a:t> </a:t>
            </a:r>
            <a:r>
              <a:rPr dirty="0"/>
              <a:t>The hostilities quickly extended to the African continent.</a:t>
            </a:r>
            <a:br>
              <a:rPr dirty="0"/>
            </a:br>
            <a:br>
              <a:rPr dirty="0"/>
            </a:br>
            <a:r>
              <a:rPr dirty="0"/>
              <a:t>The Allied powers targeted German colonies to restrict the German navy and disrupt radio transmitters in South West Africa.</a:t>
            </a:r>
            <a:endParaRPr lang="en-GB" dirty="0"/>
          </a:p>
        </p:txBody>
      </p:sp>
      <p:sp>
        <p:nvSpPr>
          <p:cNvPr id="11" name="Rectangle 10">
            <a:extLst>
              <a:ext uri="{FF2B5EF4-FFF2-40B4-BE49-F238E27FC236}">
                <a16:creationId xmlns:a16="http://schemas.microsoft.com/office/drawing/2014/main" id="{56533F40-045E-4E3D-9243-864CD4E58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7703" y="964692"/>
            <a:ext cx="408051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0402EC6-D845-41B3-BEBE-CB34D9BFE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3024" y="1128683"/>
            <a:ext cx="382987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men in uniform&#10;&#10;Description automatically generated with low confidence">
            <a:extLst>
              <a:ext uri="{FF2B5EF4-FFF2-40B4-BE49-F238E27FC236}">
                <a16:creationId xmlns:a16="http://schemas.microsoft.com/office/drawing/2014/main" id="{39043D9C-8824-4868-8BE2-8FBAB071FD38}"/>
              </a:ext>
            </a:extLst>
          </p:cNvPr>
          <p:cNvPicPr>
            <a:picLocks noChangeAspect="1"/>
          </p:cNvPicPr>
          <p:nvPr/>
        </p:nvPicPr>
        <p:blipFill rotWithShape="1">
          <a:blip r:embed="rId2"/>
          <a:srcRect l="7376" r="5842"/>
          <a:stretch/>
        </p:blipFill>
        <p:spPr>
          <a:xfrm>
            <a:off x="4853885" y="1922891"/>
            <a:ext cx="3288145" cy="3012218"/>
          </a:xfrm>
          <a:prstGeom prst="rect">
            <a:avLst/>
          </a:prstGeom>
        </p:spPr>
      </p:pic>
      <p:sp>
        <p:nvSpPr>
          <p:cNvPr id="4" name="Arrow: Pentagon 3">
            <a:extLst>
              <a:ext uri="{FF2B5EF4-FFF2-40B4-BE49-F238E27FC236}">
                <a16:creationId xmlns:a16="http://schemas.microsoft.com/office/drawing/2014/main" id="{54AD1E0F-8F55-4F67-8700-D69F566D2319}"/>
              </a:ext>
            </a:extLst>
          </p:cNvPr>
          <p:cNvSpPr/>
          <p:nvPr/>
        </p:nvSpPr>
        <p:spPr>
          <a:xfrm>
            <a:off x="0" y="306417"/>
            <a:ext cx="3565236"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Aug 01, 1914 - Nov 11, 1918</a:t>
            </a:r>
          </a:p>
        </p:txBody>
      </p:sp>
    </p:spTree>
    <p:extLst>
      <p:ext uri="{BB962C8B-B14F-4D97-AF65-F5344CB8AC3E}">
        <p14:creationId xmlns:p14="http://schemas.microsoft.com/office/powerpoint/2010/main" val="685895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 name="Picture 5" descr="A group of people stand near some tents&#10;&#10;Description automatically generated with low confidence">
            <a:extLst>
              <a:ext uri="{FF2B5EF4-FFF2-40B4-BE49-F238E27FC236}">
                <a16:creationId xmlns:a16="http://schemas.microsoft.com/office/drawing/2014/main" id="{1BC22B45-ABCD-48BA-A8ED-6E1585CA8C80}"/>
              </a:ext>
            </a:extLst>
          </p:cNvPr>
          <p:cNvPicPr>
            <a:picLocks noChangeAspect="1"/>
          </p:cNvPicPr>
          <p:nvPr/>
        </p:nvPicPr>
        <p:blipFill rotWithShape="1">
          <a:blip r:embed="rId2"/>
          <a:srcRect l="30347" r="16072"/>
          <a:stretch/>
        </p:blipFill>
        <p:spPr>
          <a:xfrm>
            <a:off x="20" y="10"/>
            <a:ext cx="5653258" cy="6857990"/>
          </a:xfrm>
          <a:prstGeom prst="rect">
            <a:avLst/>
          </a:prstGeom>
        </p:spPr>
      </p:pic>
      <p:sp>
        <p:nvSpPr>
          <p:cNvPr id="2" name="Title 1"/>
          <p:cNvSpPr>
            <a:spLocks noGrp="1"/>
          </p:cNvSpPr>
          <p:nvPr>
            <p:ph type="title"/>
          </p:nvPr>
        </p:nvSpPr>
        <p:spPr>
          <a:xfrm>
            <a:off x="603514" y="1163350"/>
            <a:ext cx="4446270" cy="1188720"/>
          </a:xfrm>
          <a:solidFill>
            <a:schemeClr val="bg1">
              <a:alpha val="80000"/>
            </a:schemeClr>
          </a:solidFill>
          <a:ln>
            <a:solidFill>
              <a:schemeClr val="tx1">
                <a:lumMod val="75000"/>
                <a:lumOff val="25000"/>
              </a:schemeClr>
            </a:solidFill>
          </a:ln>
        </p:spPr>
        <p:txBody>
          <a:bodyPr>
            <a:normAutofit/>
          </a:bodyPr>
          <a:lstStyle/>
          <a:p>
            <a:r>
              <a:rPr lang="en-GB" dirty="0">
                <a:solidFill>
                  <a:schemeClr val="tx1">
                    <a:lumMod val="85000"/>
                    <a:lumOff val="15000"/>
                  </a:schemeClr>
                </a:solidFill>
              </a:rPr>
              <a:t>Invasion of South West Africa</a:t>
            </a:r>
          </a:p>
        </p:txBody>
      </p:sp>
      <p:sp>
        <p:nvSpPr>
          <p:cNvPr id="11" name="Rectangle 10">
            <a:extLst>
              <a:ext uri="{FF2B5EF4-FFF2-40B4-BE49-F238E27FC236}">
                <a16:creationId xmlns:a16="http://schemas.microsoft.com/office/drawing/2014/main" id="{9291BAA3-FE23-4A48-BA9E-EF0D56A83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674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40582" y="1222550"/>
            <a:ext cx="2671724" cy="4924280"/>
          </a:xfrm>
        </p:spPr>
        <p:txBody>
          <a:bodyPr anchor="ctr">
            <a:normAutofit/>
          </a:bodyPr>
          <a:lstStyle/>
          <a:p>
            <a:pPr marL="0" indent="0">
              <a:lnSpc>
                <a:spcPct val="90000"/>
              </a:lnSpc>
              <a:spcBef>
                <a:spcPts val="0"/>
              </a:spcBef>
              <a:spcAft>
                <a:spcPts val="600"/>
              </a:spcAft>
              <a:buNone/>
            </a:pPr>
            <a:r>
              <a:rPr lang="en-GB" dirty="0">
                <a:solidFill>
                  <a:srgbClr val="FFFFFF"/>
                </a:solidFill>
              </a:rPr>
              <a:t>German South West Africa was invaded as part of the Allied campaign against German colonies in WWI. The port of Lüderitz was occupied by colonial troops on September 18, 1914.</a:t>
            </a:r>
            <a:br>
              <a:rPr lang="en-GB" dirty="0">
                <a:solidFill>
                  <a:srgbClr val="FFFFFF"/>
                </a:solidFill>
              </a:rPr>
            </a:br>
            <a:br>
              <a:rPr lang="en-GB" dirty="0">
                <a:solidFill>
                  <a:srgbClr val="FFFFFF"/>
                </a:solidFill>
              </a:rPr>
            </a:br>
            <a:r>
              <a:rPr lang="en-GB" dirty="0">
                <a:solidFill>
                  <a:srgbClr val="FFFFFF"/>
                </a:solidFill>
              </a:rPr>
              <a:t>German forces surrendered on July 9, 1915.</a:t>
            </a:r>
            <a:br>
              <a:rPr lang="en-GB" dirty="0">
                <a:solidFill>
                  <a:srgbClr val="FFFFFF"/>
                </a:solidFill>
              </a:rPr>
            </a:br>
            <a:br>
              <a:rPr lang="en-GB" dirty="0">
                <a:solidFill>
                  <a:srgbClr val="FFFFFF"/>
                </a:solidFill>
              </a:rPr>
            </a:br>
            <a:r>
              <a:rPr lang="en-GB" dirty="0">
                <a:solidFill>
                  <a:srgbClr val="FFFFFF"/>
                </a:solidFill>
              </a:rPr>
              <a:t>South West Africa was governed by South Africa until it gained independence as Namibia in 1990.</a:t>
            </a:r>
          </a:p>
        </p:txBody>
      </p:sp>
      <p:sp>
        <p:nvSpPr>
          <p:cNvPr id="4" name="Arrow: Pentagon 3">
            <a:extLst>
              <a:ext uri="{FF2B5EF4-FFF2-40B4-BE49-F238E27FC236}">
                <a16:creationId xmlns:a16="http://schemas.microsoft.com/office/drawing/2014/main" id="{D934536B-2536-4FDC-A3BE-B7DE6086B5F1}"/>
              </a:ext>
            </a:extLst>
          </p:cNvPr>
          <p:cNvSpPr/>
          <p:nvPr/>
        </p:nvSpPr>
        <p:spPr>
          <a:xfrm>
            <a:off x="0" y="306417"/>
            <a:ext cx="3565236"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Sept 14, 1914 - Jul 09, 1915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964692"/>
            <a:ext cx="2300202" cy="1188720"/>
          </a:xfrm>
        </p:spPr>
        <p:txBody>
          <a:bodyPr>
            <a:normAutofit/>
          </a:bodyPr>
          <a:lstStyle/>
          <a:p>
            <a:r>
              <a:rPr lang="en-GB" sz="1800"/>
              <a:t>UN Convention on Genocide</a:t>
            </a:r>
          </a:p>
        </p:txBody>
      </p:sp>
      <p:sp>
        <p:nvSpPr>
          <p:cNvPr id="3" name="Content Placeholder 2"/>
          <p:cNvSpPr>
            <a:spLocks noGrp="1"/>
          </p:cNvSpPr>
          <p:nvPr>
            <p:ph idx="1"/>
          </p:nvPr>
        </p:nvSpPr>
        <p:spPr>
          <a:xfrm>
            <a:off x="602433" y="2479733"/>
            <a:ext cx="2297823" cy="3263206"/>
          </a:xfrm>
        </p:spPr>
        <p:txBody>
          <a:bodyPr>
            <a:normAutofit/>
          </a:bodyPr>
          <a:lstStyle/>
          <a:p>
            <a:pPr marL="0" indent="0">
              <a:buNone/>
            </a:pPr>
            <a:r>
              <a:rPr lang="en-GB" sz="1700" dirty="0"/>
              <a:t>The Convention on the Prevention and Punishment of the Crime of Genocide was unanimously adopted by the United Nations General Assembly on December 9, 1948.</a:t>
            </a:r>
            <a:br>
              <a:rPr lang="en-GB" sz="1700" dirty="0"/>
            </a:br>
            <a:br>
              <a:rPr lang="en-GB" sz="1700" dirty="0"/>
            </a:br>
            <a:r>
              <a:rPr lang="en-GB" sz="1700" dirty="0"/>
              <a:t>The Convention was effective from January 12, 1951.</a:t>
            </a:r>
          </a:p>
        </p:txBody>
      </p:sp>
      <p:sp>
        <p:nvSpPr>
          <p:cNvPr id="11" name="Rectangle 10">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0636" y="964692"/>
            <a:ext cx="516407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3351" y="1128683"/>
            <a:ext cx="4918644"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with medium confidence">
            <a:extLst>
              <a:ext uri="{FF2B5EF4-FFF2-40B4-BE49-F238E27FC236}">
                <a16:creationId xmlns:a16="http://schemas.microsoft.com/office/drawing/2014/main" id="{21A6FB42-78AE-4A05-AA01-B9290B508EC7}"/>
              </a:ext>
            </a:extLst>
          </p:cNvPr>
          <p:cNvPicPr>
            <a:picLocks noChangeAspect="1"/>
          </p:cNvPicPr>
          <p:nvPr/>
        </p:nvPicPr>
        <p:blipFill rotWithShape="1">
          <a:blip r:embed="rId2"/>
          <a:srcRect l="14345" t="-270" r="14627" b="269"/>
          <a:stretch/>
        </p:blipFill>
        <p:spPr>
          <a:xfrm>
            <a:off x="3666836" y="1293275"/>
            <a:ext cx="4553528" cy="4279392"/>
          </a:xfrm>
          <a:prstGeom prst="rect">
            <a:avLst/>
          </a:prstGeom>
        </p:spPr>
      </p:pic>
      <p:sp>
        <p:nvSpPr>
          <p:cNvPr id="4" name="Arrow: Pentagon 3">
            <a:extLst>
              <a:ext uri="{FF2B5EF4-FFF2-40B4-BE49-F238E27FC236}">
                <a16:creationId xmlns:a16="http://schemas.microsoft.com/office/drawing/2014/main" id="{F9D4C0FE-9333-45B8-B32E-27EDB673CC1B}"/>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Dec 09, 1948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554686"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504" y="1290025"/>
            <a:ext cx="3356919" cy="1188720"/>
          </a:xfrm>
          <a:solidFill>
            <a:srgbClr val="FFFFFF"/>
          </a:solidFill>
          <a:ln>
            <a:solidFill>
              <a:srgbClr val="404040"/>
            </a:solidFill>
          </a:ln>
        </p:spPr>
        <p:txBody>
          <a:bodyPr>
            <a:normAutofit/>
          </a:bodyPr>
          <a:lstStyle/>
          <a:p>
            <a:r>
              <a:rPr lang="en-GB"/>
              <a:t>The Whitaker Report</a:t>
            </a:r>
          </a:p>
        </p:txBody>
      </p:sp>
      <p:sp>
        <p:nvSpPr>
          <p:cNvPr id="3" name="Content Placeholder 2"/>
          <p:cNvSpPr>
            <a:spLocks noGrp="1"/>
          </p:cNvSpPr>
          <p:nvPr>
            <p:ph idx="1"/>
          </p:nvPr>
        </p:nvSpPr>
        <p:spPr>
          <a:xfrm>
            <a:off x="603504" y="2858703"/>
            <a:ext cx="3356919" cy="3042547"/>
          </a:xfrm>
        </p:spPr>
        <p:txBody>
          <a:bodyPr>
            <a:normAutofit/>
          </a:bodyPr>
          <a:lstStyle/>
          <a:p>
            <a:pPr marL="0" indent="0">
              <a:spcBef>
                <a:spcPts val="0"/>
              </a:spcBef>
              <a:spcAft>
                <a:spcPts val="600"/>
              </a:spcAft>
              <a:buNone/>
            </a:pPr>
            <a:r>
              <a:rPr lang="en-GB" dirty="0">
                <a:solidFill>
                  <a:srgbClr val="FFFFFF"/>
                </a:solidFill>
              </a:rPr>
              <a:t>Ben Whitaker, the UN Special Rapporteur on Prevention and Punishment of the Crime of Genocide, wrote a report and presented it to the United Nations.  </a:t>
            </a:r>
            <a:br>
              <a:rPr lang="en-GB" dirty="0">
                <a:solidFill>
                  <a:srgbClr val="FFFFFF"/>
                </a:solidFill>
              </a:rPr>
            </a:br>
            <a:br>
              <a:rPr lang="en-GB" dirty="0">
                <a:solidFill>
                  <a:srgbClr val="FFFFFF"/>
                </a:solidFill>
              </a:rPr>
            </a:br>
            <a:r>
              <a:rPr lang="en-GB" dirty="0">
                <a:solidFill>
                  <a:srgbClr val="FFFFFF"/>
                </a:solidFill>
              </a:rPr>
              <a:t>This report officially recognized the German atrocities in South West Africa as genocide. </a:t>
            </a:r>
          </a:p>
        </p:txBody>
      </p:sp>
      <p:sp>
        <p:nvSpPr>
          <p:cNvPr id="18"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9774" y="640080"/>
            <a:ext cx="3614166"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132" y="806357"/>
            <a:ext cx="3383449"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 letter&#10;&#10;Description automatically generated">
            <a:extLst>
              <a:ext uri="{FF2B5EF4-FFF2-40B4-BE49-F238E27FC236}">
                <a16:creationId xmlns:a16="http://schemas.microsoft.com/office/drawing/2014/main" id="{0C6172BA-DAB0-47FD-903F-F9AAA91CED50}"/>
              </a:ext>
            </a:extLst>
          </p:cNvPr>
          <p:cNvPicPr>
            <a:picLocks noChangeAspect="1"/>
          </p:cNvPicPr>
          <p:nvPr/>
        </p:nvPicPr>
        <p:blipFill rotWithShape="1">
          <a:blip r:embed="rId2"/>
          <a:srcRect l="4773" r="38463"/>
          <a:stretch/>
        </p:blipFill>
        <p:spPr>
          <a:xfrm>
            <a:off x="5396251" y="1126397"/>
            <a:ext cx="2921209" cy="4288536"/>
          </a:xfrm>
          <a:prstGeom prst="rect">
            <a:avLst/>
          </a:prstGeom>
          <a:ln w="31750">
            <a:noFill/>
          </a:ln>
        </p:spPr>
      </p:pic>
      <p:sp>
        <p:nvSpPr>
          <p:cNvPr id="4" name="Arrow: Pentagon 3">
            <a:extLst>
              <a:ext uri="{FF2B5EF4-FFF2-40B4-BE49-F238E27FC236}">
                <a16:creationId xmlns:a16="http://schemas.microsoft.com/office/drawing/2014/main" id="{24968692-FAE6-439B-829B-978C5373A636}"/>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July 02, 1985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flag on a pole&#10;&#10;Description automatically generated with medium confidence">
            <a:extLst>
              <a:ext uri="{FF2B5EF4-FFF2-40B4-BE49-F238E27FC236}">
                <a16:creationId xmlns:a16="http://schemas.microsoft.com/office/drawing/2014/main" id="{FFEB3C1B-5F28-42BD-91C0-F7387B36A2B6}"/>
              </a:ext>
            </a:extLst>
          </p:cNvPr>
          <p:cNvPicPr>
            <a:picLocks noChangeAspect="1"/>
          </p:cNvPicPr>
          <p:nvPr/>
        </p:nvPicPr>
        <p:blipFill rotWithShape="1">
          <a:blip r:embed="rId2">
            <a:alphaModFix amt="35000"/>
          </a:blip>
          <a:srcRect/>
          <a:stretch/>
        </p:blipFill>
        <p:spPr>
          <a:xfrm>
            <a:off x="20" y="10"/>
            <a:ext cx="9143980" cy="6857990"/>
          </a:xfrm>
          <a:prstGeom prst="rect">
            <a:avLst/>
          </a:prstGeom>
        </p:spPr>
      </p:pic>
      <p:sp>
        <p:nvSpPr>
          <p:cNvPr id="2" name="Title 1"/>
          <p:cNvSpPr>
            <a:spLocks noGrp="1"/>
          </p:cNvSpPr>
          <p:nvPr>
            <p:ph type="title"/>
          </p:nvPr>
        </p:nvSpPr>
        <p:spPr>
          <a:xfrm>
            <a:off x="1673352" y="964692"/>
            <a:ext cx="5797296" cy="1188720"/>
          </a:xfrm>
          <a:solidFill>
            <a:schemeClr val="bg1"/>
          </a:solidFill>
          <a:ln>
            <a:solidFill>
              <a:schemeClr val="tx1"/>
            </a:solidFill>
          </a:ln>
        </p:spPr>
        <p:txBody>
          <a:bodyPr>
            <a:normAutofit/>
          </a:bodyPr>
          <a:lstStyle/>
          <a:p>
            <a:r>
              <a:rPr lang="en-GB" dirty="0">
                <a:solidFill>
                  <a:schemeClr val="tx1"/>
                </a:solidFill>
              </a:rPr>
              <a:t>Namibian Independence</a:t>
            </a:r>
          </a:p>
        </p:txBody>
      </p:sp>
      <p:sp>
        <p:nvSpPr>
          <p:cNvPr id="3" name="Content Placeholder 2"/>
          <p:cNvSpPr>
            <a:spLocks noGrp="1"/>
          </p:cNvSpPr>
          <p:nvPr>
            <p:ph idx="1"/>
          </p:nvPr>
        </p:nvSpPr>
        <p:spPr>
          <a:xfrm>
            <a:off x="1673352" y="2638044"/>
            <a:ext cx="5797296" cy="3101983"/>
          </a:xfrm>
        </p:spPr>
        <p:txBody>
          <a:bodyPr>
            <a:normAutofit/>
          </a:bodyPr>
          <a:lstStyle/>
          <a:p>
            <a:pPr marL="0" indent="0">
              <a:spcBef>
                <a:spcPts val="0"/>
              </a:spcBef>
              <a:spcAft>
                <a:spcPts val="600"/>
              </a:spcAft>
              <a:buNone/>
            </a:pPr>
            <a:r>
              <a:rPr dirty="0"/>
              <a:t>On June 12, 1968, under UN General Assembly Resolution 2372, South West Africa was renamed Namibia. </a:t>
            </a:r>
            <a:br>
              <a:rPr dirty="0"/>
            </a:br>
            <a:br>
              <a:rPr dirty="0"/>
            </a:br>
            <a:r>
              <a:rPr dirty="0"/>
              <a:t>South Africa ended its occupation of Namibia in 1988. In November 1989, elections were held for a new constitutional assembly. </a:t>
            </a:r>
            <a:br>
              <a:rPr dirty="0"/>
            </a:br>
            <a:br>
              <a:rPr dirty="0"/>
            </a:br>
            <a:r>
              <a:rPr dirty="0"/>
              <a:t>On March 2</a:t>
            </a:r>
            <a:r>
              <a:rPr lang="en-GB" dirty="0"/>
              <a:t>1</a:t>
            </a:r>
            <a:r>
              <a:rPr dirty="0"/>
              <a:t>, 1990, the Republic of Namibia was officially declared a sovereign state. Sam Nujoma was sworn in as the first President. </a:t>
            </a:r>
            <a:endParaRPr lang="en-GB" dirty="0"/>
          </a:p>
        </p:txBody>
      </p:sp>
      <p:sp>
        <p:nvSpPr>
          <p:cNvPr id="4" name="Arrow: Pentagon 3">
            <a:extLst>
              <a:ext uri="{FF2B5EF4-FFF2-40B4-BE49-F238E27FC236}">
                <a16:creationId xmlns:a16="http://schemas.microsoft.com/office/drawing/2014/main" id="{5DB7C31A-48EA-461B-B82C-1268D2CD8E84}"/>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Mar 21, 1990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59" y="1052944"/>
            <a:ext cx="2551898" cy="2992413"/>
          </a:xfrm>
        </p:spPr>
        <p:txBody>
          <a:bodyPr anchor="t">
            <a:normAutofit/>
          </a:bodyPr>
          <a:lstStyle/>
          <a:p>
            <a:br>
              <a:rPr lang="en-GB" sz="1200" dirty="0"/>
            </a:br>
            <a:br>
              <a:rPr lang="en-GB" sz="2000" dirty="0"/>
            </a:br>
            <a:r>
              <a:rPr lang="en-GB" sz="2000" dirty="0"/>
              <a:t>Herero Descendants File Lawsuit</a:t>
            </a:r>
          </a:p>
        </p:txBody>
      </p:sp>
      <p:sp>
        <p:nvSpPr>
          <p:cNvPr id="3" name="Content Placeholder 2"/>
          <p:cNvSpPr>
            <a:spLocks noGrp="1"/>
          </p:cNvSpPr>
          <p:nvPr>
            <p:ph idx="1"/>
          </p:nvPr>
        </p:nvSpPr>
        <p:spPr>
          <a:xfrm>
            <a:off x="480059" y="4322616"/>
            <a:ext cx="8066249" cy="1884219"/>
          </a:xfrm>
        </p:spPr>
        <p:txBody>
          <a:bodyPr>
            <a:normAutofit/>
          </a:bodyPr>
          <a:lstStyle/>
          <a:p>
            <a:pPr marL="0" indent="0">
              <a:lnSpc>
                <a:spcPct val="90000"/>
              </a:lnSpc>
              <a:buNone/>
            </a:pPr>
            <a:r>
              <a:rPr lang="en-GB" dirty="0"/>
              <a:t>In 2001, Herero descendants filed a $2 billion lawsuit in the USA against the German government and Deutsche Bank for their involvement in the 1904 genocide. They primarily sought compensation to purchase land from white farmers and redistribute it among Herero descendants.</a:t>
            </a:r>
            <a:br>
              <a:rPr lang="en-GB" dirty="0"/>
            </a:br>
            <a:br>
              <a:rPr lang="en-GB" dirty="0"/>
            </a:br>
            <a:r>
              <a:rPr lang="en-GB" dirty="0"/>
              <a:t>In June 2004, the lawsuit was dismissed for failure to state an actionable claim. It was deemed a political issue rather than a legal one.</a:t>
            </a:r>
          </a:p>
        </p:txBody>
      </p:sp>
      <p:pic>
        <p:nvPicPr>
          <p:cNvPr id="6" name="Picture 5" descr="A picture containing text, outdoor, people, transport&#10;&#10;Description automatically generated">
            <a:extLst>
              <a:ext uri="{FF2B5EF4-FFF2-40B4-BE49-F238E27FC236}">
                <a16:creationId xmlns:a16="http://schemas.microsoft.com/office/drawing/2014/main" id="{F9C0B87A-83D3-4C12-87C5-EF9E2A57C7E4}"/>
              </a:ext>
            </a:extLst>
          </p:cNvPr>
          <p:cNvPicPr>
            <a:picLocks noChangeAspect="1"/>
          </p:cNvPicPr>
          <p:nvPr/>
        </p:nvPicPr>
        <p:blipFill>
          <a:blip r:embed="rId2"/>
          <a:stretch>
            <a:fillRect/>
          </a:stretch>
        </p:blipFill>
        <p:spPr>
          <a:xfrm>
            <a:off x="3384005" y="1025410"/>
            <a:ext cx="5162303" cy="3019947"/>
          </a:xfrm>
          <a:prstGeom prst="rect">
            <a:avLst/>
          </a:prstGeom>
          <a:ln w="31750" cap="sq">
            <a:solidFill>
              <a:srgbClr val="FFFFFF"/>
            </a:solidFill>
            <a:miter lim="800000"/>
          </a:ln>
        </p:spPr>
      </p:pic>
      <p:sp>
        <p:nvSpPr>
          <p:cNvPr id="4" name="Arrow: Pentagon 3">
            <a:extLst>
              <a:ext uri="{FF2B5EF4-FFF2-40B4-BE49-F238E27FC236}">
                <a16:creationId xmlns:a16="http://schemas.microsoft.com/office/drawing/2014/main" id="{518A0846-0CBF-4EC2-B410-AEBCFEB102E7}"/>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2001-2004</a:t>
            </a:r>
          </a:p>
        </p:txBody>
      </p:sp>
      <p:pic>
        <p:nvPicPr>
          <p:cNvPr id="8" name="Graphic 7" descr="Court outline">
            <a:extLst>
              <a:ext uri="{FF2B5EF4-FFF2-40B4-BE49-F238E27FC236}">
                <a16:creationId xmlns:a16="http://schemas.microsoft.com/office/drawing/2014/main" id="{498318A3-C877-4DFE-BC71-7FC663A96C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8808" y="2643736"/>
            <a:ext cx="914400" cy="9144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122" y="559632"/>
            <a:ext cx="5937755" cy="1188720"/>
          </a:xfrm>
        </p:spPr>
        <p:txBody>
          <a:bodyPr/>
          <a:lstStyle/>
          <a:p>
            <a:r>
              <a:rPr lang="en-GB" dirty="0"/>
              <a:t>Ten Stages of Genocide</a:t>
            </a:r>
          </a:p>
        </p:txBody>
      </p:sp>
      <p:sp>
        <p:nvSpPr>
          <p:cNvPr id="3" name="Content Placeholder 2"/>
          <p:cNvSpPr>
            <a:spLocks noGrp="1"/>
          </p:cNvSpPr>
          <p:nvPr>
            <p:ph idx="1"/>
          </p:nvPr>
        </p:nvSpPr>
        <p:spPr>
          <a:xfrm>
            <a:off x="457200" y="1959449"/>
            <a:ext cx="8229600" cy="4552188"/>
          </a:xfrm>
        </p:spPr>
        <p:txBody>
          <a:bodyPr>
            <a:noAutofit/>
          </a:bodyPr>
          <a:lstStyle/>
          <a:p>
            <a:pPr marL="0" indent="0">
              <a:spcBef>
                <a:spcPts val="0"/>
              </a:spcBef>
              <a:buNone/>
            </a:pPr>
            <a:r>
              <a:rPr lang="en-GB" sz="1600" dirty="0" err="1"/>
              <a:t>Dr.</a:t>
            </a:r>
            <a:r>
              <a:rPr lang="en-GB" sz="1600" dirty="0"/>
              <a:t> Gregory Stanton, the Founding President of Genocide Watch, is the author of the Ten Stages of Genocide. These stages are:</a:t>
            </a:r>
            <a:br>
              <a:rPr lang="en-GB" sz="1600" dirty="0"/>
            </a:br>
            <a:br>
              <a:rPr lang="en-GB" sz="1600" dirty="0"/>
            </a:br>
            <a:r>
              <a:rPr lang="en-GB" sz="1600" dirty="0" err="1"/>
              <a:t>i</a:t>
            </a:r>
            <a:r>
              <a:rPr lang="en-GB" sz="1600" dirty="0"/>
              <a:t>. Classification </a:t>
            </a:r>
            <a:br>
              <a:rPr lang="en-GB" sz="1600" dirty="0"/>
            </a:br>
            <a:r>
              <a:rPr lang="en-GB" sz="1600" dirty="0"/>
              <a:t>ii. Symbolization </a:t>
            </a:r>
            <a:br>
              <a:rPr lang="en-GB" sz="1600" dirty="0"/>
            </a:br>
            <a:r>
              <a:rPr lang="en-GB" sz="1600" dirty="0"/>
              <a:t>iii. Discrimination</a:t>
            </a:r>
            <a:br>
              <a:rPr lang="en-GB" sz="1600" dirty="0"/>
            </a:br>
            <a:r>
              <a:rPr lang="en-GB" sz="1600" dirty="0"/>
              <a:t>iv. Dehumanization </a:t>
            </a:r>
            <a:br>
              <a:rPr lang="en-GB" sz="1600" dirty="0"/>
            </a:br>
            <a:r>
              <a:rPr lang="en-GB" sz="1600" dirty="0"/>
              <a:t>v. Organization</a:t>
            </a:r>
            <a:br>
              <a:rPr lang="en-GB" sz="1600" dirty="0"/>
            </a:br>
            <a:r>
              <a:rPr lang="en-GB" sz="1600" dirty="0"/>
              <a:t>vi. Polarization </a:t>
            </a:r>
            <a:br>
              <a:rPr lang="en-GB" sz="1600" dirty="0"/>
            </a:br>
            <a:r>
              <a:rPr lang="en-GB" sz="1600" dirty="0"/>
              <a:t>vii. Preparation</a:t>
            </a:r>
            <a:br>
              <a:rPr lang="en-GB" sz="1600" dirty="0"/>
            </a:br>
            <a:r>
              <a:rPr lang="en-GB" sz="1600" dirty="0"/>
              <a:t>viii. Persecution</a:t>
            </a:r>
            <a:br>
              <a:rPr lang="en-GB" sz="1600" dirty="0"/>
            </a:br>
            <a:r>
              <a:rPr lang="en-GB" sz="1600" dirty="0"/>
              <a:t>ix. Extermination</a:t>
            </a:r>
            <a:br>
              <a:rPr lang="en-GB" sz="1600" dirty="0"/>
            </a:br>
            <a:r>
              <a:rPr lang="en-GB" sz="1600" dirty="0"/>
              <a:t>x. Denial.</a:t>
            </a:r>
            <a:br>
              <a:rPr lang="en-GB" sz="1600" dirty="0"/>
            </a:br>
            <a:br>
              <a:rPr lang="en-GB" sz="1600" dirty="0"/>
            </a:br>
            <a:r>
              <a:rPr lang="en-GB" sz="1600" dirty="0"/>
              <a:t>The process is not linear. During the genocide of the Herero and Nama populations, Stage 9: Extermination occurred in two phases: first, indiscriminate killings during the conflict; and second, forced </a:t>
            </a:r>
            <a:r>
              <a:rPr lang="en-GB" sz="1600" dirty="0" err="1"/>
              <a:t>labor</a:t>
            </a:r>
            <a:r>
              <a:rPr lang="en-GB" sz="1600" dirty="0"/>
              <a:t> and concentration camps.  The German government officially denied the occurrence of genocide in Namibia until 2015.</a:t>
            </a:r>
          </a:p>
        </p:txBody>
      </p:sp>
      <p:pic>
        <p:nvPicPr>
          <p:cNvPr id="9" name="Picture 8">
            <a:extLst>
              <a:ext uri="{FF2B5EF4-FFF2-40B4-BE49-F238E27FC236}">
                <a16:creationId xmlns:a16="http://schemas.microsoft.com/office/drawing/2014/main" id="{80BC9A0B-78D2-4E9A-BCF6-3E31A1A5D031}"/>
              </a:ext>
            </a:extLst>
          </p:cNvPr>
          <p:cNvPicPr>
            <a:picLocks noChangeAspect="1"/>
          </p:cNvPicPr>
          <p:nvPr/>
        </p:nvPicPr>
        <p:blipFill rotWithShape="1">
          <a:blip r:embed="rId2"/>
          <a:srcRect l="27957" t="31058" b="4787"/>
          <a:stretch/>
        </p:blipFill>
        <p:spPr>
          <a:xfrm>
            <a:off x="3417455" y="2789383"/>
            <a:ext cx="4896459" cy="231531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alpha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36355" y="964692"/>
            <a:ext cx="4421124" cy="1188720"/>
          </a:xfrm>
        </p:spPr>
        <p:txBody>
          <a:bodyPr>
            <a:normAutofit/>
          </a:bodyPr>
          <a:lstStyle/>
          <a:p>
            <a:r>
              <a:rPr lang="en-GB" sz="2000"/>
              <a:t>100th Anniversary: German Minister Apology</a:t>
            </a:r>
          </a:p>
        </p:txBody>
      </p:sp>
      <p:sp>
        <p:nvSpPr>
          <p:cNvPr id="30" name="Rectangle 22">
            <a:extLst>
              <a:ext uri="{FF2B5EF4-FFF2-40B4-BE49-F238E27FC236}">
                <a16:creationId xmlns:a16="http://schemas.microsoft.com/office/drawing/2014/main" id="{C7EC7370-FF9F-4131-8812-2123F5D9D4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8736" y="964692"/>
            <a:ext cx="2990088"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3377563-4FF6-4DD0-B84A-CFBB8D78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180" y="1128683"/>
            <a:ext cx="27432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ith red hair&#10;&#10;Description automatically generated with low confidence">
            <a:extLst>
              <a:ext uri="{FF2B5EF4-FFF2-40B4-BE49-F238E27FC236}">
                <a16:creationId xmlns:a16="http://schemas.microsoft.com/office/drawing/2014/main" id="{0DB5D42D-37D0-44E0-85A4-205807ED12C5}"/>
              </a:ext>
            </a:extLst>
          </p:cNvPr>
          <p:cNvPicPr>
            <a:picLocks noChangeAspect="1"/>
          </p:cNvPicPr>
          <p:nvPr/>
        </p:nvPicPr>
        <p:blipFill>
          <a:blip r:embed="rId2"/>
          <a:stretch>
            <a:fillRect/>
          </a:stretch>
        </p:blipFill>
        <p:spPr>
          <a:xfrm>
            <a:off x="845624" y="2262826"/>
            <a:ext cx="2496312" cy="2340290"/>
          </a:xfrm>
          <a:prstGeom prst="rect">
            <a:avLst/>
          </a:prstGeom>
        </p:spPr>
      </p:pic>
      <p:sp>
        <p:nvSpPr>
          <p:cNvPr id="3" name="Content Placeholder 2"/>
          <p:cNvSpPr>
            <a:spLocks noGrp="1"/>
          </p:cNvSpPr>
          <p:nvPr>
            <p:ph idx="1"/>
          </p:nvPr>
        </p:nvSpPr>
        <p:spPr>
          <a:xfrm>
            <a:off x="4035283" y="2638044"/>
            <a:ext cx="4472488" cy="3263206"/>
          </a:xfrm>
        </p:spPr>
        <p:txBody>
          <a:bodyPr>
            <a:normAutofit/>
          </a:bodyPr>
          <a:lstStyle/>
          <a:p>
            <a:pPr marL="0" indent="0">
              <a:spcBef>
                <a:spcPts val="0"/>
              </a:spcBef>
              <a:spcAft>
                <a:spcPts val="600"/>
              </a:spcAft>
              <a:buNone/>
            </a:pPr>
            <a:r>
              <a:rPr lang="en-GB" dirty="0"/>
              <a:t>The German Development Minister,  </a:t>
            </a:r>
            <a:r>
              <a:rPr lang="en-GB" dirty="0" err="1"/>
              <a:t>Heidemarie</a:t>
            </a:r>
            <a:r>
              <a:rPr lang="en-GB" dirty="0"/>
              <a:t> </a:t>
            </a:r>
            <a:r>
              <a:rPr lang="en-GB" dirty="0" err="1"/>
              <a:t>Wieczorek-Zeul</a:t>
            </a:r>
            <a:r>
              <a:rPr lang="en-GB" dirty="0"/>
              <a:t>, visited Namibia on the 100th anniversary of the Battle of Waterberg.</a:t>
            </a:r>
            <a:br>
              <a:rPr lang="en-GB" dirty="0"/>
            </a:br>
            <a:br>
              <a:rPr lang="en-GB" dirty="0"/>
            </a:br>
            <a:r>
              <a:rPr lang="en-GB" dirty="0"/>
              <a:t>She issued an apology for the "violence, discrimination, racism and destruction" which led to genocide in Namibia. </a:t>
            </a:r>
            <a:br>
              <a:rPr lang="en-GB" dirty="0"/>
            </a:br>
            <a:br>
              <a:rPr lang="en-GB" dirty="0"/>
            </a:br>
            <a:r>
              <a:rPr lang="en-GB" dirty="0"/>
              <a:t>This statement was dismissed as a personal opinion by the German government.</a:t>
            </a:r>
          </a:p>
        </p:txBody>
      </p:sp>
      <p:sp>
        <p:nvSpPr>
          <p:cNvPr id="4" name="Arrow: Pentagon 3">
            <a:extLst>
              <a:ext uri="{FF2B5EF4-FFF2-40B4-BE49-F238E27FC236}">
                <a16:creationId xmlns:a16="http://schemas.microsoft.com/office/drawing/2014/main" id="{8FB63421-15AE-4F12-9AF6-6412B3C7CB0E}"/>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Aug 2004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978776"/>
            <a:ext cx="3469732" cy="1174991"/>
          </a:xfrm>
        </p:spPr>
        <p:txBody>
          <a:bodyPr>
            <a:normAutofit fontScale="90000"/>
          </a:bodyPr>
          <a:lstStyle/>
          <a:p>
            <a:r>
              <a:rPr lang="en-GB" sz="2000" dirty="0" err="1"/>
              <a:t>Riruako</a:t>
            </a:r>
            <a:r>
              <a:rPr lang="en-GB" sz="2000" dirty="0"/>
              <a:t> address to the Namibian National Assembly</a:t>
            </a:r>
          </a:p>
        </p:txBody>
      </p:sp>
      <p:sp>
        <p:nvSpPr>
          <p:cNvPr id="3" name="Content Placeholder 2"/>
          <p:cNvSpPr>
            <a:spLocks noGrp="1"/>
          </p:cNvSpPr>
          <p:nvPr>
            <p:ph idx="1"/>
          </p:nvPr>
        </p:nvSpPr>
        <p:spPr>
          <a:xfrm>
            <a:off x="603504" y="2640692"/>
            <a:ext cx="3469732" cy="3704690"/>
          </a:xfrm>
        </p:spPr>
        <p:txBody>
          <a:bodyPr>
            <a:normAutofit/>
          </a:bodyPr>
          <a:lstStyle/>
          <a:p>
            <a:pPr marL="0" indent="0">
              <a:lnSpc>
                <a:spcPct val="90000"/>
              </a:lnSpc>
              <a:spcBef>
                <a:spcPts val="0"/>
              </a:spcBef>
              <a:spcAft>
                <a:spcPts val="600"/>
              </a:spcAft>
              <a:buNone/>
            </a:pPr>
            <a:r>
              <a:rPr lang="en-GB" dirty="0" err="1"/>
              <a:t>Kuaima</a:t>
            </a:r>
            <a:r>
              <a:rPr lang="en-GB" dirty="0"/>
              <a:t> </a:t>
            </a:r>
            <a:r>
              <a:rPr lang="en-GB" dirty="0" err="1"/>
              <a:t>Riruako</a:t>
            </a:r>
            <a:r>
              <a:rPr lang="en-GB" dirty="0"/>
              <a:t>, the chief of the Herero people, brought a motion to the Namibian National Assembly. He asked for the government to support the Herero claims for recognition and reparations from Germany. The motion was unanimously adopted on October 26, 2006.</a:t>
            </a:r>
            <a:br>
              <a:rPr lang="en-GB" dirty="0"/>
            </a:br>
            <a:br>
              <a:rPr lang="en-GB" dirty="0"/>
            </a:br>
            <a:r>
              <a:rPr lang="en-GB" dirty="0"/>
              <a:t>The Namibian National Assembly requested a dialogue with the German government to obtain an official apology and reparations.</a:t>
            </a:r>
          </a:p>
        </p:txBody>
      </p:sp>
      <p:pic>
        <p:nvPicPr>
          <p:cNvPr id="7" name="Picture 6" descr="A picture containing person, outdoor, tree, ground&#10;&#10;Description automatically generated">
            <a:extLst>
              <a:ext uri="{FF2B5EF4-FFF2-40B4-BE49-F238E27FC236}">
                <a16:creationId xmlns:a16="http://schemas.microsoft.com/office/drawing/2014/main" id="{8D000E58-009E-455E-949D-BF504DA88642}"/>
              </a:ext>
            </a:extLst>
          </p:cNvPr>
          <p:cNvPicPr>
            <a:picLocks noChangeAspect="1"/>
          </p:cNvPicPr>
          <p:nvPr/>
        </p:nvPicPr>
        <p:blipFill rotWithShape="1">
          <a:blip r:embed="rId2"/>
          <a:srcRect l="25353" r="24647"/>
          <a:stretch/>
        </p:blipFill>
        <p:spPr>
          <a:xfrm>
            <a:off x="4572000" y="10"/>
            <a:ext cx="4572000" cy="6857990"/>
          </a:xfrm>
          <a:prstGeom prst="rect">
            <a:avLst/>
          </a:prstGeom>
        </p:spPr>
      </p:pic>
      <p:sp>
        <p:nvSpPr>
          <p:cNvPr id="4" name="Arrow: Pentagon 3">
            <a:extLst>
              <a:ext uri="{FF2B5EF4-FFF2-40B4-BE49-F238E27FC236}">
                <a16:creationId xmlns:a16="http://schemas.microsoft.com/office/drawing/2014/main" id="{A2B2BE8B-394E-4A9A-91AF-E136E10D740A}"/>
              </a:ext>
            </a:extLst>
          </p:cNvPr>
          <p:cNvSpPr/>
          <p:nvPr/>
        </p:nvSpPr>
        <p:spPr>
          <a:xfrm>
            <a:off x="0" y="306417"/>
            <a:ext cx="2253673"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Sep - Oct 2006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9144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4109" y="3574473"/>
            <a:ext cx="8275782" cy="1062174"/>
          </a:xfrm>
          <a:noFill/>
          <a:ln>
            <a:solidFill>
              <a:schemeClr val="bg1"/>
            </a:solidFill>
          </a:ln>
        </p:spPr>
        <p:txBody>
          <a:bodyPr>
            <a:normAutofit/>
          </a:bodyPr>
          <a:lstStyle/>
          <a:p>
            <a:r>
              <a:rPr lang="en-GB" sz="2400" dirty="0">
                <a:solidFill>
                  <a:schemeClr val="bg1"/>
                </a:solidFill>
              </a:rPr>
              <a:t>German Foreign Ministry acknowledges genocide</a:t>
            </a:r>
          </a:p>
        </p:txBody>
      </p:sp>
      <p:pic>
        <p:nvPicPr>
          <p:cNvPr id="6" name="Picture 5" descr="A picture containing text, grass, outdoor, field&#10;&#10;Description automatically generated">
            <a:extLst>
              <a:ext uri="{FF2B5EF4-FFF2-40B4-BE49-F238E27FC236}">
                <a16:creationId xmlns:a16="http://schemas.microsoft.com/office/drawing/2014/main" id="{B6A38D58-B24F-4060-9D6F-508A631DB896}"/>
              </a:ext>
            </a:extLst>
          </p:cNvPr>
          <p:cNvPicPr>
            <a:picLocks noChangeAspect="1"/>
          </p:cNvPicPr>
          <p:nvPr/>
        </p:nvPicPr>
        <p:blipFill rotWithShape="1">
          <a:blip r:embed="rId2"/>
          <a:srcRect t="24886" b="23031"/>
          <a:stretch/>
        </p:blipFill>
        <p:spPr>
          <a:xfrm>
            <a:off x="20" y="-2"/>
            <a:ext cx="9143980" cy="3429000"/>
          </a:xfrm>
          <a:prstGeom prst="rect">
            <a:avLst/>
          </a:prstGeom>
        </p:spPr>
      </p:pic>
      <p:sp>
        <p:nvSpPr>
          <p:cNvPr id="3" name="Content Placeholder 2"/>
          <p:cNvSpPr>
            <a:spLocks noGrp="1"/>
          </p:cNvSpPr>
          <p:nvPr>
            <p:ph idx="1"/>
          </p:nvPr>
        </p:nvSpPr>
        <p:spPr>
          <a:xfrm>
            <a:off x="434109" y="4846075"/>
            <a:ext cx="8275782" cy="1705507"/>
          </a:xfrm>
        </p:spPr>
        <p:txBody>
          <a:bodyPr>
            <a:normAutofit lnSpcReduction="10000"/>
          </a:bodyPr>
          <a:lstStyle/>
          <a:p>
            <a:pPr marL="0" indent="0">
              <a:lnSpc>
                <a:spcPct val="90000"/>
              </a:lnSpc>
              <a:spcBef>
                <a:spcPts val="0"/>
              </a:spcBef>
              <a:spcAft>
                <a:spcPts val="600"/>
              </a:spcAft>
              <a:buNone/>
            </a:pPr>
            <a:r>
              <a:rPr lang="en-GB" dirty="0">
                <a:solidFill>
                  <a:schemeClr val="bg1"/>
                </a:solidFill>
              </a:rPr>
              <a:t>In 2012, the German and Namibian governments appointed special envoys to begin negotiations, to develop a shared understanding of past events. The major representatives of Herero and Nama descendants were excluded from the talks. </a:t>
            </a:r>
            <a:br>
              <a:rPr lang="en-GB" dirty="0">
                <a:solidFill>
                  <a:schemeClr val="bg1"/>
                </a:solidFill>
              </a:rPr>
            </a:br>
            <a:br>
              <a:rPr lang="en-GB" dirty="0">
                <a:solidFill>
                  <a:schemeClr val="bg1"/>
                </a:solidFill>
              </a:rPr>
            </a:br>
            <a:r>
              <a:rPr lang="en-GB" dirty="0">
                <a:solidFill>
                  <a:schemeClr val="bg1"/>
                </a:solidFill>
              </a:rPr>
              <a:t>On July 10, 2015, the German Foreign Ministry formally acknowledged the events as genocide. Despite this, the German government rejected legal responsibility and opposed the idea of reparations.</a:t>
            </a:r>
          </a:p>
        </p:txBody>
      </p:sp>
      <p:sp>
        <p:nvSpPr>
          <p:cNvPr id="4" name="Arrow: Pentagon 3">
            <a:extLst>
              <a:ext uri="{FF2B5EF4-FFF2-40B4-BE49-F238E27FC236}">
                <a16:creationId xmlns:a16="http://schemas.microsoft.com/office/drawing/2014/main" id="{20D3E030-9E97-4551-AE0E-16177CF1A9CB}"/>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2012-2015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8952" y="964691"/>
            <a:ext cx="2399884" cy="3085713"/>
          </a:xfrm>
        </p:spPr>
        <p:txBody>
          <a:bodyPr>
            <a:normAutofit/>
          </a:bodyPr>
          <a:lstStyle/>
          <a:p>
            <a:r>
              <a:rPr lang="en-GB" sz="2400" dirty="0"/>
              <a:t>Federal class action lawsuit</a:t>
            </a:r>
          </a:p>
        </p:txBody>
      </p:sp>
      <p:pic>
        <p:nvPicPr>
          <p:cNvPr id="6" name="Picture 5" descr="A picture containing building, ground, outdoor&#10;&#10;Description automatically generated">
            <a:extLst>
              <a:ext uri="{FF2B5EF4-FFF2-40B4-BE49-F238E27FC236}">
                <a16:creationId xmlns:a16="http://schemas.microsoft.com/office/drawing/2014/main" id="{5DE4F8C2-B7F4-4B12-A14E-D8A17FF66FE0}"/>
              </a:ext>
            </a:extLst>
          </p:cNvPr>
          <p:cNvPicPr>
            <a:picLocks noChangeAspect="1"/>
          </p:cNvPicPr>
          <p:nvPr/>
        </p:nvPicPr>
        <p:blipFill rotWithShape="1">
          <a:blip r:embed="rId2"/>
          <a:srcRect l="2549" r="2674" b="-2"/>
          <a:stretch/>
        </p:blipFill>
        <p:spPr>
          <a:xfrm>
            <a:off x="3629890" y="964691"/>
            <a:ext cx="4755157" cy="3085713"/>
          </a:xfrm>
          <a:prstGeom prst="rect">
            <a:avLst/>
          </a:prstGeom>
          <a:ln w="31750" cap="sq">
            <a:solidFill>
              <a:srgbClr val="FFFFFF"/>
            </a:solidFill>
            <a:miter lim="800000"/>
          </a:ln>
        </p:spPr>
      </p:pic>
      <p:sp>
        <p:nvSpPr>
          <p:cNvPr id="3" name="Content Placeholder 2"/>
          <p:cNvSpPr>
            <a:spLocks noGrp="1"/>
          </p:cNvSpPr>
          <p:nvPr>
            <p:ph idx="1"/>
          </p:nvPr>
        </p:nvSpPr>
        <p:spPr>
          <a:xfrm>
            <a:off x="748144" y="4337247"/>
            <a:ext cx="7675419" cy="2291501"/>
          </a:xfrm>
        </p:spPr>
        <p:txBody>
          <a:bodyPr>
            <a:normAutofit/>
          </a:bodyPr>
          <a:lstStyle/>
          <a:p>
            <a:pPr marL="0" indent="0">
              <a:lnSpc>
                <a:spcPct val="90000"/>
              </a:lnSpc>
              <a:spcBef>
                <a:spcPts val="0"/>
              </a:spcBef>
              <a:spcAft>
                <a:spcPts val="600"/>
              </a:spcAft>
              <a:buNone/>
            </a:pPr>
            <a:r>
              <a:rPr lang="en-GB" sz="1600" dirty="0"/>
              <a:t>On January 5, 2017, descendants of the Herero and Nama people filed a lawsuit against Germany in a New York court, accusing Germany of genocide and expropriation of property. They sought reparations for their losses and demanded inclusion in negotiations between Germany and Namibia regarding how to address the colonial atrocities.</a:t>
            </a:r>
            <a:br>
              <a:rPr lang="en-GB" sz="1600" dirty="0"/>
            </a:br>
            <a:br>
              <a:rPr lang="en-GB" sz="1600" dirty="0"/>
            </a:br>
            <a:r>
              <a:rPr lang="en-GB" sz="1600" dirty="0"/>
              <a:t>The plaintiffs' arguments built upon the ‘continuity thesis,’ which emphasizes the connection between the colonial atrocities and the Holocaust.</a:t>
            </a:r>
            <a:br>
              <a:rPr lang="en-GB" sz="1600" dirty="0"/>
            </a:br>
            <a:br>
              <a:rPr lang="en-GB" sz="1600" dirty="0"/>
            </a:br>
            <a:r>
              <a:rPr lang="en-GB" sz="1600" dirty="0"/>
              <a:t>The case was dismissed in March 2019. The plaintiffs appealed and took the case to the Supreme Court in 2021. The case was dismissed once again and closed on June 7, 2021.</a:t>
            </a:r>
          </a:p>
        </p:txBody>
      </p:sp>
      <p:sp>
        <p:nvSpPr>
          <p:cNvPr id="4" name="Arrow: Pentagon 3">
            <a:extLst>
              <a:ext uri="{FF2B5EF4-FFF2-40B4-BE49-F238E27FC236}">
                <a16:creationId xmlns:a16="http://schemas.microsoft.com/office/drawing/2014/main" id="{42195228-763A-4DCC-AC7C-770F86A53B99}"/>
              </a:ext>
            </a:extLst>
          </p:cNvPr>
          <p:cNvSpPr/>
          <p:nvPr/>
        </p:nvSpPr>
        <p:spPr>
          <a:xfrm>
            <a:off x="0" y="306417"/>
            <a:ext cx="3565236"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Jan 05, 2017 - Jun 07, 2021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3" y="1239076"/>
            <a:ext cx="4227115" cy="1188720"/>
          </a:xfrm>
        </p:spPr>
        <p:txBody>
          <a:bodyPr>
            <a:normAutofit/>
          </a:bodyPr>
          <a:lstStyle/>
          <a:p>
            <a:r>
              <a:rPr lang="en-GB" sz="2000"/>
              <a:t>Germany returns victims' remains to Namibia</a:t>
            </a:r>
          </a:p>
        </p:txBody>
      </p:sp>
      <p:sp>
        <p:nvSpPr>
          <p:cNvPr id="3" name="Content Placeholder 2"/>
          <p:cNvSpPr>
            <a:spLocks noGrp="1"/>
          </p:cNvSpPr>
          <p:nvPr>
            <p:ph idx="1"/>
          </p:nvPr>
        </p:nvSpPr>
        <p:spPr>
          <a:xfrm>
            <a:off x="603503" y="2989025"/>
            <a:ext cx="4227114" cy="3101983"/>
          </a:xfrm>
        </p:spPr>
        <p:txBody>
          <a:bodyPr>
            <a:normAutofit/>
          </a:bodyPr>
          <a:lstStyle/>
          <a:p>
            <a:pPr marL="0" indent="0">
              <a:lnSpc>
                <a:spcPct val="90000"/>
              </a:lnSpc>
              <a:spcBef>
                <a:spcPts val="0"/>
              </a:spcBef>
              <a:spcAft>
                <a:spcPts val="600"/>
              </a:spcAft>
              <a:buNone/>
            </a:pPr>
            <a:r>
              <a:rPr lang="en-GB" dirty="0"/>
              <a:t>Germany formally returned the human remains of victims of the Herero and Nama genocide.  A Namibian government delegation received the skulls at a church service in Berlin.</a:t>
            </a:r>
            <a:br>
              <a:rPr lang="en-GB" dirty="0"/>
            </a:br>
            <a:br>
              <a:rPr lang="en-GB" dirty="0"/>
            </a:br>
            <a:r>
              <a:rPr lang="en-GB" dirty="0"/>
              <a:t>The skulls were used by race anthropologists to justify their pseudoscientific theories of racial hierarchy.</a:t>
            </a:r>
            <a:br>
              <a:rPr lang="en-GB" dirty="0"/>
            </a:br>
            <a:br>
              <a:rPr lang="en-GB" dirty="0"/>
            </a:br>
            <a:r>
              <a:rPr lang="en-GB" dirty="0"/>
              <a:t>More than 25 remains were returned. </a:t>
            </a:r>
          </a:p>
        </p:txBody>
      </p:sp>
      <p:pic>
        <p:nvPicPr>
          <p:cNvPr id="6" name="Picture 5" descr="A picture containing person&#10;&#10;Description automatically generated">
            <a:extLst>
              <a:ext uri="{FF2B5EF4-FFF2-40B4-BE49-F238E27FC236}">
                <a16:creationId xmlns:a16="http://schemas.microsoft.com/office/drawing/2014/main" id="{F8D80408-7F4A-48E7-8290-E5EC8205F19C}"/>
              </a:ext>
            </a:extLst>
          </p:cNvPr>
          <p:cNvPicPr>
            <a:picLocks noChangeAspect="1"/>
          </p:cNvPicPr>
          <p:nvPr/>
        </p:nvPicPr>
        <p:blipFill rotWithShape="1">
          <a:blip r:embed="rId2"/>
          <a:srcRect l="21262" r="5437" b="-2"/>
          <a:stretch/>
        </p:blipFill>
        <p:spPr>
          <a:xfrm>
            <a:off x="5366326" y="0"/>
            <a:ext cx="3777673" cy="3435914"/>
          </a:xfrm>
          <a:prstGeom prst="rect">
            <a:avLst/>
          </a:prstGeom>
        </p:spPr>
      </p:pic>
      <p:pic>
        <p:nvPicPr>
          <p:cNvPr id="10" name="Picture 9" descr="A picture containing primate, mammal&#10;&#10;Description automatically generated">
            <a:extLst>
              <a:ext uri="{FF2B5EF4-FFF2-40B4-BE49-F238E27FC236}">
                <a16:creationId xmlns:a16="http://schemas.microsoft.com/office/drawing/2014/main" id="{EF03D12E-5CD8-4F1E-8ADD-F971F871B7FB}"/>
              </a:ext>
            </a:extLst>
          </p:cNvPr>
          <p:cNvPicPr>
            <a:picLocks noChangeAspect="1"/>
          </p:cNvPicPr>
          <p:nvPr/>
        </p:nvPicPr>
        <p:blipFill rotWithShape="1">
          <a:blip r:embed="rId3"/>
          <a:srcRect l="17741" r="20291" b="2"/>
          <a:stretch/>
        </p:blipFill>
        <p:spPr>
          <a:xfrm>
            <a:off x="5366327" y="3429000"/>
            <a:ext cx="3777673" cy="3429000"/>
          </a:xfrm>
          <a:prstGeom prst="rect">
            <a:avLst/>
          </a:prstGeom>
        </p:spPr>
      </p:pic>
      <p:sp>
        <p:nvSpPr>
          <p:cNvPr id="4" name="Arrow: Pentagon 3">
            <a:extLst>
              <a:ext uri="{FF2B5EF4-FFF2-40B4-BE49-F238E27FC236}">
                <a16:creationId xmlns:a16="http://schemas.microsoft.com/office/drawing/2014/main" id="{5EC8525D-83B8-4AC2-9BEC-552FDCBDF446}"/>
              </a:ext>
            </a:extLst>
          </p:cNvPr>
          <p:cNvSpPr/>
          <p:nvPr/>
        </p:nvSpPr>
        <p:spPr>
          <a:xfrm>
            <a:off x="0" y="306417"/>
            <a:ext cx="2253673"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Aug - Sep 2018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554686"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7095" y="1182254"/>
            <a:ext cx="3460496" cy="1333436"/>
          </a:xfrm>
          <a:solidFill>
            <a:srgbClr val="FFFFFF"/>
          </a:solidFill>
          <a:ln>
            <a:solidFill>
              <a:srgbClr val="404040"/>
            </a:solidFill>
          </a:ln>
        </p:spPr>
        <p:txBody>
          <a:bodyPr>
            <a:normAutofit/>
          </a:bodyPr>
          <a:lstStyle/>
          <a:p>
            <a:r>
              <a:rPr lang="en-GB" sz="2000" dirty="0"/>
              <a:t>Germany commits $1.34 billion for projects in Namibia</a:t>
            </a:r>
          </a:p>
        </p:txBody>
      </p:sp>
      <p:sp>
        <p:nvSpPr>
          <p:cNvPr id="3" name="Content Placeholder 2"/>
          <p:cNvSpPr>
            <a:spLocks noGrp="1"/>
          </p:cNvSpPr>
          <p:nvPr>
            <p:ph idx="1"/>
          </p:nvPr>
        </p:nvSpPr>
        <p:spPr>
          <a:xfrm>
            <a:off x="547096" y="3015524"/>
            <a:ext cx="3460495" cy="3228061"/>
          </a:xfrm>
        </p:spPr>
        <p:txBody>
          <a:bodyPr>
            <a:normAutofit lnSpcReduction="10000"/>
          </a:bodyPr>
          <a:lstStyle/>
          <a:p>
            <a:pPr marL="0" indent="0">
              <a:lnSpc>
                <a:spcPct val="90000"/>
              </a:lnSpc>
              <a:spcBef>
                <a:spcPts val="0"/>
              </a:spcBef>
              <a:spcAft>
                <a:spcPts val="600"/>
              </a:spcAft>
              <a:buNone/>
            </a:pPr>
            <a:r>
              <a:rPr lang="en-GB" sz="1600" dirty="0">
                <a:solidFill>
                  <a:srgbClr val="FFFFFF"/>
                </a:solidFill>
              </a:rPr>
              <a:t>The German government described the funds as a ‘gesture of reconciliation’ that do not represent official reparations.</a:t>
            </a:r>
            <a:br>
              <a:rPr lang="en-GB" sz="1600" dirty="0">
                <a:solidFill>
                  <a:srgbClr val="FFFFFF"/>
                </a:solidFill>
              </a:rPr>
            </a:br>
            <a:br>
              <a:rPr lang="en-GB" sz="1600" dirty="0">
                <a:solidFill>
                  <a:srgbClr val="FFFFFF"/>
                </a:solidFill>
              </a:rPr>
            </a:br>
            <a:r>
              <a:rPr lang="en-GB" sz="1600" dirty="0">
                <a:solidFill>
                  <a:srgbClr val="FFFFFF"/>
                </a:solidFill>
              </a:rPr>
              <a:t>The money will be allocated to different aid programs over a 30-year period.</a:t>
            </a:r>
            <a:br>
              <a:rPr lang="en-GB" sz="1600" dirty="0">
                <a:solidFill>
                  <a:srgbClr val="FFFFFF"/>
                </a:solidFill>
              </a:rPr>
            </a:br>
            <a:br>
              <a:rPr lang="en-GB" sz="1600" dirty="0">
                <a:solidFill>
                  <a:srgbClr val="FFFFFF"/>
                </a:solidFill>
              </a:rPr>
            </a:br>
            <a:r>
              <a:rPr lang="en-GB" sz="1600" dirty="0">
                <a:solidFill>
                  <a:srgbClr val="FFFFFF"/>
                </a:solidFill>
              </a:rPr>
              <a:t>Projects will focus on rural infrastructure, land reform, water supply, professional training, and establishing a foundation for reconciliation between Germany and Namibia.</a:t>
            </a:r>
            <a:br>
              <a:rPr lang="en-GB" sz="1500" dirty="0">
                <a:solidFill>
                  <a:srgbClr val="FFFFFF"/>
                </a:solidFill>
              </a:rPr>
            </a:br>
            <a:endParaRPr lang="en-GB" sz="1500" dirty="0">
              <a:solidFill>
                <a:srgbClr val="FFFFFF"/>
              </a:solidFill>
            </a:endParaRPr>
          </a:p>
        </p:txBody>
      </p:sp>
      <p:sp>
        <p:nvSpPr>
          <p:cNvPr id="34" name="Rectangle 33">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9774" y="640080"/>
            <a:ext cx="3614166"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132" y="806357"/>
            <a:ext cx="3383449"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outdoor, people, group&#10;&#10;Description automatically generated">
            <a:extLst>
              <a:ext uri="{FF2B5EF4-FFF2-40B4-BE49-F238E27FC236}">
                <a16:creationId xmlns:a16="http://schemas.microsoft.com/office/drawing/2014/main" id="{1386340A-212F-4A83-A3C1-1AA4AD214C69}"/>
              </a:ext>
            </a:extLst>
          </p:cNvPr>
          <p:cNvPicPr>
            <a:picLocks noChangeAspect="1"/>
          </p:cNvPicPr>
          <p:nvPr/>
        </p:nvPicPr>
        <p:blipFill rotWithShape="1">
          <a:blip r:embed="rId2"/>
          <a:srcRect l="19983" r="24996"/>
          <a:stretch/>
        </p:blipFill>
        <p:spPr>
          <a:xfrm>
            <a:off x="5279881" y="1515860"/>
            <a:ext cx="3153950" cy="3826278"/>
          </a:xfrm>
          <a:prstGeom prst="rect">
            <a:avLst/>
          </a:prstGeom>
          <a:ln w="31750">
            <a:noFill/>
          </a:ln>
        </p:spPr>
      </p:pic>
      <p:sp>
        <p:nvSpPr>
          <p:cNvPr id="4" name="Arrow: Pentagon 3">
            <a:extLst>
              <a:ext uri="{FF2B5EF4-FFF2-40B4-BE49-F238E27FC236}">
                <a16:creationId xmlns:a16="http://schemas.microsoft.com/office/drawing/2014/main" id="{C54A6BF9-C9ED-4FC7-830E-F79CF2446DF6}"/>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May 2021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22981" y="457201"/>
            <a:ext cx="3777673" cy="909781"/>
          </a:xfrm>
        </p:spPr>
        <p:txBody>
          <a:bodyPr>
            <a:normAutofit/>
          </a:bodyPr>
          <a:lstStyle/>
          <a:p>
            <a:r>
              <a:rPr lang="en-GB" sz="2100"/>
              <a:t>Reparations</a:t>
            </a:r>
          </a:p>
        </p:txBody>
      </p:sp>
      <p:pic>
        <p:nvPicPr>
          <p:cNvPr id="5" name="Picture 4" descr="A group of people holding a sign&#10;&#10;Description automatically generated with medium confidence">
            <a:extLst>
              <a:ext uri="{FF2B5EF4-FFF2-40B4-BE49-F238E27FC236}">
                <a16:creationId xmlns:a16="http://schemas.microsoft.com/office/drawing/2014/main" id="{F73C6FCB-C631-4916-BD22-FDD46FF290E4}"/>
              </a:ext>
            </a:extLst>
          </p:cNvPr>
          <p:cNvPicPr>
            <a:picLocks noChangeAspect="1"/>
          </p:cNvPicPr>
          <p:nvPr/>
        </p:nvPicPr>
        <p:blipFill rotWithShape="1">
          <a:blip r:embed="rId2"/>
          <a:srcRect l="25261" r="31639" b="1"/>
          <a:stretch/>
        </p:blipFill>
        <p:spPr>
          <a:xfrm>
            <a:off x="20" y="10"/>
            <a:ext cx="4564960" cy="6857990"/>
          </a:xfrm>
          <a:prstGeom prst="rect">
            <a:avLst/>
          </a:prstGeom>
        </p:spPr>
      </p:pic>
      <p:sp>
        <p:nvSpPr>
          <p:cNvPr id="3" name="Content Placeholder 2"/>
          <p:cNvSpPr>
            <a:spLocks noGrp="1"/>
          </p:cNvSpPr>
          <p:nvPr>
            <p:ph idx="1"/>
          </p:nvPr>
        </p:nvSpPr>
        <p:spPr>
          <a:xfrm>
            <a:off x="4922981" y="1838036"/>
            <a:ext cx="3777673" cy="4710546"/>
          </a:xfrm>
        </p:spPr>
        <p:txBody>
          <a:bodyPr numCol="1">
            <a:normAutofit lnSpcReduction="10000"/>
          </a:bodyPr>
          <a:lstStyle/>
          <a:p>
            <a:pPr marL="0" indent="0">
              <a:lnSpc>
                <a:spcPct val="90000"/>
              </a:lnSpc>
              <a:spcBef>
                <a:spcPts val="0"/>
              </a:spcBef>
              <a:spcAft>
                <a:spcPts val="600"/>
              </a:spcAft>
              <a:buNone/>
            </a:pPr>
            <a:r>
              <a:rPr lang="en-GB" sz="1600" dirty="0"/>
              <a:t>Securing recognition and accountability for the Herero and Nama genocide has largely focused on the issue of reparations.</a:t>
            </a:r>
            <a:br>
              <a:rPr lang="en-GB" sz="1600" dirty="0"/>
            </a:br>
            <a:br>
              <a:rPr lang="en-GB" sz="1600" dirty="0"/>
            </a:br>
            <a:r>
              <a:rPr lang="en-GB" sz="1600" dirty="0"/>
              <a:t>Germany granted Holocaust victims $845 million in reparations on September 10, 1952. A further $125 million was allocated in 1988. In contrast, no reparations have been paid to the descendants of the Herero and Nama peoples. </a:t>
            </a:r>
            <a:br>
              <a:rPr lang="en-GB" sz="1600" dirty="0"/>
            </a:br>
            <a:br>
              <a:rPr lang="en-GB" sz="1600" dirty="0"/>
            </a:br>
            <a:r>
              <a:rPr lang="en-GB" sz="1600" dirty="0"/>
              <a:t>Although Germany allocated $1.34 billion for development projects in Namibia, the government refuses to refer to these funds as 'reparations'. This has drawn criticism from Herero representatives and scholars alike. </a:t>
            </a:r>
            <a:br>
              <a:rPr lang="en-GB" sz="1600" dirty="0"/>
            </a:br>
            <a:br>
              <a:rPr lang="en-GB" sz="1600" dirty="0"/>
            </a:br>
            <a:r>
              <a:rPr lang="en-GB" sz="1600" dirty="0"/>
              <a:t>According to the Association of the </a:t>
            </a:r>
            <a:r>
              <a:rPr lang="en-GB" sz="1600" dirty="0" err="1"/>
              <a:t>Ovaherero</a:t>
            </a:r>
            <a:r>
              <a:rPr lang="en-GB" sz="1600" dirty="0"/>
              <a:t> Genocide in the USA, "Germany takes the position of not issuing reparations…because unlike the victims of the Second World War, we have black skin."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3" y="964692"/>
            <a:ext cx="4446478" cy="1188720"/>
          </a:xfrm>
        </p:spPr>
        <p:txBody>
          <a:bodyPr>
            <a:normAutofit/>
          </a:bodyPr>
          <a:lstStyle/>
          <a:p>
            <a:r>
              <a:rPr lang="en-GB" dirty="0"/>
              <a:t>The issue of remembrance</a:t>
            </a:r>
          </a:p>
        </p:txBody>
      </p:sp>
      <p:sp>
        <p:nvSpPr>
          <p:cNvPr id="3" name="Content Placeholder 2"/>
          <p:cNvSpPr>
            <a:spLocks noGrp="1"/>
          </p:cNvSpPr>
          <p:nvPr>
            <p:ph idx="1"/>
          </p:nvPr>
        </p:nvSpPr>
        <p:spPr>
          <a:xfrm>
            <a:off x="603504" y="2638043"/>
            <a:ext cx="4443984" cy="3300819"/>
          </a:xfrm>
        </p:spPr>
        <p:txBody>
          <a:bodyPr>
            <a:normAutofit fontScale="92500" lnSpcReduction="10000"/>
          </a:bodyPr>
          <a:lstStyle/>
          <a:p>
            <a:pPr marL="0" indent="0">
              <a:lnSpc>
                <a:spcPct val="90000"/>
              </a:lnSpc>
              <a:buNone/>
            </a:pPr>
            <a:r>
              <a:rPr lang="en-GB" dirty="0"/>
              <a:t>Calls for the German government to acknowledge its responsibility for the Herero and Nama genocide have been met with reticence and, until recently, blatant denial. Historian Jürgen </a:t>
            </a:r>
            <a:r>
              <a:rPr lang="en-GB" dirty="0" err="1"/>
              <a:t>Zimmerer</a:t>
            </a:r>
            <a:r>
              <a:rPr lang="en-GB" dirty="0"/>
              <a:t> has described this as "colonial amnesia."</a:t>
            </a:r>
            <a:br>
              <a:rPr lang="en-GB" dirty="0"/>
            </a:br>
            <a:br>
              <a:rPr lang="en-GB" dirty="0"/>
            </a:br>
            <a:r>
              <a:rPr lang="en-GB" dirty="0"/>
              <a:t>This ties in with the wider issue of remembrance, which remains controversial in Namibia to this day. Several Namibian cities still contain colonial-era monuments that commemorate the German soldiers involved in the Herero and Nama genocide. This has </a:t>
            </a:r>
            <a:r>
              <a:rPr lang="en-GB" dirty="0" err="1"/>
              <a:t>fueled</a:t>
            </a:r>
            <a:r>
              <a:rPr lang="en-GB" dirty="0"/>
              <a:t> heated debates about memorial politics.</a:t>
            </a:r>
          </a:p>
        </p:txBody>
      </p:sp>
      <p:sp>
        <p:nvSpPr>
          <p:cNvPr id="19" name="Rectangle 18">
            <a:extLst>
              <a:ext uri="{FF2B5EF4-FFF2-40B4-BE49-F238E27FC236}">
                <a16:creationId xmlns:a16="http://schemas.microsoft.com/office/drawing/2014/main" id="{E3BC0364-4B58-4841-A227-00A6A59E0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2"/>
            <a:ext cx="3493008"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029A1F4-D02D-48E4-9331-6870B23B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5609" y="479893"/>
            <a:ext cx="2763774" cy="5458969"/>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06A8CF3-711E-4C63-9DD5-53A2696C0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9808" y="644485"/>
            <a:ext cx="2515376" cy="51297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atue in a park&#10;&#10;Description automatically generated with low confidence">
            <a:extLst>
              <a:ext uri="{FF2B5EF4-FFF2-40B4-BE49-F238E27FC236}">
                <a16:creationId xmlns:a16="http://schemas.microsoft.com/office/drawing/2014/main" id="{EED83A0B-C6CF-4EA2-889A-F47B46854091}"/>
              </a:ext>
            </a:extLst>
          </p:cNvPr>
          <p:cNvPicPr>
            <a:picLocks noChangeAspect="1"/>
          </p:cNvPicPr>
          <p:nvPr/>
        </p:nvPicPr>
        <p:blipFill rotWithShape="1">
          <a:blip r:embed="rId2"/>
          <a:srcRect t="21583" r="2" b="9630"/>
          <a:stretch/>
        </p:blipFill>
        <p:spPr>
          <a:xfrm>
            <a:off x="6255326" y="822036"/>
            <a:ext cx="2269998" cy="2348100"/>
          </a:xfrm>
          <a:prstGeom prst="rect">
            <a:avLst/>
          </a:prstGeom>
        </p:spPr>
      </p:pic>
      <p:pic>
        <p:nvPicPr>
          <p:cNvPr id="9" name="Picture 8" descr="A picture containing grass, tree, outdoor, plant&#10;&#10;Description automatically generated">
            <a:extLst>
              <a:ext uri="{FF2B5EF4-FFF2-40B4-BE49-F238E27FC236}">
                <a16:creationId xmlns:a16="http://schemas.microsoft.com/office/drawing/2014/main" id="{1ED7D461-CC39-44C6-8F2E-A3B5396BB36C}"/>
              </a:ext>
            </a:extLst>
          </p:cNvPr>
          <p:cNvPicPr>
            <a:picLocks noChangeAspect="1"/>
          </p:cNvPicPr>
          <p:nvPr/>
        </p:nvPicPr>
        <p:blipFill rotWithShape="1">
          <a:blip r:embed="rId3"/>
          <a:srcRect t="11841" r="2" b="19113"/>
          <a:stretch/>
        </p:blipFill>
        <p:spPr>
          <a:xfrm>
            <a:off x="6255326" y="3255097"/>
            <a:ext cx="2269998" cy="23481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one monument with a statue on top&#10;&#10;Description automatically generated with low confidence">
            <a:extLst>
              <a:ext uri="{FF2B5EF4-FFF2-40B4-BE49-F238E27FC236}">
                <a16:creationId xmlns:a16="http://schemas.microsoft.com/office/drawing/2014/main" id="{7BE8AE64-1CB4-4411-81DF-676A1F0FEC83}"/>
              </a:ext>
            </a:extLst>
          </p:cNvPr>
          <p:cNvPicPr>
            <a:picLocks noChangeAspect="1"/>
          </p:cNvPicPr>
          <p:nvPr/>
        </p:nvPicPr>
        <p:blipFill rotWithShape="1">
          <a:blip r:embed="rId2"/>
          <a:srcRect l="-891" t="9548" r="1"/>
          <a:stretch/>
        </p:blipFill>
        <p:spPr>
          <a:xfrm>
            <a:off x="3408218" y="3226"/>
            <a:ext cx="5734511" cy="6854773"/>
          </a:xfrm>
          <a:prstGeom prst="rect">
            <a:avLst/>
          </a:prstGeom>
        </p:spPr>
      </p:pic>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6852" y="526472"/>
            <a:ext cx="2697018" cy="1259224"/>
          </a:xfrm>
          <a:noFill/>
          <a:ln>
            <a:solidFill>
              <a:schemeClr val="bg1"/>
            </a:solidFill>
          </a:ln>
        </p:spPr>
        <p:txBody>
          <a:bodyPr wrap="square">
            <a:normAutofit/>
          </a:bodyPr>
          <a:lstStyle/>
          <a:p>
            <a:r>
              <a:rPr lang="en-GB">
                <a:solidFill>
                  <a:schemeClr val="bg1"/>
                </a:solidFill>
              </a:rPr>
              <a:t>Summary</a:t>
            </a:r>
          </a:p>
        </p:txBody>
      </p:sp>
      <p:sp>
        <p:nvSpPr>
          <p:cNvPr id="3" name="Content Placeholder 2"/>
          <p:cNvSpPr>
            <a:spLocks noGrp="1"/>
          </p:cNvSpPr>
          <p:nvPr>
            <p:ph idx="1"/>
          </p:nvPr>
        </p:nvSpPr>
        <p:spPr>
          <a:xfrm>
            <a:off x="387927" y="2312168"/>
            <a:ext cx="2798618" cy="4137891"/>
          </a:xfrm>
        </p:spPr>
        <p:txBody>
          <a:bodyPr>
            <a:normAutofit lnSpcReduction="10000"/>
          </a:bodyPr>
          <a:lstStyle/>
          <a:p>
            <a:pPr marL="0" indent="0">
              <a:lnSpc>
                <a:spcPct val="90000"/>
              </a:lnSpc>
              <a:buNone/>
            </a:pPr>
            <a:r>
              <a:rPr lang="en-GB" sz="1600" dirty="0">
                <a:solidFill>
                  <a:schemeClr val="bg1"/>
                </a:solidFill>
              </a:rPr>
              <a:t>The colonial atrocities committed in German South West Africa from 1884-1908 represent the first genocide of the 20th century. The effects of the genocide are felt by Herero and Nama descendants in Namibia to this day.</a:t>
            </a:r>
            <a:br>
              <a:rPr lang="en-GB" sz="1600" dirty="0">
                <a:solidFill>
                  <a:schemeClr val="bg1"/>
                </a:solidFill>
              </a:rPr>
            </a:br>
            <a:br>
              <a:rPr lang="en-GB" sz="1600" dirty="0">
                <a:solidFill>
                  <a:schemeClr val="bg1"/>
                </a:solidFill>
              </a:rPr>
            </a:br>
            <a:r>
              <a:rPr lang="en-GB" sz="1600" dirty="0">
                <a:solidFill>
                  <a:schemeClr val="bg1"/>
                </a:solidFill>
              </a:rPr>
              <a:t>In 2015, the German acknowledgement of these events as genocide marked an important step towards recognition and accountability. The refusal to pay reparations, however, has opened important debates about the limits of international law for securing accountability for colonial-era crimes.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554686"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9386" y="634076"/>
            <a:ext cx="3515914" cy="1093124"/>
          </a:xfrm>
          <a:solidFill>
            <a:srgbClr val="FFFFFF"/>
          </a:solidFill>
          <a:ln>
            <a:solidFill>
              <a:srgbClr val="404040"/>
            </a:solidFill>
          </a:ln>
        </p:spPr>
        <p:txBody>
          <a:bodyPr>
            <a:normAutofit/>
          </a:bodyPr>
          <a:lstStyle/>
          <a:p>
            <a:r>
              <a:rPr lang="en-GB" sz="2200" dirty="0"/>
              <a:t>Namibia: Country Profile</a:t>
            </a:r>
          </a:p>
        </p:txBody>
      </p:sp>
      <p:sp>
        <p:nvSpPr>
          <p:cNvPr id="3" name="Content Placeholder 2"/>
          <p:cNvSpPr>
            <a:spLocks noGrp="1"/>
          </p:cNvSpPr>
          <p:nvPr>
            <p:ph idx="1"/>
          </p:nvPr>
        </p:nvSpPr>
        <p:spPr>
          <a:xfrm>
            <a:off x="519386" y="2105891"/>
            <a:ext cx="3515914" cy="3971636"/>
          </a:xfrm>
        </p:spPr>
        <p:txBody>
          <a:bodyPr>
            <a:normAutofit lnSpcReduction="10000"/>
          </a:bodyPr>
          <a:lstStyle/>
          <a:p>
            <a:pPr marL="0" indent="0">
              <a:lnSpc>
                <a:spcPct val="90000"/>
              </a:lnSpc>
              <a:spcBef>
                <a:spcPts val="0"/>
              </a:spcBef>
              <a:spcAft>
                <a:spcPts val="600"/>
              </a:spcAft>
              <a:buNone/>
            </a:pPr>
            <a:r>
              <a:rPr lang="en-GB" sz="1600" dirty="0">
                <a:solidFill>
                  <a:srgbClr val="FFFFFF"/>
                </a:solidFill>
              </a:rPr>
              <a:t>1800s - German colonial forces arrived in the territory of modern-day Namibia.</a:t>
            </a:r>
            <a:br>
              <a:rPr lang="en-GB" sz="1600" dirty="0">
                <a:solidFill>
                  <a:srgbClr val="FFFFFF"/>
                </a:solidFill>
              </a:rPr>
            </a:br>
            <a:br>
              <a:rPr lang="en-GB" sz="1600" dirty="0">
                <a:solidFill>
                  <a:srgbClr val="FFFFFF"/>
                </a:solidFill>
              </a:rPr>
            </a:br>
            <a:r>
              <a:rPr lang="en-GB" sz="1600" dirty="0">
                <a:solidFill>
                  <a:srgbClr val="FFFFFF"/>
                </a:solidFill>
              </a:rPr>
              <a:t>1884 - 'German South West Africa' was established as a German protectorate.</a:t>
            </a:r>
            <a:br>
              <a:rPr lang="en-GB" sz="1600" dirty="0">
                <a:solidFill>
                  <a:srgbClr val="FFFFFF"/>
                </a:solidFill>
              </a:rPr>
            </a:br>
            <a:br>
              <a:rPr lang="en-GB" sz="1600" dirty="0">
                <a:solidFill>
                  <a:srgbClr val="FFFFFF"/>
                </a:solidFill>
              </a:rPr>
            </a:br>
            <a:r>
              <a:rPr lang="en-GB" sz="1600" dirty="0">
                <a:solidFill>
                  <a:srgbClr val="FFFFFF"/>
                </a:solidFill>
              </a:rPr>
              <a:t>1914 - During WW1, German South West Africa was invaded by South Africa as part of the Allied campaign to seize German colonies.</a:t>
            </a:r>
            <a:br>
              <a:rPr lang="en-GB" sz="1600" dirty="0">
                <a:solidFill>
                  <a:srgbClr val="FFFFFF"/>
                </a:solidFill>
              </a:rPr>
            </a:br>
            <a:br>
              <a:rPr lang="en-GB" sz="1600" dirty="0">
                <a:solidFill>
                  <a:srgbClr val="FFFFFF"/>
                </a:solidFill>
              </a:rPr>
            </a:br>
            <a:r>
              <a:rPr lang="en-GB" sz="1600" dirty="0">
                <a:solidFill>
                  <a:srgbClr val="FFFFFF"/>
                </a:solidFill>
              </a:rPr>
              <a:t>1920 - South Africa was granted a League of Nations mandate to administer the former German colony. It was renamed South West Africa.</a:t>
            </a:r>
            <a:br>
              <a:rPr lang="en-GB" sz="1600" dirty="0">
                <a:solidFill>
                  <a:srgbClr val="FFFFFF"/>
                </a:solidFill>
              </a:rPr>
            </a:br>
            <a:br>
              <a:rPr lang="en-GB" sz="1600" dirty="0">
                <a:solidFill>
                  <a:srgbClr val="FFFFFF"/>
                </a:solidFill>
              </a:rPr>
            </a:br>
            <a:r>
              <a:rPr lang="en-GB" sz="1600" dirty="0">
                <a:solidFill>
                  <a:srgbClr val="FFFFFF"/>
                </a:solidFill>
              </a:rPr>
              <a:t>1990 - the country gained independence as Namibia.</a:t>
            </a:r>
          </a:p>
        </p:txBody>
      </p:sp>
      <p:sp>
        <p:nvSpPr>
          <p:cNvPr id="12" name="Rectangle 11">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9774" y="640080"/>
            <a:ext cx="3614166"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132" y="806357"/>
            <a:ext cx="3383449"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a:extLst>
              <a:ext uri="{FF2B5EF4-FFF2-40B4-BE49-F238E27FC236}">
                <a16:creationId xmlns:a16="http://schemas.microsoft.com/office/drawing/2014/main" id="{01DED06F-2641-47EB-9886-BBDFF244A5B6}"/>
              </a:ext>
            </a:extLst>
          </p:cNvPr>
          <p:cNvPicPr>
            <a:picLocks noChangeAspect="1"/>
          </p:cNvPicPr>
          <p:nvPr/>
        </p:nvPicPr>
        <p:blipFill rotWithShape="1">
          <a:blip r:embed="rId2"/>
          <a:srcRect l="12436" r="41038"/>
          <a:stretch/>
        </p:blipFill>
        <p:spPr>
          <a:xfrm>
            <a:off x="5273266" y="1123027"/>
            <a:ext cx="3167180" cy="4288536"/>
          </a:xfrm>
          <a:prstGeom prst="rect">
            <a:avLst/>
          </a:prstGeom>
          <a:ln w="3175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8477" y="600085"/>
            <a:ext cx="3482017" cy="1174991"/>
          </a:xfrm>
        </p:spPr>
        <p:txBody>
          <a:bodyPr>
            <a:normAutofit fontScale="90000"/>
          </a:bodyPr>
          <a:lstStyle/>
          <a:p>
            <a:r>
              <a:rPr lang="en-GB" sz="2000" dirty="0"/>
              <a:t>Namibia: Population Demographics</a:t>
            </a:r>
          </a:p>
        </p:txBody>
      </p:sp>
      <p:sp>
        <p:nvSpPr>
          <p:cNvPr id="3" name="Content Placeholder 2"/>
          <p:cNvSpPr>
            <a:spLocks noGrp="1"/>
          </p:cNvSpPr>
          <p:nvPr>
            <p:ph idx="1"/>
          </p:nvPr>
        </p:nvSpPr>
        <p:spPr>
          <a:xfrm>
            <a:off x="4941454" y="2152073"/>
            <a:ext cx="3599041" cy="4267199"/>
          </a:xfrm>
        </p:spPr>
        <p:txBody>
          <a:bodyPr>
            <a:normAutofit lnSpcReduction="10000"/>
          </a:bodyPr>
          <a:lstStyle/>
          <a:p>
            <a:pPr marL="0" indent="0">
              <a:lnSpc>
                <a:spcPct val="90000"/>
              </a:lnSpc>
              <a:spcBef>
                <a:spcPts val="0"/>
              </a:spcBef>
              <a:spcAft>
                <a:spcPts val="600"/>
              </a:spcAft>
              <a:buNone/>
            </a:pPr>
            <a:r>
              <a:rPr lang="en-GB" sz="1600" dirty="0"/>
              <a:t>In the 19th century, there were five major ethnic groups in Southwest Africa: the Ovambo, the Herero, the Nama, the Damara, and the San people.</a:t>
            </a:r>
            <a:br>
              <a:rPr lang="en-GB" sz="1600" dirty="0"/>
            </a:br>
            <a:br>
              <a:rPr lang="en-GB" sz="1600" dirty="0"/>
            </a:br>
            <a:r>
              <a:rPr lang="en-GB" sz="1600" dirty="0"/>
              <a:t>There were an estimated 100,000 Herero and 20,00 Nama in the region. Both groups were semi-nomadic pastoralists, and intertribal warfare over land and cattle was common before the German occupation.</a:t>
            </a:r>
            <a:br>
              <a:rPr lang="en-GB" sz="1600" dirty="0"/>
            </a:br>
            <a:br>
              <a:rPr lang="en-GB" sz="1600" dirty="0"/>
            </a:br>
            <a:r>
              <a:rPr lang="en-GB" sz="1600" dirty="0"/>
              <a:t>Today, the Herero and Nama are minorities in Namibia and represent 7.5% and 12.5% of the country’s population respectively.</a:t>
            </a:r>
            <a:br>
              <a:rPr lang="en-GB" sz="1600" dirty="0"/>
            </a:br>
            <a:br>
              <a:rPr lang="en-GB" sz="1600" dirty="0"/>
            </a:br>
            <a:r>
              <a:rPr lang="en-GB" sz="1600" dirty="0"/>
              <a:t>The ruling party in Namibia, the South-West Africa People’s Organization (SWAPO), is dominated by the country’s largest ethnic group, the Ovambo.</a:t>
            </a:r>
          </a:p>
        </p:txBody>
      </p:sp>
      <p:pic>
        <p:nvPicPr>
          <p:cNvPr id="5" name="Picture 4" descr="A person wearing a sombrero&#10;&#10;Description automatically generated with medium confidence">
            <a:extLst>
              <a:ext uri="{FF2B5EF4-FFF2-40B4-BE49-F238E27FC236}">
                <a16:creationId xmlns:a16="http://schemas.microsoft.com/office/drawing/2014/main" id="{F8E6F574-6195-485D-8734-64D19F5E7F34}"/>
              </a:ext>
            </a:extLst>
          </p:cNvPr>
          <p:cNvPicPr>
            <a:picLocks noChangeAspect="1"/>
          </p:cNvPicPr>
          <p:nvPr/>
        </p:nvPicPr>
        <p:blipFill rotWithShape="1">
          <a:blip r:embed="rId2"/>
          <a:srcRect l="19382" r="16883"/>
          <a:stretch/>
        </p:blipFill>
        <p:spPr>
          <a:xfrm>
            <a:off x="20" y="10"/>
            <a:ext cx="4564960" cy="685799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38419" y="677848"/>
            <a:ext cx="2522980" cy="1817329"/>
          </a:xfrm>
          <a:noFill/>
          <a:ln>
            <a:solidFill>
              <a:schemeClr val="bg1"/>
            </a:solidFill>
          </a:ln>
        </p:spPr>
        <p:txBody>
          <a:bodyPr wrap="square">
            <a:normAutofit/>
          </a:bodyPr>
          <a:lstStyle/>
          <a:p>
            <a:r>
              <a:rPr lang="en-GB" sz="2000" dirty="0">
                <a:solidFill>
                  <a:schemeClr val="bg1"/>
                </a:solidFill>
              </a:rPr>
              <a:t>German Missionaries arrive in Southern Africa</a:t>
            </a:r>
          </a:p>
        </p:txBody>
      </p:sp>
      <p:pic>
        <p:nvPicPr>
          <p:cNvPr id="6" name="Picture 5" descr="A black and white photo of a house and a tree&#10;&#10;Description automatically generated with low confidence">
            <a:extLst>
              <a:ext uri="{FF2B5EF4-FFF2-40B4-BE49-F238E27FC236}">
                <a16:creationId xmlns:a16="http://schemas.microsoft.com/office/drawing/2014/main" id="{626E730B-9C2C-4F79-AB68-BB19DB396BD1}"/>
              </a:ext>
            </a:extLst>
          </p:cNvPr>
          <p:cNvPicPr>
            <a:picLocks noChangeAspect="1"/>
          </p:cNvPicPr>
          <p:nvPr/>
        </p:nvPicPr>
        <p:blipFill rotWithShape="1">
          <a:blip r:embed="rId2"/>
          <a:srcRect l="11711" t="6477" r="12424" b="11537"/>
          <a:stretch/>
        </p:blipFill>
        <p:spPr>
          <a:xfrm>
            <a:off x="482601" y="1581686"/>
            <a:ext cx="4688076" cy="3533761"/>
          </a:xfrm>
          <a:prstGeom prst="rect">
            <a:avLst/>
          </a:prstGeom>
        </p:spPr>
      </p:pic>
      <p:sp>
        <p:nvSpPr>
          <p:cNvPr id="3" name="Content Placeholder 2"/>
          <p:cNvSpPr>
            <a:spLocks noGrp="1"/>
          </p:cNvSpPr>
          <p:nvPr>
            <p:ph idx="1"/>
          </p:nvPr>
        </p:nvSpPr>
        <p:spPr>
          <a:xfrm>
            <a:off x="6138418" y="2768998"/>
            <a:ext cx="2522981" cy="3576489"/>
          </a:xfrm>
        </p:spPr>
        <p:txBody>
          <a:bodyPr>
            <a:normAutofit fontScale="92500" lnSpcReduction="10000"/>
          </a:bodyPr>
          <a:lstStyle/>
          <a:p>
            <a:pPr marL="0" indent="0">
              <a:lnSpc>
                <a:spcPct val="90000"/>
              </a:lnSpc>
              <a:spcBef>
                <a:spcPts val="0"/>
              </a:spcBef>
              <a:spcAft>
                <a:spcPts val="600"/>
              </a:spcAft>
              <a:buNone/>
            </a:pPr>
            <a:r>
              <a:rPr lang="en-GB" dirty="0">
                <a:solidFill>
                  <a:schemeClr val="bg1"/>
                </a:solidFill>
              </a:rPr>
              <a:t>German missionaries first arrived in present-day Namibia during the 1840s.</a:t>
            </a:r>
            <a:br>
              <a:rPr lang="en-GB" dirty="0">
                <a:solidFill>
                  <a:schemeClr val="bg1"/>
                </a:solidFill>
              </a:rPr>
            </a:br>
            <a:br>
              <a:rPr lang="en-GB" dirty="0">
                <a:solidFill>
                  <a:schemeClr val="bg1"/>
                </a:solidFill>
              </a:rPr>
            </a:br>
            <a:r>
              <a:rPr lang="en-GB" dirty="0">
                <a:solidFill>
                  <a:schemeClr val="bg1"/>
                </a:solidFill>
              </a:rPr>
              <a:t>The area was inhabited by several ethnic groups: the San, Damara, Ovambo, Nama, and Herero, with the Nama and Herero being the two dominant tribes.</a:t>
            </a:r>
            <a:br>
              <a:rPr lang="en-GB" dirty="0">
                <a:solidFill>
                  <a:schemeClr val="bg1"/>
                </a:solidFill>
              </a:rPr>
            </a:br>
            <a:br>
              <a:rPr lang="en-GB" dirty="0">
                <a:solidFill>
                  <a:schemeClr val="bg1"/>
                </a:solidFill>
              </a:rPr>
            </a:br>
            <a:r>
              <a:rPr lang="en-GB" dirty="0">
                <a:solidFill>
                  <a:schemeClr val="bg1"/>
                </a:solidFill>
              </a:rPr>
              <a:t>Southwestern Africa had minimal European contact until the 1860s.</a:t>
            </a:r>
          </a:p>
        </p:txBody>
      </p:sp>
      <p:sp>
        <p:nvSpPr>
          <p:cNvPr id="4" name="Arrow: Pentagon 3">
            <a:extLst>
              <a:ext uri="{FF2B5EF4-FFF2-40B4-BE49-F238E27FC236}">
                <a16:creationId xmlns:a16="http://schemas.microsoft.com/office/drawing/2014/main" id="{57407C19-4BFC-4A86-B6D0-5D7AC62CC43F}"/>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1839-1849</a:t>
            </a:r>
          </a:p>
        </p:txBody>
      </p:sp>
    </p:spTree>
    <p:extLst>
      <p:ext uri="{BB962C8B-B14F-4D97-AF65-F5344CB8AC3E}">
        <p14:creationId xmlns:p14="http://schemas.microsoft.com/office/powerpoint/2010/main" val="71359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66A3708-2A01-486C-B191-02409D4FDFEB}"/>
              </a:ext>
            </a:extLst>
          </p:cNvPr>
          <p:cNvPicPr>
            <a:picLocks noChangeAspect="1"/>
          </p:cNvPicPr>
          <p:nvPr/>
        </p:nvPicPr>
        <p:blipFill rotWithShape="1">
          <a:blip r:embed="rId2">
            <a:alphaModFix amt="50000"/>
          </a:blip>
          <a:srcRect t="18139" r="1" b="14736"/>
          <a:stretch/>
        </p:blipFill>
        <p:spPr>
          <a:xfrm>
            <a:off x="20" y="10"/>
            <a:ext cx="9143980" cy="6857990"/>
          </a:xfrm>
          <a:prstGeom prst="rect">
            <a:avLst/>
          </a:prstGeom>
        </p:spPr>
      </p:pic>
      <p:sp>
        <p:nvSpPr>
          <p:cNvPr id="9" name="Title 8">
            <a:extLst>
              <a:ext uri="{FF2B5EF4-FFF2-40B4-BE49-F238E27FC236}">
                <a16:creationId xmlns:a16="http://schemas.microsoft.com/office/drawing/2014/main" id="{EB1438B8-0786-4A05-8DE6-2A85F7BBC754}"/>
              </a:ext>
            </a:extLst>
          </p:cNvPr>
          <p:cNvSpPr>
            <a:spLocks noGrp="1"/>
          </p:cNvSpPr>
          <p:nvPr>
            <p:ph type="title"/>
          </p:nvPr>
        </p:nvSpPr>
        <p:spPr>
          <a:solidFill>
            <a:schemeClr val="bg1"/>
          </a:solidFill>
        </p:spPr>
        <p:txBody>
          <a:bodyPr/>
          <a:lstStyle/>
          <a:p>
            <a:r>
              <a:rPr lang="en-GB" dirty="0"/>
              <a:t>The Scramble For Africa</a:t>
            </a:r>
          </a:p>
        </p:txBody>
      </p:sp>
      <p:sp>
        <p:nvSpPr>
          <p:cNvPr id="3" name="Content Placeholder 2"/>
          <p:cNvSpPr>
            <a:spLocks noGrp="1"/>
          </p:cNvSpPr>
          <p:nvPr>
            <p:ph idx="1"/>
          </p:nvPr>
        </p:nvSpPr>
        <p:spPr>
          <a:xfrm>
            <a:off x="1606045" y="2558473"/>
            <a:ext cx="5937755" cy="3334835"/>
          </a:xfrm>
          <a:solidFill>
            <a:schemeClr val="bg1"/>
          </a:solidFill>
        </p:spPr>
        <p:txBody>
          <a:bodyPr>
            <a:normAutofit/>
          </a:bodyPr>
          <a:lstStyle/>
          <a:p>
            <a:pPr marL="0" indent="0">
              <a:spcBef>
                <a:spcPts val="0"/>
              </a:spcBef>
              <a:spcAft>
                <a:spcPts val="600"/>
              </a:spcAft>
              <a:buNone/>
            </a:pPr>
            <a:r>
              <a:rPr lang="en-GB" sz="1600" dirty="0"/>
              <a:t>In the 1800s, European explorers began mapping the interior of the African continent. This led to the discovery of natural resources, which drove competition between European powers for territorial control and new trade routes.</a:t>
            </a:r>
            <a:br>
              <a:rPr lang="en-GB" sz="1600" dirty="0"/>
            </a:br>
            <a:br>
              <a:rPr lang="en-GB" sz="1600" dirty="0"/>
            </a:br>
            <a:r>
              <a:rPr lang="en-GB" sz="1600" dirty="0"/>
              <a:t>After its unification in 1871, Germany began to seek colonial gains to advance its status as a new European power. To alleviate the growing colonial rivalries, Germany hosted a meeting between European powers to discuss territorial claims on the African continent. </a:t>
            </a:r>
            <a:br>
              <a:rPr lang="en-GB" sz="1600" dirty="0"/>
            </a:br>
            <a:br>
              <a:rPr lang="en-GB" sz="1600" dirty="0"/>
            </a:br>
            <a:r>
              <a:rPr lang="en-GB" sz="1600" dirty="0"/>
              <a:t>From 1884-1914, European countries seized territory and resources on the African continent at the expense of their existing peoples and states.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75504" y="978776"/>
            <a:ext cx="3364992" cy="1174991"/>
          </a:xfrm>
        </p:spPr>
        <p:txBody>
          <a:bodyPr>
            <a:normAutofit/>
          </a:bodyPr>
          <a:lstStyle/>
          <a:p>
            <a:r>
              <a:rPr lang="en-GB" sz="2100" dirty="0"/>
              <a:t>The Berlin Conference</a:t>
            </a:r>
          </a:p>
        </p:txBody>
      </p:sp>
      <p:sp>
        <p:nvSpPr>
          <p:cNvPr id="3" name="Content Placeholder 2"/>
          <p:cNvSpPr>
            <a:spLocks noGrp="1"/>
          </p:cNvSpPr>
          <p:nvPr>
            <p:ph idx="1"/>
          </p:nvPr>
        </p:nvSpPr>
        <p:spPr>
          <a:xfrm>
            <a:off x="5175504" y="2640692"/>
            <a:ext cx="3364992" cy="3255252"/>
          </a:xfrm>
        </p:spPr>
        <p:txBody>
          <a:bodyPr>
            <a:normAutofit/>
          </a:bodyPr>
          <a:lstStyle/>
          <a:p>
            <a:pPr marL="0" indent="0">
              <a:lnSpc>
                <a:spcPct val="90000"/>
              </a:lnSpc>
              <a:spcBef>
                <a:spcPts val="0"/>
              </a:spcBef>
              <a:spcAft>
                <a:spcPts val="600"/>
              </a:spcAft>
              <a:buNone/>
            </a:pPr>
            <a:r>
              <a:rPr lang="en-GB" sz="1700" dirty="0"/>
              <a:t>The Scramble for Africa was formalized at the Berlin Conference in 1884.</a:t>
            </a:r>
            <a:br>
              <a:rPr lang="en-GB" sz="1700" dirty="0"/>
            </a:br>
            <a:br>
              <a:rPr lang="en-GB" sz="1700" dirty="0"/>
            </a:br>
            <a:r>
              <a:rPr lang="en-GB" sz="1700" dirty="0"/>
              <a:t>European powers met in Berlin to negotiate their territorial claims and divided the continent into separate spheres of influence. This was known as the Partition of Africa.</a:t>
            </a:r>
            <a:br>
              <a:rPr lang="en-GB" sz="1700" dirty="0"/>
            </a:br>
            <a:br>
              <a:rPr lang="en-GB" sz="1700" dirty="0"/>
            </a:br>
            <a:r>
              <a:rPr lang="en-GB" sz="1700" dirty="0"/>
              <a:t>There were no representatives from Africa at the Conference. </a:t>
            </a:r>
          </a:p>
        </p:txBody>
      </p:sp>
      <p:pic>
        <p:nvPicPr>
          <p:cNvPr id="6" name="Picture 5" descr="A group of people sitting around a table&#10;&#10;Description automatically generated with low confidence">
            <a:extLst>
              <a:ext uri="{FF2B5EF4-FFF2-40B4-BE49-F238E27FC236}">
                <a16:creationId xmlns:a16="http://schemas.microsoft.com/office/drawing/2014/main" id="{C19DC7B8-BC56-47AD-A9C8-99CD91C15598}"/>
              </a:ext>
            </a:extLst>
          </p:cNvPr>
          <p:cNvPicPr>
            <a:picLocks noChangeAspect="1"/>
          </p:cNvPicPr>
          <p:nvPr/>
        </p:nvPicPr>
        <p:blipFill rotWithShape="1">
          <a:blip r:embed="rId2"/>
          <a:srcRect l="13299" t="1" r="36964" b="4468"/>
          <a:stretch/>
        </p:blipFill>
        <p:spPr>
          <a:xfrm>
            <a:off x="-1" y="-30763"/>
            <a:ext cx="4673601" cy="6889505"/>
          </a:xfrm>
          <a:prstGeom prst="rect">
            <a:avLst/>
          </a:prstGeom>
        </p:spPr>
      </p:pic>
      <p:sp>
        <p:nvSpPr>
          <p:cNvPr id="4" name="Arrow: Pentagon 3">
            <a:extLst>
              <a:ext uri="{FF2B5EF4-FFF2-40B4-BE49-F238E27FC236}">
                <a16:creationId xmlns:a16="http://schemas.microsoft.com/office/drawing/2014/main" id="{DDD5E85F-A584-4447-98DF-E7A80F920C77}"/>
              </a:ext>
            </a:extLst>
          </p:cNvPr>
          <p:cNvSpPr/>
          <p:nvPr/>
        </p:nvSpPr>
        <p:spPr>
          <a:xfrm>
            <a:off x="0" y="306417"/>
            <a:ext cx="2586182"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Nov 1884 - Feb 1885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45B3E168-2C32-423F-A8FE-A3D336FC6B51}"/>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colorTemperature colorTemp="5300"/>
                    </a14:imgEffect>
                  </a14:imgLayer>
                </a14:imgProps>
              </a:ext>
            </a:extLst>
          </a:blip>
          <a:srcRect l="23041" r="19874"/>
          <a:stretch/>
        </p:blipFill>
        <p:spPr>
          <a:xfrm>
            <a:off x="3490722" y="10"/>
            <a:ext cx="5653278" cy="6857990"/>
          </a:xfrm>
          <a:prstGeom prst="rect">
            <a:avLst/>
          </a:prstGeom>
        </p:spPr>
      </p:pic>
      <p:sp>
        <p:nvSpPr>
          <p:cNvPr id="8" name="Title 7">
            <a:extLst>
              <a:ext uri="{FF2B5EF4-FFF2-40B4-BE49-F238E27FC236}">
                <a16:creationId xmlns:a16="http://schemas.microsoft.com/office/drawing/2014/main" id="{EFC14412-D262-4B31-B8D1-D9C85775D982}"/>
              </a:ext>
            </a:extLst>
          </p:cNvPr>
          <p:cNvSpPr>
            <a:spLocks noGrp="1"/>
          </p:cNvSpPr>
          <p:nvPr>
            <p:ph type="title"/>
          </p:nvPr>
        </p:nvSpPr>
        <p:spPr>
          <a:xfrm>
            <a:off x="364835" y="1198880"/>
            <a:ext cx="2854037" cy="1188720"/>
          </a:xfrm>
        </p:spPr>
        <p:txBody>
          <a:bodyPr>
            <a:normAutofit fontScale="90000"/>
          </a:bodyPr>
          <a:lstStyle/>
          <a:p>
            <a:r>
              <a:rPr lang="en-GB" sz="2000" dirty="0"/>
              <a:t>Proclamation of German South West Africa</a:t>
            </a:r>
          </a:p>
        </p:txBody>
      </p:sp>
      <p:sp>
        <p:nvSpPr>
          <p:cNvPr id="3" name="Content Placeholder 2"/>
          <p:cNvSpPr>
            <a:spLocks noGrp="1"/>
          </p:cNvSpPr>
          <p:nvPr>
            <p:ph idx="1"/>
          </p:nvPr>
        </p:nvSpPr>
        <p:spPr>
          <a:xfrm>
            <a:off x="364835" y="2908632"/>
            <a:ext cx="2854037" cy="2775989"/>
          </a:xfrm>
        </p:spPr>
        <p:txBody>
          <a:bodyPr anchor="ctr">
            <a:normAutofit/>
          </a:bodyPr>
          <a:lstStyle/>
          <a:p>
            <a:pPr marL="0" indent="0">
              <a:spcBef>
                <a:spcPts val="0"/>
              </a:spcBef>
              <a:spcAft>
                <a:spcPts val="600"/>
              </a:spcAft>
              <a:buNone/>
            </a:pPr>
            <a:r>
              <a:rPr lang="en-GB" dirty="0">
                <a:solidFill>
                  <a:schemeClr val="bg1">
                    <a:lumMod val="85000"/>
                    <a:lumOff val="15000"/>
                  </a:schemeClr>
                </a:solidFill>
              </a:rPr>
              <a:t>After the Berlin Conference, German South West Africa was established as a protectorate of the German Empire.</a:t>
            </a:r>
            <a:br>
              <a:rPr lang="en-GB" dirty="0">
                <a:solidFill>
                  <a:schemeClr val="bg1">
                    <a:lumMod val="85000"/>
                    <a:lumOff val="15000"/>
                  </a:schemeClr>
                </a:solidFill>
              </a:rPr>
            </a:br>
            <a:br>
              <a:rPr lang="en-GB" dirty="0">
                <a:solidFill>
                  <a:schemeClr val="bg1">
                    <a:lumMod val="85000"/>
                    <a:lumOff val="15000"/>
                  </a:schemeClr>
                </a:solidFill>
              </a:rPr>
            </a:br>
            <a:r>
              <a:rPr lang="en-GB" dirty="0">
                <a:solidFill>
                  <a:schemeClr val="bg1">
                    <a:lumMod val="85000"/>
                    <a:lumOff val="15000"/>
                  </a:schemeClr>
                </a:solidFill>
              </a:rPr>
              <a:t>The territory covered present-day Namibia.</a:t>
            </a:r>
          </a:p>
        </p:txBody>
      </p:sp>
      <p:sp>
        <p:nvSpPr>
          <p:cNvPr id="4" name="Arrow: Pentagon 3">
            <a:extLst>
              <a:ext uri="{FF2B5EF4-FFF2-40B4-BE49-F238E27FC236}">
                <a16:creationId xmlns:a16="http://schemas.microsoft.com/office/drawing/2014/main" id="{CA1035BA-3D57-49A4-A84E-251BCD43A1E8}"/>
              </a:ext>
            </a:extLst>
          </p:cNvPr>
          <p:cNvSpPr/>
          <p:nvPr/>
        </p:nvSpPr>
        <p:spPr>
          <a:xfrm>
            <a:off x="0" y="306417"/>
            <a:ext cx="1967345" cy="371431"/>
          </a:xfrm>
          <a:prstGeom prst="homePlate">
            <a:avLst/>
          </a:prstGeom>
          <a:solidFill>
            <a:srgbClr val="F59C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GB" dirty="0"/>
              <a:t>Jul 1884</a:t>
            </a:r>
          </a:p>
        </p:txBody>
      </p:sp>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TM10001115[[fn=Parcel]]</Template>
  <TotalTime>2945</TotalTime>
  <Words>2860</Words>
  <Application>Microsoft Office PowerPoint</Application>
  <PresentationFormat>On-screen Show (4:3)</PresentationFormat>
  <Paragraphs>107</Paragraphs>
  <Slides>38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Gill Sans MT</vt:lpstr>
      <vt:lpstr>Parcel</vt:lpstr>
      <vt:lpstr>The Herero and  Namaqua Genocide</vt:lpstr>
      <vt:lpstr>Introduction</vt:lpstr>
      <vt:lpstr>Ten Stages of Genocide</vt:lpstr>
      <vt:lpstr>Namibia: Country Profile</vt:lpstr>
      <vt:lpstr>Namibia: Population Demographics</vt:lpstr>
      <vt:lpstr>German Missionaries arrive in Southern Africa</vt:lpstr>
      <vt:lpstr>The Scramble For Africa</vt:lpstr>
      <vt:lpstr>The Berlin Conference</vt:lpstr>
      <vt:lpstr>Proclamation of German South West Africa</vt:lpstr>
      <vt:lpstr>Protection Treaties</vt:lpstr>
      <vt:lpstr>Herero Resistance: 'Small Wars'</vt:lpstr>
      <vt:lpstr>Hornkranz massacre</vt:lpstr>
      <vt:lpstr>Khauas-Khoi Mbanderu War</vt:lpstr>
      <vt:lpstr>Herero Rebellion</vt:lpstr>
      <vt:lpstr>Reinforcement of German forces</vt:lpstr>
      <vt:lpstr>Abandoned Negotiations</vt:lpstr>
      <vt:lpstr>Battle of Waterberg</vt:lpstr>
      <vt:lpstr>Extermination Order</vt:lpstr>
      <vt:lpstr>Establishment of Concentration Camps</vt:lpstr>
      <vt:lpstr>Shark Island</vt:lpstr>
      <vt:lpstr>Guerrilla Warfare</vt:lpstr>
      <vt:lpstr>Interracial Marriage Ban</vt:lpstr>
      <vt:lpstr>PowerPoint Presentation</vt:lpstr>
      <vt:lpstr>First World War</vt:lpstr>
      <vt:lpstr>Invasion of South West Africa</vt:lpstr>
      <vt:lpstr>UN Convention on Genocide</vt:lpstr>
      <vt:lpstr>The Whitaker Report</vt:lpstr>
      <vt:lpstr>Namibian Independence</vt:lpstr>
      <vt:lpstr>  Herero Descendants File Lawsuit</vt:lpstr>
      <vt:lpstr>100th Anniversary: German Minister Apology</vt:lpstr>
      <vt:lpstr>Riruako address to the Namibian National Assembly</vt:lpstr>
      <vt:lpstr>German Foreign Ministry acknowledges genocide</vt:lpstr>
      <vt:lpstr>Federal class action lawsuit</vt:lpstr>
      <vt:lpstr>Germany returns victims' remains to Namibia</vt:lpstr>
      <vt:lpstr>Germany commits $1.34 billion for projects in Namibia</vt:lpstr>
      <vt:lpstr>Reparations</vt:lpstr>
      <vt:lpstr>The issue of remembrance</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subject/>
  <dc:creator>Laura Drysdale</dc:creator>
  <cp:keywords/>
  <dc:description>generated using python-pptx</dc:description>
  <cp:lastModifiedBy>Laura Drysdale</cp:lastModifiedBy>
  <cp:revision>42</cp:revision>
  <dcterms:created xsi:type="dcterms:W3CDTF">2013-01-27T09:14:16Z</dcterms:created>
  <dcterms:modified xsi:type="dcterms:W3CDTF">2022-04-07T17:30:53Z</dcterms:modified>
  <cp:category/>
</cp:coreProperties>
</file>