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8"/>
  </p:notesMasterIdLst>
  <p:sldIdLst>
    <p:sldId id="689" r:id="rId2"/>
    <p:sldId id="256" r:id="rId3"/>
    <p:sldId id="262" r:id="rId4"/>
    <p:sldId id="264" r:id="rId5"/>
    <p:sldId id="260" r:id="rId6"/>
    <p:sldId id="268" r:id="rId7"/>
    <p:sldId id="270" r:id="rId8"/>
    <p:sldId id="272" r:id="rId9"/>
    <p:sldId id="274" r:id="rId10"/>
    <p:sldId id="276" r:id="rId11"/>
    <p:sldId id="278" r:id="rId12"/>
    <p:sldId id="281" r:id="rId13"/>
    <p:sldId id="283" r:id="rId14"/>
    <p:sldId id="285" r:id="rId15"/>
    <p:sldId id="287" r:id="rId16"/>
    <p:sldId id="289" r:id="rId17"/>
    <p:sldId id="291" r:id="rId18"/>
    <p:sldId id="293" r:id="rId19"/>
    <p:sldId id="295" r:id="rId20"/>
    <p:sldId id="299" r:id="rId21"/>
    <p:sldId id="301" r:id="rId22"/>
    <p:sldId id="307" r:id="rId23"/>
    <p:sldId id="305" r:id="rId24"/>
    <p:sldId id="303" r:id="rId25"/>
    <p:sldId id="309" r:id="rId26"/>
    <p:sldId id="297" r:id="rId27"/>
    <p:sldId id="322" r:id="rId28"/>
    <p:sldId id="373" r:id="rId29"/>
    <p:sldId id="328" r:id="rId30"/>
    <p:sldId id="357" r:id="rId31"/>
    <p:sldId id="324" r:id="rId32"/>
    <p:sldId id="346" r:id="rId33"/>
    <p:sldId id="359" r:id="rId34"/>
    <p:sldId id="332" r:id="rId35"/>
    <p:sldId id="315" r:id="rId36"/>
    <p:sldId id="311" r:id="rId37"/>
    <p:sldId id="365" r:id="rId38"/>
    <p:sldId id="363" r:id="rId39"/>
    <p:sldId id="326" r:id="rId40"/>
    <p:sldId id="330" r:id="rId41"/>
    <p:sldId id="318" r:id="rId42"/>
    <p:sldId id="334" r:id="rId43"/>
    <p:sldId id="336" r:id="rId44"/>
    <p:sldId id="338" r:id="rId45"/>
    <p:sldId id="340" r:id="rId46"/>
    <p:sldId id="344" r:id="rId47"/>
    <p:sldId id="348" r:id="rId48"/>
    <p:sldId id="377" r:id="rId49"/>
    <p:sldId id="382" r:id="rId50"/>
    <p:sldId id="425" r:id="rId51"/>
    <p:sldId id="350" r:id="rId52"/>
    <p:sldId id="353" r:id="rId53"/>
    <p:sldId id="355" r:id="rId54"/>
    <p:sldId id="375" r:id="rId55"/>
    <p:sldId id="388" r:id="rId56"/>
    <p:sldId id="379" r:id="rId57"/>
    <p:sldId id="381" r:id="rId58"/>
    <p:sldId id="384" r:id="rId59"/>
    <p:sldId id="385" r:id="rId60"/>
    <p:sldId id="422" r:id="rId61"/>
    <p:sldId id="423" r:id="rId62"/>
    <p:sldId id="427" r:id="rId63"/>
    <p:sldId id="429" r:id="rId64"/>
    <p:sldId id="430" r:id="rId65"/>
    <p:sldId id="432" r:id="rId66"/>
    <p:sldId id="434" r:id="rId67"/>
    <p:sldId id="435" r:id="rId68"/>
    <p:sldId id="437" r:id="rId69"/>
    <p:sldId id="442" r:id="rId70"/>
    <p:sldId id="446" r:id="rId71"/>
    <p:sldId id="448" r:id="rId72"/>
    <p:sldId id="449" r:id="rId73"/>
    <p:sldId id="451" r:id="rId74"/>
    <p:sldId id="453" r:id="rId75"/>
    <p:sldId id="455" r:id="rId76"/>
    <p:sldId id="457" r:id="rId77"/>
    <p:sldId id="459" r:id="rId78"/>
    <p:sldId id="461" r:id="rId79"/>
    <p:sldId id="463" r:id="rId80"/>
    <p:sldId id="465" r:id="rId81"/>
    <p:sldId id="470" r:id="rId82"/>
    <p:sldId id="467" r:id="rId83"/>
    <p:sldId id="472" r:id="rId84"/>
    <p:sldId id="474" r:id="rId85"/>
    <p:sldId id="476" r:id="rId86"/>
    <p:sldId id="478" r:id="rId87"/>
    <p:sldId id="480" r:id="rId88"/>
    <p:sldId id="481" r:id="rId89"/>
    <p:sldId id="483" r:id="rId90"/>
    <p:sldId id="487" r:id="rId91"/>
    <p:sldId id="492" r:id="rId92"/>
    <p:sldId id="496" r:id="rId93"/>
    <p:sldId id="494" r:id="rId94"/>
    <p:sldId id="499" r:id="rId95"/>
    <p:sldId id="498" r:id="rId96"/>
    <p:sldId id="501" r:id="rId97"/>
    <p:sldId id="503" r:id="rId98"/>
    <p:sldId id="504" r:id="rId99"/>
    <p:sldId id="506" r:id="rId100"/>
    <p:sldId id="507" r:id="rId101"/>
    <p:sldId id="511" r:id="rId102"/>
    <p:sldId id="509" r:id="rId103"/>
    <p:sldId id="513" r:id="rId104"/>
    <p:sldId id="515" r:id="rId105"/>
    <p:sldId id="517" r:id="rId106"/>
    <p:sldId id="519" r:id="rId107"/>
    <p:sldId id="520" r:id="rId108"/>
    <p:sldId id="521" r:id="rId109"/>
    <p:sldId id="523" r:id="rId110"/>
    <p:sldId id="525" r:id="rId111"/>
    <p:sldId id="527" r:id="rId112"/>
    <p:sldId id="529" r:id="rId113"/>
    <p:sldId id="531" r:id="rId114"/>
    <p:sldId id="532" r:id="rId115"/>
    <p:sldId id="533" r:id="rId116"/>
    <p:sldId id="535" r:id="rId117"/>
    <p:sldId id="537" r:id="rId118"/>
    <p:sldId id="542" r:id="rId119"/>
    <p:sldId id="544" r:id="rId120"/>
    <p:sldId id="549" r:id="rId121"/>
    <p:sldId id="551" r:id="rId122"/>
    <p:sldId id="552" r:id="rId123"/>
    <p:sldId id="554" r:id="rId124"/>
    <p:sldId id="556" r:id="rId125"/>
    <p:sldId id="560" r:id="rId126"/>
    <p:sldId id="562" r:id="rId127"/>
    <p:sldId id="563" r:id="rId128"/>
    <p:sldId id="565" r:id="rId129"/>
    <p:sldId id="567" r:id="rId130"/>
    <p:sldId id="569" r:id="rId131"/>
    <p:sldId id="571" r:id="rId132"/>
    <p:sldId id="572" r:id="rId133"/>
    <p:sldId id="574" r:id="rId134"/>
    <p:sldId id="576" r:id="rId135"/>
    <p:sldId id="578" r:id="rId136"/>
    <p:sldId id="579" r:id="rId137"/>
    <p:sldId id="581" r:id="rId138"/>
    <p:sldId id="583" r:id="rId139"/>
    <p:sldId id="585" r:id="rId140"/>
    <p:sldId id="586" r:id="rId141"/>
    <p:sldId id="588" r:id="rId142"/>
    <p:sldId id="589" r:id="rId143"/>
    <p:sldId id="591" r:id="rId144"/>
    <p:sldId id="593" r:id="rId145"/>
    <p:sldId id="594" r:id="rId146"/>
    <p:sldId id="596" r:id="rId147"/>
    <p:sldId id="597" r:id="rId148"/>
    <p:sldId id="599" r:id="rId149"/>
    <p:sldId id="601" r:id="rId150"/>
    <p:sldId id="603" r:id="rId151"/>
    <p:sldId id="690" r:id="rId152"/>
    <p:sldId id="605" r:id="rId153"/>
    <p:sldId id="609" r:id="rId154"/>
    <p:sldId id="611" r:id="rId155"/>
    <p:sldId id="613" r:id="rId156"/>
    <p:sldId id="617" r:id="rId157"/>
    <p:sldId id="619" r:id="rId158"/>
    <p:sldId id="621" r:id="rId159"/>
    <p:sldId id="623" r:id="rId160"/>
    <p:sldId id="625" r:id="rId161"/>
    <p:sldId id="627" r:id="rId162"/>
    <p:sldId id="628" r:id="rId163"/>
    <p:sldId id="629" r:id="rId164"/>
    <p:sldId id="631" r:id="rId165"/>
    <p:sldId id="633" r:id="rId166"/>
    <p:sldId id="641" r:id="rId167"/>
    <p:sldId id="637" r:id="rId168"/>
    <p:sldId id="645" r:id="rId169"/>
    <p:sldId id="647" r:id="rId170"/>
    <p:sldId id="649" r:id="rId171"/>
    <p:sldId id="651" r:id="rId172"/>
    <p:sldId id="653" r:id="rId173"/>
    <p:sldId id="655" r:id="rId174"/>
    <p:sldId id="658" r:id="rId175"/>
    <p:sldId id="661" r:id="rId176"/>
    <p:sldId id="662" r:id="rId177"/>
    <p:sldId id="664" r:id="rId178"/>
    <p:sldId id="668" r:id="rId179"/>
    <p:sldId id="669" r:id="rId180"/>
    <p:sldId id="675" r:id="rId181"/>
    <p:sldId id="677" r:id="rId182"/>
    <p:sldId id="679" r:id="rId183"/>
    <p:sldId id="683" r:id="rId184"/>
    <p:sldId id="685" r:id="rId185"/>
    <p:sldId id="687" r:id="rId186"/>
    <p:sldId id="671" r:id="rId1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2"/>
    <p:restoredTop sz="94558"/>
  </p:normalViewPr>
  <p:slideViewPr>
    <p:cSldViewPr snapToGrid="0">
      <p:cViewPr varScale="1">
        <p:scale>
          <a:sx n="99" d="100"/>
          <a:sy n="99" d="100"/>
        </p:scale>
        <p:origin x="206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AC2A19-B679-1449-8190-1DE1013943F8}" type="datetimeFigureOut">
              <a:rPr lang="en-US" smtClean="0"/>
              <a:t>6/17/21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8FECDC-E77B-EB45-AC7F-418444BC5565}" type="slidenum">
              <a:rPr lang="en-US" smtClean="0"/>
              <a:t>‹#›</a:t>
            </a:fld>
            <a:endParaRPr lang="en-US"/>
          </a:p>
        </p:txBody>
      </p:sp>
    </p:spTree>
    <p:extLst>
      <p:ext uri="{BB962C8B-B14F-4D97-AF65-F5344CB8AC3E}">
        <p14:creationId xmlns:p14="http://schemas.microsoft.com/office/powerpoint/2010/main" val="222722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FECDC-E77B-EB45-AC7F-418444BC5565}" type="slidenum">
              <a:rPr lang="en-US" smtClean="0"/>
              <a:t>27</a:t>
            </a:fld>
            <a:endParaRPr lang="en-US"/>
          </a:p>
        </p:txBody>
      </p:sp>
    </p:spTree>
    <p:extLst>
      <p:ext uri="{BB962C8B-B14F-4D97-AF65-F5344CB8AC3E}">
        <p14:creationId xmlns:p14="http://schemas.microsoft.com/office/powerpoint/2010/main" val="395672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FECDC-E77B-EB45-AC7F-418444BC5565}" type="slidenum">
              <a:rPr lang="en-US" smtClean="0"/>
              <a:t>78</a:t>
            </a:fld>
            <a:endParaRPr lang="en-US"/>
          </a:p>
        </p:txBody>
      </p:sp>
    </p:spTree>
    <p:extLst>
      <p:ext uri="{BB962C8B-B14F-4D97-AF65-F5344CB8AC3E}">
        <p14:creationId xmlns:p14="http://schemas.microsoft.com/office/powerpoint/2010/main" val="144012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ranscend.org/tms/2019/03/what-is-justice/" TargetMode="Externa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hyperlink" Target="https://creativecommons.org/licenses/by-nc/3.0/"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logo&#10;&#10;Description automatically generated">
            <a:extLst>
              <a:ext uri="{FF2B5EF4-FFF2-40B4-BE49-F238E27FC236}">
                <a16:creationId xmlns:a16="http://schemas.microsoft.com/office/drawing/2014/main" id="{BCEED685-B99D-0946-B976-EC156BA5D534}"/>
              </a:ext>
            </a:extLst>
          </p:cNvPr>
          <p:cNvPicPr>
            <a:picLocks noChangeAspect="1"/>
          </p:cNvPicPr>
          <p:nvPr userDrawn="1"/>
        </p:nvPicPr>
        <p:blipFill>
          <a:blip r:embed="rId2">
            <a:alphaModFix/>
            <a:extLst>
              <a:ext uri="{837473B0-CC2E-450A-ABE3-18F120FF3D39}">
                <a1611:picAttrSrcUrl xmlns:a1611="http://schemas.microsoft.com/office/drawing/2016/11/main" r:id="rId3"/>
              </a:ext>
            </a:extLst>
          </a:blip>
          <a:stretch>
            <a:fillRect/>
          </a:stretch>
        </p:blipFill>
        <p:spPr>
          <a:xfrm>
            <a:off x="3686903" y="6384409"/>
            <a:ext cx="1770194" cy="359610"/>
          </a:xfrm>
          <a:prstGeom prst="rect">
            <a:avLst/>
          </a:prstGeom>
          <a:effectLst>
            <a:softEdge rad="0"/>
          </a:effectLst>
        </p:spPr>
      </p:pic>
      <p:sp>
        <p:nvSpPr>
          <p:cNvPr id="9" name="TextBox 8">
            <a:extLst>
              <a:ext uri="{FF2B5EF4-FFF2-40B4-BE49-F238E27FC236}">
                <a16:creationId xmlns:a16="http://schemas.microsoft.com/office/drawing/2014/main" id="{3FA0451F-8C2A-0E45-9CE4-595BA6561166}"/>
              </a:ext>
            </a:extLst>
          </p:cNvPr>
          <p:cNvSpPr txBox="1"/>
          <p:nvPr userDrawn="1"/>
        </p:nvSpPr>
        <p:spPr>
          <a:xfrm>
            <a:off x="457200" y="7420200"/>
            <a:ext cx="3152899" cy="230832"/>
          </a:xfrm>
          <a:prstGeom prst="rect">
            <a:avLst/>
          </a:prstGeom>
          <a:noFill/>
        </p:spPr>
        <p:txBody>
          <a:bodyPr wrap="square" rtlCol="0">
            <a:spAutoFit/>
          </a:bodyPr>
          <a:lstStyle/>
          <a:p>
            <a:r>
              <a:rPr lang="en-US" sz="900">
                <a:hlinkClick r:id="rId3" tooltip="https://www.transcend.org/tms/2019/03/what-is-justice/"/>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arcg.is/0mv1i" TargetMode="External"/><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hyperlink" Target="https://arcg.is/0mv1i" TargetMode="External"/><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9.xml"/><Relationship Id="rId1" Type="http://schemas.openxmlformats.org/officeDocument/2006/relationships/video" Target="https://www.youtube.com/embed/LWulLSDro1g?feature=oembed"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hyperlink" Target="https://storymaps.arcgis.com/stories/0821482af0aa4bc4afa4fbf2b43c4655" TargetMode="Externa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arcg.is/0mv1i" TargetMode="Externa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since911.com/explore/history-isis" TargetMode="External"/><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arcg.is/1aO05W" TargetMode="External"/><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arcg.is/0W18Gv" TargetMode="External"/><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image" Target="../media/image58.jpeg"/><Relationship Id="rId16"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hyperlink" Target="https://arcg.is/0mv1i" TargetMode="External"/><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79BAAB-6828-954E-9F5D-560A320FD651}"/>
              </a:ext>
            </a:extLst>
          </p:cNvPr>
          <p:cNvSpPr>
            <a:spLocks noGrp="1"/>
          </p:cNvSpPr>
          <p:nvPr>
            <p:ph type="title"/>
          </p:nvPr>
        </p:nvSpPr>
        <p:spPr>
          <a:xfrm>
            <a:off x="393192" y="4861448"/>
            <a:ext cx="4389871" cy="1530834"/>
          </a:xfrm>
        </p:spPr>
        <p:txBody>
          <a:bodyPr vert="horz" lIns="91440" tIns="45720" rIns="91440" bIns="45720" rtlCol="0" anchor="ctr">
            <a:normAutofit/>
          </a:bodyPr>
          <a:lstStyle/>
          <a:p>
            <a:pPr algn="r" defTabSz="914400">
              <a:lnSpc>
                <a:spcPct val="90000"/>
              </a:lnSpc>
            </a:pPr>
            <a:r>
              <a:rPr lang="en-US" dirty="0">
                <a:solidFill>
                  <a:srgbClr val="FFFFFF"/>
                </a:solidFill>
              </a:rPr>
              <a:t>Summary &amp; Key Findings</a:t>
            </a:r>
          </a:p>
        </p:txBody>
      </p:sp>
      <p:pic>
        <p:nvPicPr>
          <p:cNvPr id="5" name="Picture 4" descr="Text&#10;&#10;Description automatically generated">
            <a:extLst>
              <a:ext uri="{FF2B5EF4-FFF2-40B4-BE49-F238E27FC236}">
                <a16:creationId xmlns:a16="http://schemas.microsoft.com/office/drawing/2014/main" id="{06B602C8-02B1-D84F-BEA3-65268426AEFA}"/>
              </a:ext>
            </a:extLst>
          </p:cNvPr>
          <p:cNvPicPr>
            <a:picLocks noChangeAspect="1"/>
          </p:cNvPicPr>
          <p:nvPr/>
        </p:nvPicPr>
        <p:blipFill rotWithShape="1">
          <a:blip r:embed="rId2"/>
          <a:srcRect l="10633" r="12037" b="-1"/>
          <a:stretch/>
        </p:blipFill>
        <p:spPr>
          <a:xfrm>
            <a:off x="245660" y="368718"/>
            <a:ext cx="5293729" cy="3997490"/>
          </a:xfrm>
          <a:prstGeom prst="rect">
            <a:avLst/>
          </a:prstGeom>
          <a:noFill/>
        </p:spPr>
      </p:pic>
      <p:sp>
        <p:nvSpPr>
          <p:cNvPr id="17"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F7821E6-377C-CE4E-93EB-2935E485FC27}"/>
              </a:ext>
            </a:extLst>
          </p:cNvPr>
          <p:cNvSpPr>
            <a:spLocks noGrp="1"/>
          </p:cNvSpPr>
          <p:nvPr>
            <p:ph sz="half" idx="1"/>
          </p:nvPr>
        </p:nvSpPr>
        <p:spPr>
          <a:xfrm>
            <a:off x="5538797" y="369465"/>
            <a:ext cx="3285414" cy="6085734"/>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1200" dirty="0">
                <a:solidFill>
                  <a:srgbClr val="FFFFFF"/>
                </a:solidFill>
              </a:rPr>
              <a:t>Since its splintering off from al-Qaeda in the early 2000s, ISIS has committed all stages of the Ten Stages of Genocide.</a:t>
            </a:r>
            <a:endParaRPr lang="en-US" sz="1200" dirty="0">
              <a:solidFill>
                <a:srgbClr val="FFFFFF"/>
              </a:solidFill>
              <a:cs typeface="Calibri"/>
            </a:endParaRPr>
          </a:p>
          <a:p>
            <a:pPr indent="-228600" defTabSz="914400">
              <a:lnSpc>
                <a:spcPct val="90000"/>
              </a:lnSpc>
              <a:buFont typeface="Arial" panose="020B0604020202020204" pitchFamily="34" charset="0"/>
              <a:buChar char="•"/>
            </a:pPr>
            <a:r>
              <a:rPr lang="en-US" sz="1200" dirty="0">
                <a:solidFill>
                  <a:srgbClr val="FFFFFF"/>
                </a:solidFill>
              </a:rPr>
              <a:t>Genocide Watch, the United Nations, and various other international organizations and states recognized the fact that ISIS committed genocide in Iraq and Syria, most significantly from 2014-2015. </a:t>
            </a:r>
            <a:endParaRPr lang="en-US" sz="1200" dirty="0">
              <a:solidFill>
                <a:srgbClr val="FFFFFF"/>
              </a:solidFill>
              <a:cs typeface="Calibri"/>
            </a:endParaRPr>
          </a:p>
          <a:p>
            <a:pPr indent="-228600" defTabSz="914400">
              <a:lnSpc>
                <a:spcPct val="90000"/>
              </a:lnSpc>
              <a:buFont typeface="Arial" panose="020B0604020202020204" pitchFamily="34" charset="0"/>
              <a:buChar char="•"/>
            </a:pPr>
            <a:r>
              <a:rPr lang="en-US" sz="1200" dirty="0">
                <a:solidFill>
                  <a:srgbClr val="FFFFFF"/>
                </a:solidFill>
              </a:rPr>
              <a:t>As a significant number of foreign fighters are trying to return to their home countries, many governments are struggling to find ways in which they can bring returning foreign fighters to justice. </a:t>
            </a:r>
            <a:endParaRPr lang="en-US" sz="1200" dirty="0">
              <a:solidFill>
                <a:srgbClr val="FFFFFF"/>
              </a:solidFill>
              <a:cs typeface="Calibri"/>
            </a:endParaRPr>
          </a:p>
          <a:p>
            <a:pPr indent="-228600" defTabSz="914400">
              <a:lnSpc>
                <a:spcPct val="90000"/>
              </a:lnSpc>
              <a:buFont typeface="Arial" panose="020B0604020202020204" pitchFamily="34" charset="0"/>
              <a:buChar char="•"/>
            </a:pPr>
            <a:r>
              <a:rPr lang="en-US" sz="1200" dirty="0">
                <a:solidFill>
                  <a:srgbClr val="FFFFFF"/>
                </a:solidFill>
              </a:rPr>
              <a:t>Many countries are reluctant to accept foreign fighters back due to previous terrorist attacks conducted by returnees and the risk of the spread of jihadist ideology.</a:t>
            </a:r>
            <a:endParaRPr lang="en-US" sz="1200" dirty="0">
              <a:solidFill>
                <a:srgbClr val="FFFFFF"/>
              </a:solidFill>
              <a:cs typeface="Calibri"/>
            </a:endParaRPr>
          </a:p>
          <a:p>
            <a:pPr indent="-228600" defTabSz="914400">
              <a:lnSpc>
                <a:spcPct val="90000"/>
              </a:lnSpc>
              <a:buFont typeface="Arial" panose="020B0604020202020204" pitchFamily="34" charset="0"/>
              <a:buChar char="•"/>
            </a:pPr>
            <a:r>
              <a:rPr lang="en-US" sz="1200" dirty="0">
                <a:solidFill>
                  <a:srgbClr val="FFFFFF"/>
                </a:solidFill>
              </a:rPr>
              <a:t>Alongside foreign fighters, ISIS leaders and militants need to be brought to justice as well. There have been several trials in Iraq but the need for an international trial is evident since ISIS has been a global threat.</a:t>
            </a:r>
            <a:endParaRPr lang="en-US" sz="1200" dirty="0">
              <a:solidFill>
                <a:srgbClr val="FFFFFF"/>
              </a:solidFill>
              <a:cs typeface="Calibri"/>
            </a:endParaRPr>
          </a:p>
          <a:p>
            <a:pPr indent="-228600" defTabSz="914400">
              <a:lnSpc>
                <a:spcPct val="90000"/>
              </a:lnSpc>
              <a:buFont typeface="Arial" panose="020B0604020202020204" pitchFamily="34" charset="0"/>
              <a:buChar char="•"/>
            </a:pPr>
            <a:r>
              <a:rPr lang="en-US" sz="1200" dirty="0">
                <a:solidFill>
                  <a:srgbClr val="FFFFFF"/>
                </a:solidFill>
              </a:rPr>
              <a:t>Islamophobia and the Syrian Refugee Crisis continue to worsen globally regardless of ISIS' defeat.</a:t>
            </a:r>
            <a:endParaRPr lang="en-US" sz="1200" dirty="0">
              <a:solidFill>
                <a:srgbClr val="FFFFFF"/>
              </a:solidFill>
              <a:cs typeface="Calibri"/>
            </a:endParaRPr>
          </a:p>
        </p:txBody>
      </p:sp>
    </p:spTree>
    <p:extLst>
      <p:ext uri="{BB962C8B-B14F-4D97-AF65-F5344CB8AC3E}">
        <p14:creationId xmlns:p14="http://schemas.microsoft.com/office/powerpoint/2010/main" val="132486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778c75d2f2a6b8c96db3b7a91fae2cc">
            <a:extLst>
              <a:ext uri="{FF2B5EF4-FFF2-40B4-BE49-F238E27FC236}">
                <a16:creationId xmlns:a16="http://schemas.microsoft.com/office/drawing/2014/main" id="{CCAE4E66-5279-9F40-B746-0A24FF9CA530}"/>
              </a:ext>
            </a:extLst>
          </p:cNvPr>
          <p:cNvPicPr>
            <a:picLocks noChangeAspect="1"/>
          </p:cNvPicPr>
          <p:nvPr/>
        </p:nvPicPr>
        <p:blipFill rotWithShape="1">
          <a:blip r:embed="rId2"/>
          <a:srcRect t="2784"/>
          <a:stretch/>
        </p:blipFill>
        <p:spPr>
          <a:xfrm>
            <a:off x="20" y="10"/>
            <a:ext cx="9143980" cy="4666928"/>
          </a:xfrm>
          <a:prstGeom prst="rect">
            <a:avLst/>
          </a:prstGeom>
          <a:noFill/>
        </p:spPr>
      </p:pic>
      <p:pic>
        <p:nvPicPr>
          <p:cNvPr id="16" name="Picture 15">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9144000" cy="3315384"/>
          </a:xfrm>
          <a:prstGeom prst="rect">
            <a:avLst/>
          </a:prstGeom>
        </p:spPr>
      </p:pic>
      <p:sp>
        <p:nvSpPr>
          <p:cNvPr id="18" name="Oval 17">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vert="horz" lIns="91440" tIns="45720" rIns="91440" bIns="45720" rtlCol="0" anchor="ctr">
            <a:normAutofit/>
          </a:bodyPr>
          <a:lstStyle/>
          <a:p>
            <a:pPr algn="l" defTabSz="914400">
              <a:lnSpc>
                <a:spcPct val="90000"/>
              </a:lnSpc>
            </a:pPr>
            <a:r>
              <a:rPr lang="en-US" sz="3500" dirty="0">
                <a:solidFill>
                  <a:srgbClr val="000000"/>
                </a:solidFill>
              </a:rPr>
              <a:t>New Leader for ISI</a:t>
            </a:r>
          </a:p>
        </p:txBody>
      </p:sp>
      <p:sp>
        <p:nvSpPr>
          <p:cNvPr id="3" name="Content Placeholder 2"/>
          <p:cNvSpPr>
            <a:spLocks noGrp="1"/>
          </p:cNvSpPr>
          <p:nvPr>
            <p:ph sz="half" idx="2"/>
          </p:nvPr>
        </p:nvSpPr>
        <p:spPr>
          <a:xfrm>
            <a:off x="4852685" y="4551037"/>
            <a:ext cx="3694808" cy="1509935"/>
          </a:xfrm>
        </p:spPr>
        <p:txBody>
          <a:bodyPr vert="horz" lIns="91440" tIns="45720" rIns="91440" bIns="45720" rtlCol="0" anchor="ctr">
            <a:normAutofit/>
          </a:bodyPr>
          <a:lstStyle/>
          <a:p>
            <a:pPr marL="0" indent="0" defTabSz="914400">
              <a:lnSpc>
                <a:spcPct val="90000"/>
              </a:lnSpc>
              <a:buNone/>
            </a:pPr>
            <a:r>
              <a:rPr lang="en-US" sz="1600" b="1" i="1" dirty="0">
                <a:solidFill>
                  <a:srgbClr val="000000"/>
                </a:solidFill>
              </a:rPr>
              <a:t>June 6, 2006</a:t>
            </a:r>
            <a:endParaRPr lang="en-US" b="1" i="1" dirty="0"/>
          </a:p>
          <a:p>
            <a:pPr marL="114300" indent="0" defTabSz="914400">
              <a:lnSpc>
                <a:spcPct val="90000"/>
              </a:lnSpc>
              <a:buNone/>
            </a:pPr>
            <a:endParaRPr lang="en-US" sz="1600" dirty="0">
              <a:solidFill>
                <a:srgbClr val="000000"/>
              </a:solidFill>
            </a:endParaRPr>
          </a:p>
          <a:p>
            <a:pPr marL="114300" indent="0" defTabSz="914400">
              <a:lnSpc>
                <a:spcPct val="90000"/>
              </a:lnSpc>
              <a:buNone/>
            </a:pPr>
            <a:r>
              <a:rPr lang="en-US" sz="1600" dirty="0">
                <a:solidFill>
                  <a:srgbClr val="000000"/>
                </a:solidFill>
              </a:rPr>
              <a:t>When Abu Musab al-Zarqawi was killed during a US airstrike in 2006, Abu Ayyub al-</a:t>
            </a:r>
            <a:r>
              <a:rPr lang="en-US" sz="1600" dirty="0" err="1">
                <a:solidFill>
                  <a:srgbClr val="000000"/>
                </a:solidFill>
              </a:rPr>
              <a:t>Masri</a:t>
            </a:r>
            <a:r>
              <a:rPr lang="en-US" sz="1600" dirty="0">
                <a:solidFill>
                  <a:srgbClr val="000000"/>
                </a:solidFill>
              </a:rPr>
              <a:t> took over the leadership of the group.</a:t>
            </a:r>
            <a:endParaRPr lang="en-US" sz="1600" dirty="0">
              <a:solidFill>
                <a:srgbClr val="000000"/>
              </a:solidFill>
              <a:cs typeface="Calibri"/>
            </a:endParaRPr>
          </a:p>
          <a:p>
            <a:pPr indent="-228600" defTabSz="914400">
              <a:lnSpc>
                <a:spcPct val="90000"/>
              </a:lnSpc>
              <a:buFont typeface="Arial" panose="020B0604020202020204" pitchFamily="34" charset="0"/>
              <a:buChar char="•"/>
            </a:pPr>
            <a:endParaRPr lang="en-US" sz="1600" dirty="0">
              <a:solidFill>
                <a:srgbClr val="0000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03A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A U.S. airstrike in Syria kills al-Adnani</a:t>
            </a:r>
          </a:p>
        </p:txBody>
      </p:sp>
      <p:pic>
        <p:nvPicPr>
          <p:cNvPr id="4" name="Picture 4" descr="A person wearing a uniform and holding a gun&#10;&#10;Description automatically generated">
            <a:extLst>
              <a:ext uri="{FF2B5EF4-FFF2-40B4-BE49-F238E27FC236}">
                <a16:creationId xmlns:a16="http://schemas.microsoft.com/office/drawing/2014/main" id="{8F64367A-1B34-4476-B2B5-7B42B204CCD9}"/>
              </a:ext>
            </a:extLst>
          </p:cNvPr>
          <p:cNvPicPr>
            <a:picLocks noChangeAspect="1"/>
          </p:cNvPicPr>
          <p:nvPr/>
        </p:nvPicPr>
        <p:blipFill rotWithShape="1">
          <a:blip r:embed="rId2"/>
          <a:srcRect l="1669" r="1667" b="-2"/>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945241" y="906761"/>
            <a:ext cx="256855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Aug 30, 2016 </a:t>
            </a:r>
            <a:endParaRPr lang="en-US" b="1" i="1" dirty="0">
              <a:solidFill>
                <a:srgbClr val="000000"/>
              </a:solidFill>
              <a:cs typeface="Calibri"/>
            </a:endParaRPr>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ISIS declared Abu Mohammad al-</a:t>
            </a:r>
            <a:r>
              <a:rPr lang="en-US" sz="1700" dirty="0" err="1">
                <a:solidFill>
                  <a:srgbClr val="FFFFFF"/>
                </a:solidFill>
              </a:rPr>
              <a:t>Adnani</a:t>
            </a:r>
            <a:r>
              <a:rPr lang="en-US" sz="1700" dirty="0">
                <a:solidFill>
                  <a:srgbClr val="FFFFFF"/>
                </a:solidFill>
              </a:rPr>
              <a:t>, one of its leading members, was killed in a U.S. airstrike in Syria in the Aleppo Province. This was confirmed by an official statement from the U.S. Defense Department on Sept 12, 2016. </a:t>
            </a:r>
            <a:endParaRPr lang="en-US" dirty="0">
              <a:cs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A453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loses Dabiq</a:t>
            </a:r>
          </a:p>
        </p:txBody>
      </p:sp>
      <p:pic>
        <p:nvPicPr>
          <p:cNvPr id="4" name="Picture 4" descr="A person standing on top of a sandy beach&#10;&#10;Description automatically generated">
            <a:extLst>
              <a:ext uri="{FF2B5EF4-FFF2-40B4-BE49-F238E27FC236}">
                <a16:creationId xmlns:a16="http://schemas.microsoft.com/office/drawing/2014/main" id="{17C7F70D-38A3-43BE-90FA-C2AED8275033}"/>
              </a:ext>
            </a:extLst>
          </p:cNvPr>
          <p:cNvPicPr>
            <a:picLocks noChangeAspect="1"/>
          </p:cNvPicPr>
          <p:nvPr/>
        </p:nvPicPr>
        <p:blipFill rotWithShape="1">
          <a:blip r:embed="rId2"/>
          <a:srcRect l="16150" r="11353"/>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October 2016</a:t>
            </a:r>
            <a:endParaRPr lang="en-US" b="1" i="1" dirty="0"/>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ISIS had planned a final, apocalyptic battle in Dabiq, making this territorial loss symbolically significant.</a:t>
            </a:r>
            <a:endParaRPr lang="en-US" sz="1700" dirty="0">
              <a:solidFill>
                <a:srgbClr val="FFFFFF"/>
              </a:solidFill>
              <a:cs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8A706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dirty="0">
                <a:solidFill>
                  <a:srgbClr val="FFFFFF"/>
                </a:solidFill>
              </a:rPr>
              <a:t>ISIS Territory Overview: 2016</a:t>
            </a:r>
          </a:p>
        </p:txBody>
      </p:sp>
      <p:pic>
        <p:nvPicPr>
          <p:cNvPr id="5" name="Picture 4" descr="ed79d02afb42d2326e88492b81f69e73">
            <a:extLst>
              <a:ext uri="{FF2B5EF4-FFF2-40B4-BE49-F238E27FC236}">
                <a16:creationId xmlns:a16="http://schemas.microsoft.com/office/drawing/2014/main" id="{4CFE069B-4204-4112-B4DB-99E57A6D0C1B}"/>
              </a:ext>
            </a:extLst>
          </p:cNvPr>
          <p:cNvPicPr>
            <a:picLocks noChangeAspect="1"/>
          </p:cNvPicPr>
          <p:nvPr/>
        </p:nvPicPr>
        <p:blipFill rotWithShape="1">
          <a:blip r:embed="rId2"/>
          <a:srcRect r="9459"/>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989097" y="895797"/>
            <a:ext cx="2568554" cy="4852362"/>
          </a:xfrm>
        </p:spPr>
        <p:txBody>
          <a:bodyPr vert="horz" lIns="91440" tIns="45720" rIns="91440" bIns="45720" rtlCol="0" anchor="ctr">
            <a:normAutofit/>
          </a:bodyPr>
          <a:lstStyle/>
          <a:p>
            <a:pPr marL="114300" indent="0" defTabSz="914400">
              <a:lnSpc>
                <a:spcPct val="90000"/>
              </a:lnSpc>
              <a:buNone/>
            </a:pPr>
            <a:r>
              <a:rPr lang="en-US" sz="1700" dirty="0">
                <a:solidFill>
                  <a:srgbClr val="FFFFFF"/>
                </a:solidFill>
              </a:rPr>
              <a:t>By 2016, ISIS territory began to shrink after the group's peak holdings in 2015.</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493E48-F80A-4CB4-8CF2-EBCC5DDD6542}"/>
              </a:ext>
            </a:extLst>
          </p:cNvPr>
          <p:cNvSpPr/>
          <p:nvPr/>
        </p:nvSpPr>
        <p:spPr>
          <a:xfrm>
            <a:off x="2357" y="3749511"/>
            <a:ext cx="9080369" cy="307078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89680" y="3851525"/>
            <a:ext cx="2468166" cy="2452687"/>
          </a:xfrm>
        </p:spPr>
        <p:txBody>
          <a:bodyPr vert="horz" lIns="91440" tIns="45720" rIns="91440" bIns="45720" rtlCol="0" anchor="ctr">
            <a:normAutofit/>
          </a:bodyPr>
          <a:lstStyle/>
          <a:p>
            <a:pPr algn="l" defTabSz="914400">
              <a:lnSpc>
                <a:spcPct val="90000"/>
              </a:lnSpc>
            </a:pPr>
            <a:r>
              <a:rPr lang="en-US" sz="3100" dirty="0">
                <a:solidFill>
                  <a:schemeClr val="bg1"/>
                </a:solidFill>
              </a:rPr>
              <a:t>ISIS media output in decline</a:t>
            </a:r>
            <a:r>
              <a:rPr lang="en-US" sz="3100" dirty="0"/>
              <a:t> </a:t>
            </a:r>
            <a:endParaRPr lang="en-US" sz="3100"/>
          </a:p>
        </p:txBody>
      </p:sp>
      <p:pic>
        <p:nvPicPr>
          <p:cNvPr id="4" name="Picture 4" descr="Chart&#10;&#10;Description automatically generated">
            <a:extLst>
              <a:ext uri="{FF2B5EF4-FFF2-40B4-BE49-F238E27FC236}">
                <a16:creationId xmlns:a16="http://schemas.microsoft.com/office/drawing/2014/main" id="{A54169F2-14E2-40A1-AD77-8DB12627994E}"/>
              </a:ext>
            </a:extLst>
          </p:cNvPr>
          <p:cNvPicPr>
            <a:picLocks noChangeAspect="1"/>
          </p:cNvPicPr>
          <p:nvPr/>
        </p:nvPicPr>
        <p:blipFill rotWithShape="1">
          <a:blip r:embed="rId2"/>
          <a:srcRect r="812" b="-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2"/>
          </p:nvPr>
        </p:nvSpPr>
        <p:spPr>
          <a:xfrm>
            <a:off x="2861616" y="4000304"/>
            <a:ext cx="5908647" cy="2723707"/>
          </a:xfrm>
        </p:spPr>
        <p:txBody>
          <a:bodyPr vert="horz" lIns="91440" tIns="45720" rIns="91440" bIns="45720" rtlCol="0" anchor="ctr">
            <a:normAutofit/>
          </a:bodyPr>
          <a:lstStyle/>
          <a:p>
            <a:pPr marL="0" indent="0" defTabSz="914400">
              <a:lnSpc>
                <a:spcPct val="90000"/>
              </a:lnSpc>
              <a:buNone/>
            </a:pPr>
            <a:r>
              <a:rPr lang="en-US" sz="1500" b="1" dirty="0"/>
              <a:t> </a:t>
            </a:r>
            <a:r>
              <a:rPr lang="en-US" sz="1500" b="1" i="1" dirty="0">
                <a:solidFill>
                  <a:schemeClr val="bg1"/>
                </a:solidFill>
              </a:rPr>
              <a:t>Oct 10, 2016</a:t>
            </a:r>
            <a:endParaRPr lang="en-US" b="1" i="1" dirty="0">
              <a:solidFill>
                <a:schemeClr val="bg1"/>
              </a:solidFill>
              <a:cs typeface="Calibri"/>
            </a:endParaRPr>
          </a:p>
          <a:p>
            <a:pPr marL="0" indent="0" defTabSz="914400">
              <a:lnSpc>
                <a:spcPct val="90000"/>
              </a:lnSpc>
              <a:buNone/>
            </a:pPr>
            <a:endParaRPr lang="en-US" sz="1500" i="1" dirty="0">
              <a:solidFill>
                <a:schemeClr val="bg1"/>
              </a:solidFill>
            </a:endParaRPr>
          </a:p>
          <a:p>
            <a:pPr indent="-228600" defTabSz="914400">
              <a:lnSpc>
                <a:spcPct val="90000"/>
              </a:lnSpc>
              <a:buFont typeface="Arial" panose="020B0604020202020204" pitchFamily="34" charset="0"/>
              <a:buChar char="•"/>
            </a:pPr>
            <a:r>
              <a:rPr lang="en-US" sz="1500" dirty="0">
                <a:solidFill>
                  <a:schemeClr val="bg1"/>
                </a:solidFill>
              </a:rPr>
              <a:t>U.S. terrorism researchers at West Point announced that ISIS’s media output dropped from 700 items in Aug 2015 to under 200 items in August 2016. </a:t>
            </a:r>
            <a:br>
              <a:rPr lang="en-US" sz="1500" dirty="0">
                <a:solidFill>
                  <a:schemeClr val="bg1"/>
                </a:solidFill>
              </a:rPr>
            </a:br>
            <a:endParaRPr lang="en-US" sz="1500" dirty="0">
              <a:solidFill>
                <a:schemeClr val="bg1"/>
              </a:solidFill>
              <a:cs typeface="Calibri"/>
            </a:endParaRPr>
          </a:p>
          <a:p>
            <a:pPr indent="-228600" defTabSz="914400">
              <a:lnSpc>
                <a:spcPct val="90000"/>
              </a:lnSpc>
              <a:buFont typeface="Arial" panose="020B0604020202020204" pitchFamily="34" charset="0"/>
              <a:buChar char="•"/>
            </a:pPr>
            <a:r>
              <a:rPr lang="en-US" sz="1500" dirty="0">
                <a:solidFill>
                  <a:schemeClr val="bg1"/>
                </a:solidFill>
              </a:rPr>
              <a:t>This decline continued into 2017 under mounting military pressure. However, even diminished ISIS propaganda continued to be a formidable tool in the coming years.</a:t>
            </a:r>
            <a:br>
              <a:rPr lang="en-US" sz="1500" dirty="0">
                <a:solidFill>
                  <a:schemeClr val="bg1"/>
                </a:solidFill>
              </a:rPr>
            </a:br>
            <a:br>
              <a:rPr lang="en-US" sz="1500" dirty="0">
                <a:solidFill>
                  <a:schemeClr val="bg1"/>
                </a:solidFill>
              </a:rPr>
            </a:br>
            <a:endParaRPr lang="en-US" sz="1500" dirty="0">
              <a:solidFill>
                <a:schemeClr val="bg1"/>
              </a:solidFill>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9DAE9059-5BC0-4B75-B536-54BFB08FF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fill">
            <a:extLst>
              <a:ext uri="{FF2B5EF4-FFF2-40B4-BE49-F238E27FC236}">
                <a16:creationId xmlns:a16="http://schemas.microsoft.com/office/drawing/2014/main" id="{F17EE558-8341-47F3-B29A-14E701B3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914171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outdoor, building, person, riding&#10;&#10;Description automatically generated">
            <a:extLst>
              <a:ext uri="{FF2B5EF4-FFF2-40B4-BE49-F238E27FC236}">
                <a16:creationId xmlns:a16="http://schemas.microsoft.com/office/drawing/2014/main" id="{76E26B24-C57D-43A2-9E54-921CD329A61A}"/>
              </a:ext>
            </a:extLst>
          </p:cNvPr>
          <p:cNvPicPr>
            <a:picLocks noChangeAspect="1"/>
          </p:cNvPicPr>
          <p:nvPr/>
        </p:nvPicPr>
        <p:blipFill rotWithShape="1">
          <a:blip r:embed="rId2">
            <a:alphaModFix amt="31000"/>
          </a:blip>
          <a:srcRect r="10998" b="-2"/>
          <a:stretch/>
        </p:blipFill>
        <p:spPr>
          <a:xfrm>
            <a:off x="2286" y="14767"/>
            <a:ext cx="9144000" cy="6858000"/>
          </a:xfrm>
          <a:prstGeom prst="rect">
            <a:avLst/>
          </a:prstGeom>
          <a:noFill/>
        </p:spPr>
      </p:pic>
      <p:grpSp>
        <p:nvGrpSpPr>
          <p:cNvPr id="13" name="Group 12">
            <a:extLst>
              <a:ext uri="{FF2B5EF4-FFF2-40B4-BE49-F238E27FC236}">
                <a16:creationId xmlns:a16="http://schemas.microsoft.com/office/drawing/2014/main" id="{73FC59CD-C9DA-4650-8128-10CD2396E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14" name="Freeform: Shape 13">
              <a:extLst>
                <a:ext uri="{FF2B5EF4-FFF2-40B4-BE49-F238E27FC236}">
                  <a16:creationId xmlns:a16="http://schemas.microsoft.com/office/drawing/2014/main" id="{5987BEC2-A37A-4BD2-B378-ED56E07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8A84300-60A4-4D45-BC17-FE0C4F193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4AD69DF-D02A-4EED-92C3-CA0EBA047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75F2D3B-3AD8-4842-8C23-DF279210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FCF15B7-4678-4175-81C2-84308D09B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DC6AEC7-0ECD-41FC-9A7D-4CCCCBC30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B8BBA06-D341-464C-8CF0-207A7D2A0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4667" y="65302"/>
            <a:ext cx="7619238" cy="2686825"/>
          </a:xfrm>
        </p:spPr>
        <p:txBody>
          <a:bodyPr vert="horz" lIns="91440" tIns="45720" rIns="91440" bIns="45720" rtlCol="0" anchor="b">
            <a:normAutofit/>
          </a:bodyPr>
          <a:lstStyle/>
          <a:p>
            <a:pPr algn="ctr" defTabSz="914400">
              <a:lnSpc>
                <a:spcPct val="90000"/>
              </a:lnSpc>
            </a:pPr>
            <a:r>
              <a:rPr lang="en-US" sz="4200">
                <a:solidFill>
                  <a:schemeClr val="bg1"/>
                </a:solidFill>
              </a:rPr>
              <a:t>ISIS loses Christian region of Qaraqosh</a:t>
            </a:r>
          </a:p>
        </p:txBody>
      </p:sp>
      <p:sp>
        <p:nvSpPr>
          <p:cNvPr id="3" name="Content Placeholder 2"/>
          <p:cNvSpPr>
            <a:spLocks noGrp="1"/>
          </p:cNvSpPr>
          <p:nvPr>
            <p:ph type="body" sz="half" idx="2"/>
          </p:nvPr>
        </p:nvSpPr>
        <p:spPr>
          <a:xfrm>
            <a:off x="764667" y="3135654"/>
            <a:ext cx="7619238" cy="3094165"/>
          </a:xfrm>
        </p:spPr>
        <p:txBody>
          <a:bodyPr vert="horz" lIns="91440" tIns="45720" rIns="91440" bIns="45720" rtlCol="0" anchor="t">
            <a:normAutofit/>
          </a:bodyPr>
          <a:lstStyle/>
          <a:p>
            <a:pPr algn="ctr" defTabSz="914400">
              <a:lnSpc>
                <a:spcPct val="90000"/>
              </a:lnSpc>
            </a:pPr>
            <a:r>
              <a:rPr lang="en-US" sz="1600" b="1" i="1" dirty="0">
                <a:solidFill>
                  <a:schemeClr val="bg1"/>
                </a:solidFill>
              </a:rPr>
              <a:t>Oct 22, 2016 </a:t>
            </a:r>
            <a:endParaRPr lang="en-US" b="1" dirty="0">
              <a:solidFill>
                <a:schemeClr val="bg1"/>
              </a:solidFill>
            </a:endParaRPr>
          </a:p>
          <a:p>
            <a:pPr algn="ctr" defTabSz="914400">
              <a:lnSpc>
                <a:spcPct val="90000"/>
              </a:lnSpc>
            </a:pPr>
            <a:endParaRPr lang="en-US" sz="1600" i="1" dirty="0">
              <a:solidFill>
                <a:schemeClr val="bg1"/>
              </a:solidFill>
            </a:endParaRPr>
          </a:p>
          <a:p>
            <a:pPr algn="ctr" defTabSz="914400">
              <a:lnSpc>
                <a:spcPct val="90000"/>
              </a:lnSpc>
            </a:pPr>
            <a:r>
              <a:rPr lang="en-US" sz="1600" dirty="0">
                <a:solidFill>
                  <a:schemeClr val="bg1"/>
                </a:solidFill>
              </a:rPr>
              <a:t>Iraqi forces took back Qaraqosh, which ISIS controlled since 2014. Iraqi Christians began to return en masse in April 2017.</a:t>
            </a:r>
            <a:endParaRPr lang="en-US" sz="1600" dirty="0">
              <a:solidFill>
                <a:schemeClr val="bg1"/>
              </a:solidFill>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5" y="474146"/>
            <a:ext cx="7886695" cy="1197864"/>
          </a:xfrm>
        </p:spPr>
        <p:txBody>
          <a:bodyPr vert="horz" lIns="91440" tIns="45720" rIns="91440" bIns="45720" rtlCol="0" anchor="ctr">
            <a:normAutofit/>
          </a:bodyPr>
          <a:lstStyle/>
          <a:p>
            <a:pPr algn="l" defTabSz="914400">
              <a:lnSpc>
                <a:spcPct val="90000"/>
              </a:lnSpc>
            </a:pPr>
            <a:r>
              <a:rPr lang="en-US" sz="3700"/>
              <a:t>UN states ISIS are using thousands of civilians in Mosul as 'human shields'</a:t>
            </a:r>
          </a:p>
        </p:txBody>
      </p:sp>
      <p:cxnSp>
        <p:nvCxnSpPr>
          <p:cNvPr id="20" name="Straight Connector 19">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 group of people standing in a dark cloudy sky&#10;&#10;Description automatically generated">
            <a:extLst>
              <a:ext uri="{FF2B5EF4-FFF2-40B4-BE49-F238E27FC236}">
                <a16:creationId xmlns:a16="http://schemas.microsoft.com/office/drawing/2014/main" id="{3E4D7909-6C25-4A5C-B0A5-4F8CD1B08253}"/>
              </a:ext>
            </a:extLst>
          </p:cNvPr>
          <p:cNvPicPr>
            <a:picLocks noChangeAspect="1"/>
          </p:cNvPicPr>
          <p:nvPr/>
        </p:nvPicPr>
        <p:blipFill rotWithShape="1">
          <a:blip r:embed="rId2"/>
          <a:srcRect l="15955" r="16995" b="3"/>
          <a:stretch/>
        </p:blipFill>
        <p:spPr>
          <a:xfrm>
            <a:off x="626364" y="2002117"/>
            <a:ext cx="4661846" cy="4171569"/>
          </a:xfrm>
          <a:prstGeom prst="rect">
            <a:avLst/>
          </a:prstGeom>
          <a:noFill/>
        </p:spPr>
      </p:pic>
      <p:sp>
        <p:nvSpPr>
          <p:cNvPr id="3" name="Content Placeholder 2"/>
          <p:cNvSpPr>
            <a:spLocks noGrp="1"/>
          </p:cNvSpPr>
          <p:nvPr>
            <p:ph sz="half" idx="2"/>
          </p:nvPr>
        </p:nvSpPr>
        <p:spPr>
          <a:xfrm>
            <a:off x="5649985" y="1999578"/>
            <a:ext cx="2867644" cy="4171568"/>
          </a:xfrm>
        </p:spPr>
        <p:txBody>
          <a:bodyPr vert="horz" lIns="91440" tIns="45720" rIns="91440" bIns="45720" rtlCol="0" anchor="ctr">
            <a:normAutofit lnSpcReduction="10000"/>
          </a:bodyPr>
          <a:lstStyle/>
          <a:p>
            <a:pPr marL="0" indent="0" defTabSz="914400">
              <a:lnSpc>
                <a:spcPct val="90000"/>
              </a:lnSpc>
              <a:buNone/>
            </a:pPr>
            <a:r>
              <a:rPr lang="en-US" sz="1600" b="1" i="1" dirty="0"/>
              <a:t>Oct 28, 2016 </a:t>
            </a:r>
            <a:endParaRPr lang="en-US" b="1" dirty="0"/>
          </a:p>
          <a:p>
            <a:pPr marL="0" indent="0" defTabSz="914400">
              <a:lnSpc>
                <a:spcPct val="90000"/>
              </a:lnSpc>
              <a:buNone/>
            </a:pPr>
            <a:endParaRPr lang="en-US" sz="1600" i="1" dirty="0"/>
          </a:p>
          <a:p>
            <a:pPr marL="400050" indent="-228600" defTabSz="914400">
              <a:lnSpc>
                <a:spcPct val="90000"/>
              </a:lnSpc>
              <a:buFont typeface="Arial" panose="020B0604020202020204" pitchFamily="34" charset="0"/>
              <a:buChar char="•"/>
            </a:pPr>
            <a:r>
              <a:rPr lang="en-US" sz="1600" dirty="0"/>
              <a:t>The UN released information stating that ISIS was surrounded by tens of thousands of men, women, and children in Mosul. They were using this to their advantage to prevent Iraqi troops from advancing. </a:t>
            </a:r>
            <a:br>
              <a:rPr lang="en-US" sz="1600" dirty="0"/>
            </a:br>
            <a:endParaRPr lang="en-US" sz="1600" dirty="0"/>
          </a:p>
          <a:p>
            <a:pPr marL="400050" indent="-228600" defTabSz="914400">
              <a:lnSpc>
                <a:spcPct val="90000"/>
              </a:lnSpc>
              <a:buFont typeface="Arial" panose="020B0604020202020204" pitchFamily="34" charset="0"/>
              <a:buChar char="•"/>
            </a:pPr>
            <a:r>
              <a:rPr lang="en-US" sz="1600" dirty="0"/>
              <a:t>Civilian deaths in the conflict were incredibly high as they suffered assaults on every side from ISIS, the Assad regime and often indiscriminate international airstrikes. </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8096" y="965199"/>
            <a:ext cx="5074558" cy="4927601"/>
          </a:xfrm>
        </p:spPr>
        <p:txBody>
          <a:bodyPr anchor="ctr">
            <a:normAutofit/>
          </a:bodyPr>
          <a:lstStyle/>
          <a:p>
            <a:pPr algn="r"/>
            <a:r>
              <a:rPr lang="en-GB" sz="4200">
                <a:solidFill>
                  <a:schemeClr val="bg1"/>
                </a:solidFill>
              </a:rPr>
              <a:t>Iraqi counterterrorism recaptures Mosul Television Station</a:t>
            </a:r>
          </a:p>
        </p:txBody>
      </p:sp>
      <p:sp>
        <p:nvSpPr>
          <p:cNvPr id="3" name="Content Placeholder 2"/>
          <p:cNvSpPr>
            <a:spLocks noGrp="1"/>
          </p:cNvSpPr>
          <p:nvPr>
            <p:ph type="subTitle" idx="1"/>
          </p:nvPr>
        </p:nvSpPr>
        <p:spPr>
          <a:xfrm>
            <a:off x="6329046" y="965198"/>
            <a:ext cx="2030953" cy="4927602"/>
          </a:xfrm>
        </p:spPr>
        <p:txBody>
          <a:bodyPr vert="horz" lIns="91440" tIns="45720" rIns="91440" bIns="45720" rtlCol="0" anchor="ctr">
            <a:normAutofit/>
          </a:bodyPr>
          <a:lstStyle/>
          <a:p>
            <a:pPr algn="l"/>
            <a:r>
              <a:rPr lang="en-GB" sz="1700" b="1" i="1" dirty="0">
                <a:solidFill>
                  <a:srgbClr val="FFC000"/>
                </a:solidFill>
              </a:rPr>
              <a:t>Nov 1, 2016</a:t>
            </a:r>
          </a:p>
          <a:p>
            <a:pPr algn="l"/>
            <a:endParaRPr lang="en-GB" sz="1700" i="1" dirty="0">
              <a:solidFill>
                <a:srgbClr val="FFC000"/>
              </a:solidFill>
            </a:endParaRPr>
          </a:p>
          <a:p>
            <a:pPr algn="l"/>
            <a:r>
              <a:rPr lang="en-GB" sz="1700" dirty="0">
                <a:solidFill>
                  <a:srgbClr val="FFC000"/>
                </a:solidFill>
              </a:rPr>
              <a:t>The Iraqi counterterrorism service captured the Mosul Television station from ISIS in Iraq. This marked the first building retaken from ISIS since the campaign to retake Mosul began. </a:t>
            </a:r>
            <a:endParaRPr lang="en-GB" sz="1700" dirty="0">
              <a:solidFill>
                <a:srgbClr val="FFC000"/>
              </a:solidFill>
              <a:cs typeface="Calibri"/>
            </a:endParaRPr>
          </a:p>
        </p:txBody>
      </p:sp>
      <p:cxnSp>
        <p:nvCxnSpPr>
          <p:cNvPr id="17" name="Straight Connector 20">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2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p:cNvSpPr>
            <a:spLocks noGrp="1"/>
          </p:cNvSpPr>
          <p:nvPr>
            <p:ph type="title"/>
          </p:nvPr>
        </p:nvSpPr>
        <p:spPr>
          <a:xfrm>
            <a:off x="1625101" y="412087"/>
            <a:ext cx="6053779" cy="2387600"/>
          </a:xfrm>
        </p:spPr>
        <p:txBody>
          <a:bodyPr vert="horz" lIns="91440" tIns="45720" rIns="91440" bIns="45720" rtlCol="0" anchor="b">
            <a:normAutofit/>
          </a:bodyPr>
          <a:lstStyle/>
          <a:p>
            <a:pPr defTabSz="914400">
              <a:lnSpc>
                <a:spcPct val="90000"/>
              </a:lnSpc>
            </a:pPr>
            <a:r>
              <a:rPr lang="en-US" kern="1200">
                <a:solidFill>
                  <a:schemeClr val="bg1"/>
                </a:solidFill>
                <a:latin typeface="+mj-lt"/>
                <a:ea typeface="+mj-ea"/>
                <a:cs typeface="+mj-cs"/>
              </a:rPr>
              <a:t>Al Baghdadi addresses international affiliates</a:t>
            </a:r>
          </a:p>
        </p:txBody>
      </p:sp>
      <p:sp>
        <p:nvSpPr>
          <p:cNvPr id="3" name="Content Placeholder 2"/>
          <p:cNvSpPr>
            <a:spLocks noGrp="1"/>
          </p:cNvSpPr>
          <p:nvPr>
            <p:ph type="body" idx="1"/>
          </p:nvPr>
        </p:nvSpPr>
        <p:spPr>
          <a:xfrm>
            <a:off x="1625101" y="3429001"/>
            <a:ext cx="6053773" cy="1993006"/>
          </a:xfrm>
        </p:spPr>
        <p:txBody>
          <a:bodyPr vert="horz" lIns="91440" tIns="45720" rIns="91440" bIns="45720" rtlCol="0">
            <a:normAutofit/>
          </a:bodyPr>
          <a:lstStyle/>
          <a:p>
            <a:pPr defTabSz="914400">
              <a:lnSpc>
                <a:spcPct val="90000"/>
              </a:lnSpc>
              <a:spcBef>
                <a:spcPts val="1000"/>
              </a:spcBef>
            </a:pPr>
            <a:r>
              <a:rPr lang="en-US" sz="1600" b="1" i="1" dirty="0">
                <a:solidFill>
                  <a:schemeClr val="bg1"/>
                </a:solidFill>
              </a:rPr>
              <a:t>Nov</a:t>
            </a:r>
            <a:r>
              <a:rPr lang="en-US" sz="1600" b="1" i="1" kern="1200" dirty="0">
                <a:solidFill>
                  <a:schemeClr val="bg1"/>
                </a:solidFill>
                <a:latin typeface="+mn-lt"/>
                <a:ea typeface="+mn-ea"/>
                <a:cs typeface="+mn-cs"/>
              </a:rPr>
              <a:t> 3, 2016</a:t>
            </a:r>
          </a:p>
          <a:p>
            <a:pPr defTabSz="914400">
              <a:lnSpc>
                <a:spcPct val="90000"/>
              </a:lnSpc>
              <a:spcBef>
                <a:spcPts val="1000"/>
              </a:spcBef>
            </a:pPr>
            <a:endParaRPr lang="en-US" sz="1600" i="1" dirty="0">
              <a:solidFill>
                <a:schemeClr val="bg1"/>
              </a:solidFill>
            </a:endParaRPr>
          </a:p>
          <a:p>
            <a:pPr defTabSz="914400">
              <a:lnSpc>
                <a:spcPct val="90000"/>
              </a:lnSpc>
              <a:spcBef>
                <a:spcPts val="1000"/>
              </a:spcBef>
            </a:pPr>
            <a:r>
              <a:rPr lang="en-US" sz="1600" kern="1200" dirty="0">
                <a:solidFill>
                  <a:schemeClr val="bg1"/>
                </a:solidFill>
                <a:latin typeface="+mn-lt"/>
                <a:ea typeface="+mn-ea"/>
                <a:cs typeface="+mn-cs"/>
              </a:rPr>
              <a:t>ISIS leader al-Baghdadi made his first statement in almost a year, addressing “soldiers of the Islamic State,” specifically citing Algeria, Tunisia, Libya, and other countries where ISIS established so-called 'provinces'. Referring to them as the “pillars of the caliphate,” he stressed that they were essential for ISIS’ survival. </a:t>
            </a:r>
            <a:endParaRPr lang="en-US" sz="1600" kern="1200" dirty="0">
              <a:solidFill>
                <a:schemeClr val="bg1"/>
              </a:solidFill>
              <a:latin typeface="+mn-lt"/>
              <a:cs typeface="Calibri"/>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3a3998973da93c0b8b8d49cc8e080d09">
            <a:extLst>
              <a:ext uri="{FF2B5EF4-FFF2-40B4-BE49-F238E27FC236}">
                <a16:creationId xmlns:a16="http://schemas.microsoft.com/office/drawing/2014/main" id="{5D2EC213-94A8-493F-A0FC-DEAEAF30FFE2}"/>
              </a:ext>
            </a:extLst>
          </p:cNvPr>
          <p:cNvPicPr>
            <a:picLocks noChangeAspect="1"/>
          </p:cNvPicPr>
          <p:nvPr/>
        </p:nvPicPr>
        <p:blipFill rotWithShape="1">
          <a:blip r:embed="rId2"/>
          <a:srcRect l="4671" r="6350" b="-1"/>
          <a:stretch/>
        </p:blipFill>
        <p:spPr>
          <a:xfrm>
            <a:off x="20" y="10"/>
            <a:ext cx="9141694" cy="6857990"/>
          </a:xfrm>
          <a:prstGeom prst="rect">
            <a:avLst/>
          </a:prstGeom>
          <a:noFill/>
        </p:spPr>
      </p:pic>
      <p:sp>
        <p:nvSpPr>
          <p:cNvPr id="7"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defTabSz="914400">
              <a:lnSpc>
                <a:spcPct val="90000"/>
              </a:lnSpc>
            </a:pPr>
            <a:r>
              <a:rPr lang="en-US" sz="3100"/>
              <a:t>Losses in the Mediterranean</a:t>
            </a:r>
          </a:p>
        </p:txBody>
      </p:sp>
      <p:sp>
        <p:nvSpPr>
          <p:cNvPr id="3" name="Content Placeholder 2"/>
          <p:cNvSpPr>
            <a:spLocks noGrp="1"/>
          </p:cNvSpPr>
          <p:nvPr>
            <p:ph type="body" sz="half" idx="2"/>
          </p:nvPr>
        </p:nvSpPr>
        <p:spPr>
          <a:xfrm>
            <a:off x="463547" y="4856921"/>
            <a:ext cx="7173771" cy="1249240"/>
          </a:xfrm>
        </p:spPr>
        <p:txBody>
          <a:bodyPr vert="horz" lIns="91440" tIns="45720" rIns="91440" bIns="45720" rtlCol="0" anchor="t">
            <a:normAutofit/>
          </a:bodyPr>
          <a:lstStyle/>
          <a:p>
            <a:pPr defTabSz="914400">
              <a:lnSpc>
                <a:spcPct val="90000"/>
              </a:lnSpc>
            </a:pPr>
            <a:r>
              <a:rPr lang="en-US" sz="1600" b="1" i="1" dirty="0"/>
              <a:t>Nov 2016</a:t>
            </a:r>
            <a:endParaRPr lang="en-US" b="1" i="1" dirty="0"/>
          </a:p>
          <a:p>
            <a:pPr defTabSz="914400">
              <a:lnSpc>
                <a:spcPct val="90000"/>
              </a:lnSpc>
            </a:pPr>
            <a:endParaRPr lang="en-US" sz="1600" i="1" dirty="0"/>
          </a:p>
          <a:p>
            <a:pPr defTabSz="914400">
              <a:lnSpc>
                <a:spcPct val="90000"/>
              </a:lnSpc>
            </a:pPr>
            <a:r>
              <a:rPr lang="en-US" sz="1600" dirty="0"/>
              <a:t>The number of losses in the Mediterranean Sea passed 5,000.</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C966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a:solidFill>
                  <a:srgbClr val="FFFFFF"/>
                </a:solidFill>
              </a:rPr>
              <a:t>ISIS instructs followers to stop using WhatsApp and Telegram</a:t>
            </a:r>
          </a:p>
        </p:txBody>
      </p:sp>
      <p:pic>
        <p:nvPicPr>
          <p:cNvPr id="5" name="Picture 4" descr="c79b29db909cafe72dc451b63b6627f8">
            <a:extLst>
              <a:ext uri="{FF2B5EF4-FFF2-40B4-BE49-F238E27FC236}">
                <a16:creationId xmlns:a16="http://schemas.microsoft.com/office/drawing/2014/main" id="{5DC92CC9-E454-48A1-BCA8-6831FE93918C}"/>
              </a:ext>
            </a:extLst>
          </p:cNvPr>
          <p:cNvPicPr>
            <a:picLocks noChangeAspect="1"/>
          </p:cNvPicPr>
          <p:nvPr/>
        </p:nvPicPr>
        <p:blipFill rotWithShape="1">
          <a:blip r:embed="rId2"/>
          <a:srcRect r="9780" b="-2"/>
          <a:stretch/>
        </p:blipFill>
        <p:spPr>
          <a:xfrm>
            <a:off x="245660" y="321733"/>
            <a:ext cx="5293729" cy="4107392"/>
          </a:xfrm>
          <a:prstGeom prst="rect">
            <a:avLst/>
          </a:prstGeom>
          <a:noFill/>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lnSpcReduction="10000"/>
          </a:bodyPr>
          <a:lstStyle/>
          <a:p>
            <a:pPr marL="0" indent="0" defTabSz="914400">
              <a:lnSpc>
                <a:spcPct val="90000"/>
              </a:lnSpc>
              <a:buNone/>
            </a:pPr>
            <a:r>
              <a:rPr lang="en-US" sz="1600" b="1" i="1" dirty="0">
                <a:solidFill>
                  <a:srgbClr val="FFFFFF"/>
                </a:solidFill>
              </a:rPr>
              <a:t>Dec 2016 </a:t>
            </a:r>
            <a:endParaRPr lang="en-US" b="1" dirty="0"/>
          </a:p>
          <a:p>
            <a:pPr marL="0" indent="0" defTabSz="914400">
              <a:lnSpc>
                <a:spcPct val="90000"/>
              </a:lnSpc>
              <a:buNone/>
            </a:pPr>
            <a:endParaRPr lang="en-US" sz="1600" i="1" dirty="0">
              <a:solidFill>
                <a:srgbClr val="FFFFFF"/>
              </a:solidFill>
            </a:endParaRPr>
          </a:p>
          <a:p>
            <a:pPr marL="400050" indent="-228600" defTabSz="914400">
              <a:lnSpc>
                <a:spcPct val="90000"/>
              </a:lnSpc>
              <a:buFont typeface="Arial" panose="020B0604020202020204" pitchFamily="34" charset="0"/>
              <a:buChar char="•"/>
            </a:pPr>
            <a:r>
              <a:rPr lang="en-US" sz="1600" dirty="0">
                <a:solidFill>
                  <a:srgbClr val="FFFFFF"/>
                </a:solidFill>
              </a:rPr>
              <a:t>ISIS instructed its members and followers to stop using apps like WhatsApp and Telegram, as it suspected that the U.S.-led coalition was using the apps to track and assassinate leaders in the group.</a:t>
            </a:r>
            <a:br>
              <a:rPr lang="en-US" sz="1600" dirty="0"/>
            </a:br>
            <a:endParaRPr lang="en-US" sz="1600" dirty="0">
              <a:solidFill>
                <a:srgbClr val="FFFFFF"/>
              </a:solidFill>
            </a:endParaRPr>
          </a:p>
          <a:p>
            <a:pPr marL="400050" indent="-228600" defTabSz="914400">
              <a:lnSpc>
                <a:spcPct val="90000"/>
              </a:lnSpc>
              <a:buFont typeface="Arial" panose="020B0604020202020204" pitchFamily="34" charset="0"/>
              <a:buChar char="•"/>
            </a:pPr>
            <a:r>
              <a:rPr lang="en-US" sz="1600" dirty="0">
                <a:solidFill>
                  <a:srgbClr val="FFFFFF"/>
                </a:solidFill>
              </a:rPr>
              <a:t>Online propaganda is a crucial strand of ISIS' strategic thinking, but this revealed one of the ways counterterrorism efforts forced them to reassess their usage of digital media platforms. </a:t>
            </a:r>
            <a:endParaRPr lang="en-US" sz="1600" dirty="0">
              <a:solidFill>
                <a:srgbClr val="FFFFFF"/>
              </a:solidFill>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kern="1200">
                <a:solidFill>
                  <a:schemeClr val="bg1"/>
                </a:solidFill>
                <a:latin typeface="+mj-lt"/>
                <a:ea typeface="+mj-ea"/>
                <a:cs typeface="+mj-cs"/>
              </a:rPr>
              <a:t>Islamic State in Iraq </a:t>
            </a: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673326" y="1909192"/>
            <a:ext cx="3439885" cy="3647710"/>
          </a:xfrm>
        </p:spPr>
        <p:txBody>
          <a:bodyPr vert="horz" lIns="91440" tIns="45720" rIns="91440" bIns="45720" rtlCol="0" anchor="ctr">
            <a:normAutofit/>
          </a:bodyPr>
          <a:lstStyle/>
          <a:p>
            <a:pPr marL="63500" indent="0" defTabSz="914400">
              <a:lnSpc>
                <a:spcPct val="90000"/>
              </a:lnSpc>
              <a:buNone/>
            </a:pPr>
            <a:r>
              <a:rPr lang="en-US" sz="1800" b="1" i="1" dirty="0">
                <a:solidFill>
                  <a:schemeClr val="bg1"/>
                </a:solidFill>
              </a:rPr>
              <a:t>Oct. 14, 2006 </a:t>
            </a:r>
          </a:p>
          <a:p>
            <a:pPr marL="63500" indent="0" defTabSz="914400">
              <a:lnSpc>
                <a:spcPct val="90000"/>
              </a:lnSpc>
              <a:buNone/>
            </a:pPr>
            <a:endParaRPr lang="en-US" b="1" i="1" dirty="0">
              <a:solidFill>
                <a:schemeClr val="bg1"/>
              </a:solidFill>
            </a:endParaRPr>
          </a:p>
          <a:p>
            <a:pPr marL="114300" indent="0" defTabSz="914400">
              <a:lnSpc>
                <a:spcPct val="90000"/>
              </a:lnSpc>
              <a:buNone/>
            </a:pPr>
            <a:r>
              <a:rPr lang="en-US" sz="1800" dirty="0">
                <a:solidFill>
                  <a:schemeClr val="bg1"/>
                </a:solidFill>
              </a:rPr>
              <a:t>Abu Musab al-Zarqawi merged al-Qaeda in Iraq (AQI) with other Sunni Jihadist factions to form the Islamic State in Iraq (ISI) before his death in 2006. Al-</a:t>
            </a:r>
            <a:r>
              <a:rPr lang="en-US" sz="1800" dirty="0" err="1">
                <a:solidFill>
                  <a:schemeClr val="bg1"/>
                </a:solidFill>
              </a:rPr>
              <a:t>Masri</a:t>
            </a:r>
            <a:r>
              <a:rPr lang="en-US" sz="1800" dirty="0">
                <a:solidFill>
                  <a:schemeClr val="bg1"/>
                </a:solidFill>
              </a:rPr>
              <a:t>, who took his place, announced the establishment of ISI on this day. He appointed Abu Omar al-Baghdadi as its leader.</a:t>
            </a:r>
            <a:endParaRPr lang="en-US" sz="1800" dirty="0">
              <a:solidFill>
                <a:schemeClr val="bg1"/>
              </a:solidFill>
              <a:cs typeface="Calibri"/>
            </a:endParaRPr>
          </a:p>
          <a:p>
            <a:pPr indent="-228600" defTabSz="914400">
              <a:lnSpc>
                <a:spcPct val="90000"/>
              </a:lnSpc>
              <a:buFont typeface="Arial" panose="020B0604020202020204" pitchFamily="34" charset="0"/>
              <a:buChar char="•"/>
            </a:pPr>
            <a:endParaRPr lang="en-US" sz="1700" dirty="0">
              <a:solidFill>
                <a:schemeClr val="bg1"/>
              </a:solidFill>
            </a:endParaRPr>
          </a:p>
        </p:txBody>
      </p:sp>
      <p:pic>
        <p:nvPicPr>
          <p:cNvPr id="8" name="Picture 7" descr="d4075da11db3e8c3494e90e0b85ddc8c">
            <a:extLst>
              <a:ext uri="{FF2B5EF4-FFF2-40B4-BE49-F238E27FC236}">
                <a16:creationId xmlns:a16="http://schemas.microsoft.com/office/drawing/2014/main" id="{7ADB1B18-F32F-4943-BBDB-7414B4313C2D}"/>
              </a:ext>
            </a:extLst>
          </p:cNvPr>
          <p:cNvPicPr>
            <a:picLocks noChangeAspect="1"/>
          </p:cNvPicPr>
          <p:nvPr/>
        </p:nvPicPr>
        <p:blipFill rotWithShape="1">
          <a:blip r:embed="rId2"/>
          <a:srcRect l="4360" r="25286" b="-2"/>
          <a:stretch/>
        </p:blipFill>
        <p:spPr>
          <a:xfrm>
            <a:off x="4894089" y="1"/>
            <a:ext cx="4249911" cy="3398024"/>
          </a:xfrm>
          <a:prstGeom prst="rect">
            <a:avLst/>
          </a:prstGeom>
        </p:spPr>
      </p:pic>
      <p:cxnSp>
        <p:nvCxnSpPr>
          <p:cNvPr id="30" name="Straight Connector 21">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891707" y="3386960"/>
            <a:ext cx="425229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2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68b511d1b044103082ea5d64be6dfa79">
            <a:extLst>
              <a:ext uri="{FF2B5EF4-FFF2-40B4-BE49-F238E27FC236}">
                <a16:creationId xmlns:a16="http://schemas.microsoft.com/office/drawing/2014/main" id="{A0A0DE3D-5944-2542-A3C2-58B8CA796278}"/>
              </a:ext>
            </a:extLst>
          </p:cNvPr>
          <p:cNvPicPr>
            <a:picLocks noChangeAspect="1"/>
          </p:cNvPicPr>
          <p:nvPr/>
        </p:nvPicPr>
        <p:blipFill rotWithShape="1">
          <a:blip r:embed="rId3"/>
          <a:srcRect l="14045" r="17005"/>
          <a:stretch/>
        </p:blipFill>
        <p:spPr>
          <a:xfrm>
            <a:off x="4891707" y="3398024"/>
            <a:ext cx="4252293" cy="3469076"/>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B7B5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20602" y="4657432"/>
            <a:ext cx="4945641" cy="1625210"/>
          </a:xfrm>
        </p:spPr>
        <p:txBody>
          <a:bodyPr vert="horz" lIns="91440" tIns="45720" rIns="91440" bIns="45720" rtlCol="0" anchor="ctr">
            <a:normAutofit/>
          </a:bodyPr>
          <a:lstStyle/>
          <a:p>
            <a:pPr algn="r" defTabSz="914400">
              <a:lnSpc>
                <a:spcPct val="90000"/>
              </a:lnSpc>
            </a:pPr>
            <a:r>
              <a:rPr lang="en-US" dirty="0">
                <a:solidFill>
                  <a:srgbClr val="FFFFFF"/>
                </a:solidFill>
              </a:rPr>
              <a:t>ISIS loses Sirte</a:t>
            </a:r>
          </a:p>
        </p:txBody>
      </p:sp>
      <p:pic>
        <p:nvPicPr>
          <p:cNvPr id="5" name="Picture 4" descr="28a5096da0a316e72e4d3844727ab7a1">
            <a:extLst>
              <a:ext uri="{FF2B5EF4-FFF2-40B4-BE49-F238E27FC236}">
                <a16:creationId xmlns:a16="http://schemas.microsoft.com/office/drawing/2014/main" id="{9C8E43FA-67C2-48D5-8D2A-3C6614FB8BB2}"/>
              </a:ext>
            </a:extLst>
          </p:cNvPr>
          <p:cNvPicPr>
            <a:picLocks noChangeAspect="1"/>
          </p:cNvPicPr>
          <p:nvPr/>
        </p:nvPicPr>
        <p:blipFill rotWithShape="1">
          <a:blip r:embed="rId2"/>
          <a:srcRect l="15713" r="11467" b="-2"/>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Dec 6, 2016</a:t>
            </a:r>
            <a:r>
              <a:rPr lang="en-US" sz="1700" b="1" dirty="0">
                <a:solidFill>
                  <a:srgbClr val="FFFFFF"/>
                </a:solidFill>
              </a:rPr>
              <a:t> </a:t>
            </a:r>
            <a:endParaRPr lang="en-US" b="1" dirty="0"/>
          </a:p>
          <a:p>
            <a:pPr marL="114300" indent="0" defTabSz="914400">
              <a:lnSpc>
                <a:spcPct val="90000"/>
              </a:lnSpc>
              <a:buNone/>
            </a:pPr>
            <a:endParaRPr lang="en-US" sz="1700" dirty="0">
              <a:solidFill>
                <a:srgbClr val="FFFFFF"/>
              </a:solidFill>
            </a:endParaRPr>
          </a:p>
          <a:p>
            <a:pPr marL="114300" indent="0" defTabSz="914400">
              <a:lnSpc>
                <a:spcPct val="90000"/>
              </a:lnSpc>
              <a:buNone/>
            </a:pPr>
            <a:r>
              <a:rPr lang="en-US" sz="1700" dirty="0">
                <a:solidFill>
                  <a:srgbClr val="FFFFFF"/>
                </a:solidFill>
              </a:rPr>
              <a:t>After a 6-month assault, Libyan fighters announced that they finally defeated ISIS, which had occupied Sirte and used it as a coastal stronghold since 2014. American planes supported a coalition of militias to combat the brutal ISIS regime in the city. </a:t>
            </a:r>
            <a:endParaRPr lang="en-US" sz="1700" dirty="0">
              <a:solidFill>
                <a:srgbClr val="FFFFFF"/>
              </a:solidFill>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21218" y="1320033"/>
            <a:ext cx="3847338" cy="1344975"/>
          </a:xfrm>
        </p:spPr>
        <p:txBody>
          <a:bodyPr vert="horz" lIns="91440" tIns="45720" rIns="91440" bIns="45720" rtlCol="0" anchor="ctr">
            <a:normAutofit/>
          </a:bodyPr>
          <a:lstStyle/>
          <a:p>
            <a:pPr algn="l" defTabSz="914400">
              <a:lnSpc>
                <a:spcPct val="90000"/>
              </a:lnSpc>
            </a:pPr>
            <a:r>
              <a:rPr lang="en-US" sz="3500" kern="1200">
                <a:solidFill>
                  <a:schemeClr val="tx1"/>
                </a:solidFill>
                <a:latin typeface="+mj-lt"/>
                <a:ea typeface="+mj-ea"/>
                <a:cs typeface="+mj-cs"/>
              </a:rPr>
              <a:t>ISIS retakes Palmyra</a:t>
            </a:r>
          </a:p>
        </p:txBody>
      </p:sp>
      <p:pic>
        <p:nvPicPr>
          <p:cNvPr id="4" name="Picture 4" descr="Diagram, map&#10;&#10;Description automatically generated">
            <a:extLst>
              <a:ext uri="{FF2B5EF4-FFF2-40B4-BE49-F238E27FC236}">
                <a16:creationId xmlns:a16="http://schemas.microsoft.com/office/drawing/2014/main" id="{3FA89B76-DD5E-4CCB-A736-C035A4BCE27A}"/>
              </a:ext>
            </a:extLst>
          </p:cNvPr>
          <p:cNvPicPr>
            <a:picLocks noChangeAspect="1"/>
          </p:cNvPicPr>
          <p:nvPr/>
        </p:nvPicPr>
        <p:blipFill>
          <a:blip r:embed="rId2"/>
          <a:stretch>
            <a:fillRect/>
          </a:stretch>
        </p:blipFill>
        <p:spPr>
          <a:xfrm>
            <a:off x="363474" y="1645034"/>
            <a:ext cx="3845052" cy="3412483"/>
          </a:xfrm>
          <a:prstGeom prst="rect">
            <a:avLst/>
          </a:prstGeom>
          <a:noFill/>
        </p:spPr>
      </p:pic>
      <p:sp>
        <p:nvSpPr>
          <p:cNvPr id="3" name="Content Placeholder 2"/>
          <p:cNvSpPr>
            <a:spLocks noGrp="1"/>
          </p:cNvSpPr>
          <p:nvPr>
            <p:ph sz="half" idx="1"/>
          </p:nvPr>
        </p:nvSpPr>
        <p:spPr>
          <a:xfrm>
            <a:off x="4876038" y="2922137"/>
            <a:ext cx="3847338" cy="3773010"/>
          </a:xfrm>
        </p:spPr>
        <p:txBody>
          <a:bodyPr vert="horz" lIns="91440" tIns="45720" rIns="91440" bIns="45720" rtlCol="0" anchor="t">
            <a:normAutofit/>
          </a:bodyPr>
          <a:lstStyle/>
          <a:p>
            <a:pPr marL="114300" indent="0" defTabSz="914400">
              <a:lnSpc>
                <a:spcPct val="90000"/>
              </a:lnSpc>
              <a:buNone/>
            </a:pPr>
            <a:r>
              <a:rPr lang="en-US" sz="1700" b="1" i="1" dirty="0"/>
              <a:t>Dec 11, 2016 </a:t>
            </a:r>
            <a:endParaRPr lang="en-US" b="1" i="1" dirty="0">
              <a:cs typeface="Calibri"/>
            </a:endParaRPr>
          </a:p>
          <a:p>
            <a:pPr marL="114300" indent="0" defTabSz="914400">
              <a:lnSpc>
                <a:spcPct val="90000"/>
              </a:lnSpc>
              <a:buNone/>
            </a:pPr>
            <a:endParaRPr lang="en-US" sz="1700" i="1" dirty="0"/>
          </a:p>
          <a:p>
            <a:pPr marL="114300" indent="0" defTabSz="914400">
              <a:lnSpc>
                <a:spcPct val="90000"/>
              </a:lnSpc>
              <a:buNone/>
            </a:pPr>
            <a:r>
              <a:rPr lang="en-US" sz="1700" dirty="0"/>
              <a:t>ISIS took back control of Palmyra from the Syrian government.</a:t>
            </a:r>
            <a:endParaRPr lang="en-US"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C2E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a:solidFill>
                  <a:srgbClr val="FFFFFF"/>
                </a:solidFill>
              </a:rPr>
              <a:t>Senior ISIS commander al-Kuwati killed in U.S. airstrike </a:t>
            </a:r>
          </a:p>
        </p:txBody>
      </p:sp>
      <p:pic>
        <p:nvPicPr>
          <p:cNvPr id="7" name="Picture 6" descr="cedcc240f00cde3519752cf9c61293eb">
            <a:extLst>
              <a:ext uri="{FF2B5EF4-FFF2-40B4-BE49-F238E27FC236}">
                <a16:creationId xmlns:a16="http://schemas.microsoft.com/office/drawing/2014/main" id="{850255A3-A96C-41BF-B7DD-A3C9D8527B7C}"/>
              </a:ext>
            </a:extLst>
          </p:cNvPr>
          <p:cNvPicPr>
            <a:picLocks noChangeAspect="1"/>
          </p:cNvPicPr>
          <p:nvPr/>
        </p:nvPicPr>
        <p:blipFill rotWithShape="1">
          <a:blip r:embed="rId2"/>
          <a:srcRect l="11478" r="-1" b="-1"/>
          <a:stretch/>
        </p:blipFill>
        <p:spPr>
          <a:xfrm>
            <a:off x="245660" y="321733"/>
            <a:ext cx="5293729" cy="4107392"/>
          </a:xfrm>
          <a:prstGeom prst="rect">
            <a:avLst/>
          </a:prstGeom>
          <a:noFill/>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33332" y="1002818"/>
            <a:ext cx="3087028"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Dec 26, 2016</a:t>
            </a:r>
          </a:p>
          <a:p>
            <a:pPr marL="114300" indent="0" defTabSz="914400">
              <a:lnSpc>
                <a:spcPct val="90000"/>
              </a:lnSpc>
              <a:buNone/>
            </a:pPr>
            <a:endParaRPr lang="en-US" sz="1400" i="1" dirty="0">
              <a:solidFill>
                <a:srgbClr val="000000"/>
              </a:solidFill>
              <a:cs typeface="Calibri"/>
            </a:endParaRPr>
          </a:p>
          <a:p>
            <a:pPr indent="-228600" defTabSz="914400">
              <a:lnSpc>
                <a:spcPct val="90000"/>
              </a:lnSpc>
              <a:buFont typeface="Arial" panose="020B0604020202020204" pitchFamily="34" charset="0"/>
              <a:buChar char="•"/>
            </a:pPr>
            <a:r>
              <a:rPr lang="en-US" sz="1700" dirty="0">
                <a:solidFill>
                  <a:srgbClr val="FFFFFF"/>
                </a:solidFill>
              </a:rPr>
              <a:t>One of ISIS' most senior commanders, Abu </a:t>
            </a:r>
            <a:r>
              <a:rPr lang="en-US" sz="1700" dirty="0" err="1">
                <a:solidFill>
                  <a:srgbClr val="FFFFFF"/>
                </a:solidFill>
              </a:rPr>
              <a:t>Jandal</a:t>
            </a:r>
            <a:r>
              <a:rPr lang="en-US" sz="1700" dirty="0">
                <a:solidFill>
                  <a:srgbClr val="FFFFFF"/>
                </a:solidFill>
              </a:rPr>
              <a:t> al-Kuwaiti, was killed in a U.S. airstrike in Syria. Al </a:t>
            </a:r>
            <a:r>
              <a:rPr lang="en-US" sz="1700" dirty="0" err="1">
                <a:solidFill>
                  <a:srgbClr val="FFFFFF"/>
                </a:solidFill>
              </a:rPr>
              <a:t>Kuwati</a:t>
            </a:r>
            <a:r>
              <a:rPr lang="en-US" sz="1700" dirty="0">
                <a:solidFill>
                  <a:srgbClr val="FFFFFF"/>
                </a:solidFill>
              </a:rPr>
              <a:t> was also a member of the war committee for ISIS, and a recruiter and propagandist. </a:t>
            </a:r>
            <a:br>
              <a:rPr lang="en-US" sz="1700" dirty="0"/>
            </a:br>
            <a:endParaRPr lang="en-US" sz="1700" dirty="0">
              <a:solidFill>
                <a:srgbClr val="FFFFFF"/>
              </a:solidFill>
              <a:cs typeface="Calibri"/>
            </a:endParaRPr>
          </a:p>
          <a:p>
            <a:pPr indent="-228600" defTabSz="914400">
              <a:lnSpc>
                <a:spcPct val="90000"/>
              </a:lnSpc>
              <a:buFont typeface="Arial" panose="020B0604020202020204" pitchFamily="34" charset="0"/>
              <a:buChar char="•"/>
            </a:pPr>
            <a:r>
              <a:rPr lang="en-US" sz="1700" dirty="0">
                <a:solidFill>
                  <a:srgbClr val="FFFFFF"/>
                </a:solidFill>
              </a:rPr>
              <a:t>Some sources record his death as the 26th, others as the 29th. </a:t>
            </a:r>
            <a:endParaRPr lang="en-US" dirty="0">
              <a:cs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13671" y="766562"/>
            <a:ext cx="4613305" cy="2154370"/>
          </a:xfrm>
        </p:spPr>
        <p:txBody>
          <a:bodyPr vert="horz" lIns="91440" tIns="45720" rIns="91440" bIns="45720" rtlCol="0" anchor="b">
            <a:normAutofit/>
          </a:bodyPr>
          <a:lstStyle/>
          <a:p>
            <a:pPr algn="r" defTabSz="914400">
              <a:lnSpc>
                <a:spcPct val="90000"/>
              </a:lnSpc>
            </a:pPr>
            <a:r>
              <a:rPr lang="en-US" sz="3600" b="0" kern="1200" dirty="0">
                <a:solidFill>
                  <a:schemeClr val="bg1"/>
                </a:solidFill>
                <a:latin typeface="+mj-lt"/>
                <a:ea typeface="+mj-ea"/>
                <a:cs typeface="+mj-cs"/>
              </a:rPr>
              <a:t>Russia, China and Pakistan warn ISIS is growing in Afghanistan</a:t>
            </a:r>
          </a:p>
        </p:txBody>
      </p:sp>
      <p:sp>
        <p:nvSpPr>
          <p:cNvPr id="3" name="Content Placeholder 2"/>
          <p:cNvSpPr>
            <a:spLocks noGrp="1"/>
          </p:cNvSpPr>
          <p:nvPr>
            <p:ph type="body" idx="1"/>
          </p:nvPr>
        </p:nvSpPr>
        <p:spPr>
          <a:xfrm>
            <a:off x="173871" y="3132630"/>
            <a:ext cx="4444682" cy="3547985"/>
          </a:xfrm>
        </p:spPr>
        <p:txBody>
          <a:bodyPr vert="horz" lIns="91440" tIns="45720" rIns="91440" bIns="45720" rtlCol="0" anchor="b">
            <a:noAutofit/>
          </a:bodyPr>
          <a:lstStyle/>
          <a:p>
            <a:pPr defTabSz="914400">
              <a:lnSpc>
                <a:spcPct val="90000"/>
              </a:lnSpc>
              <a:spcBef>
                <a:spcPts val="1000"/>
              </a:spcBef>
            </a:pPr>
            <a:r>
              <a:rPr lang="en-US" sz="1800" b="1" i="1" dirty="0">
                <a:solidFill>
                  <a:schemeClr val="bg1"/>
                </a:solidFill>
              </a:rPr>
              <a:t>Dec</a:t>
            </a:r>
            <a:r>
              <a:rPr lang="en-US" sz="1800" b="1" i="1" kern="1200" dirty="0">
                <a:solidFill>
                  <a:schemeClr val="bg1"/>
                </a:solidFill>
                <a:latin typeface="+mn-lt"/>
                <a:ea typeface="+mn-ea"/>
                <a:cs typeface="+mn-cs"/>
              </a:rPr>
              <a:t> 27, </a:t>
            </a:r>
            <a:r>
              <a:rPr lang="en-US" sz="1800" b="1" i="1" dirty="0">
                <a:solidFill>
                  <a:schemeClr val="bg1"/>
                </a:solidFill>
              </a:rPr>
              <a:t>2016</a:t>
            </a:r>
            <a:endParaRPr lang="en-US" sz="1800" b="1" i="1" dirty="0">
              <a:solidFill>
                <a:schemeClr val="bg1"/>
              </a:solidFill>
              <a:cs typeface="Calibri"/>
            </a:endParaRPr>
          </a:p>
          <a:p>
            <a:pPr marL="285750" indent="-285750" defTabSz="914400">
              <a:lnSpc>
                <a:spcPct val="90000"/>
              </a:lnSpc>
              <a:spcBef>
                <a:spcPts val="1000"/>
              </a:spcBef>
              <a:buChar char="•"/>
            </a:pPr>
            <a:r>
              <a:rPr lang="en-US" sz="1800" dirty="0">
                <a:solidFill>
                  <a:schemeClr val="bg1"/>
                </a:solidFill>
              </a:rPr>
              <a:t>Russia</a:t>
            </a:r>
            <a:r>
              <a:rPr lang="en-US" sz="1800" kern="1200" dirty="0">
                <a:solidFill>
                  <a:schemeClr val="bg1"/>
                </a:solidFill>
                <a:latin typeface="+mn-lt"/>
                <a:ea typeface="+mn-ea"/>
                <a:cs typeface="+mn-cs"/>
              </a:rPr>
              <a:t>, China, and Pakistan warned against the growing threat and influence of ISIS in Afghanistan after a third consultation meeting in Moscow to discuss the situation. ISIS announced the formation of its Khorasan province branch in 2015, which included Afghanistan and Pakistan. </a:t>
            </a:r>
            <a:endParaRPr lang="en-US" sz="1800" dirty="0">
              <a:solidFill>
                <a:schemeClr val="bg1"/>
              </a:solidFill>
              <a:latin typeface="+mn-lt"/>
              <a:ea typeface="+mn-ea"/>
              <a:cs typeface="+mn-cs"/>
            </a:endParaRPr>
          </a:p>
          <a:p>
            <a:pPr marL="285750" indent="-285750" defTabSz="914400">
              <a:lnSpc>
                <a:spcPct val="90000"/>
              </a:lnSpc>
              <a:spcBef>
                <a:spcPts val="1000"/>
              </a:spcBef>
              <a:buChar char="•"/>
            </a:pPr>
            <a:r>
              <a:rPr lang="en-US" sz="1800" kern="1200" dirty="0">
                <a:solidFill>
                  <a:schemeClr val="bg1"/>
                </a:solidFill>
                <a:latin typeface="+mn-lt"/>
                <a:ea typeface="+mn-ea"/>
                <a:cs typeface="+mn-cs"/>
              </a:rPr>
              <a:t>Afghanistan became the target of increasing numbers of suicide bombers and other terrorist attacks in the coming years.</a:t>
            </a:r>
            <a:r>
              <a:rPr lang="en-US" sz="1800" dirty="0">
                <a:solidFill>
                  <a:schemeClr val="bg1"/>
                </a:solidFill>
              </a:rPr>
              <a:t> </a:t>
            </a:r>
            <a:endParaRPr lang="en-US" sz="1600" kern="1200" dirty="0">
              <a:solidFill>
                <a:schemeClr val="bg1"/>
              </a:solidFill>
              <a:latin typeface="+mn-lt"/>
              <a:cs typeface="Calibri"/>
            </a:endParaRPr>
          </a:p>
        </p:txBody>
      </p:sp>
      <p:cxnSp>
        <p:nvCxnSpPr>
          <p:cNvPr id="10" name="Straight Connector 9">
            <a:extLst>
              <a:ext uri="{FF2B5EF4-FFF2-40B4-BE49-F238E27FC236}">
                <a16:creationId xmlns:a16="http://schemas.microsoft.com/office/drawing/2014/main" id="{C4C8A451-B6C1-4CB1-95FC-2DBDEC61FF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068597"/>
            <a:ext cx="561451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439DD6-1CCF-48C6-AF10-B70187930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70455" y="4859086"/>
            <a:ext cx="43735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p:cNvSpPr>
            <a:spLocks noGrp="1"/>
          </p:cNvSpPr>
          <p:nvPr>
            <p:ph type="title"/>
          </p:nvPr>
        </p:nvSpPr>
        <p:spPr>
          <a:xfrm>
            <a:off x="1449677" y="269555"/>
            <a:ext cx="6053779" cy="2387600"/>
          </a:xfrm>
        </p:spPr>
        <p:txBody>
          <a:bodyPr vert="horz" lIns="91440" tIns="45720" rIns="91440" bIns="45720" rtlCol="0" anchor="b">
            <a:normAutofit/>
          </a:bodyPr>
          <a:lstStyle/>
          <a:p>
            <a:pPr defTabSz="914400">
              <a:lnSpc>
                <a:spcPct val="90000"/>
              </a:lnSpc>
            </a:pPr>
            <a:r>
              <a:rPr lang="en-US" sz="5300" b="0" kern="1200" dirty="0">
                <a:solidFill>
                  <a:schemeClr val="bg1"/>
                </a:solidFill>
                <a:latin typeface="+mj-lt"/>
                <a:ea typeface="+mj-ea"/>
                <a:cs typeface="+mj-cs"/>
              </a:rPr>
              <a:t>ISIS calls for more attacks in Europe</a:t>
            </a:r>
            <a:r>
              <a:rPr lang="en-US" sz="5300" b="0" dirty="0">
                <a:solidFill>
                  <a:schemeClr val="bg1"/>
                </a:solidFill>
              </a:rPr>
              <a:t> </a:t>
            </a:r>
            <a:endParaRPr lang="en-US" sz="5300" b="0" kern="1200" dirty="0">
              <a:solidFill>
                <a:schemeClr val="bg1"/>
              </a:solidFill>
              <a:latin typeface="+mj-lt"/>
              <a:cs typeface="Calibri"/>
            </a:endParaRPr>
          </a:p>
        </p:txBody>
      </p:sp>
      <p:sp>
        <p:nvSpPr>
          <p:cNvPr id="3" name="Content Placeholder 2"/>
          <p:cNvSpPr>
            <a:spLocks noGrp="1"/>
          </p:cNvSpPr>
          <p:nvPr>
            <p:ph type="body" idx="1"/>
          </p:nvPr>
        </p:nvSpPr>
        <p:spPr>
          <a:xfrm>
            <a:off x="1449676" y="3571532"/>
            <a:ext cx="6053773" cy="2186019"/>
          </a:xfrm>
        </p:spPr>
        <p:txBody>
          <a:bodyPr vert="horz" lIns="91440" tIns="45720" rIns="91440" bIns="45720" rtlCol="0">
            <a:normAutofit/>
          </a:bodyPr>
          <a:lstStyle/>
          <a:p>
            <a:pPr defTabSz="914400">
              <a:lnSpc>
                <a:spcPct val="90000"/>
              </a:lnSpc>
              <a:spcBef>
                <a:spcPts val="1000"/>
              </a:spcBef>
            </a:pPr>
            <a:r>
              <a:rPr lang="en-US" b="1" i="1" dirty="0">
                <a:solidFill>
                  <a:schemeClr val="bg1"/>
                </a:solidFill>
              </a:rPr>
              <a:t>Dec 28</a:t>
            </a:r>
            <a:r>
              <a:rPr lang="en-US" b="1" i="1" kern="1200" dirty="0">
                <a:solidFill>
                  <a:schemeClr val="bg1"/>
                </a:solidFill>
                <a:latin typeface="+mn-lt"/>
                <a:ea typeface="+mn-ea"/>
                <a:cs typeface="+mn-cs"/>
              </a:rPr>
              <a:t>, 2016</a:t>
            </a:r>
            <a:r>
              <a:rPr lang="en-US" b="1" i="1" dirty="0">
                <a:solidFill>
                  <a:schemeClr val="bg1"/>
                </a:solidFill>
              </a:rPr>
              <a:t> </a:t>
            </a:r>
          </a:p>
          <a:p>
            <a:pPr defTabSz="914400">
              <a:lnSpc>
                <a:spcPct val="90000"/>
              </a:lnSpc>
              <a:spcBef>
                <a:spcPts val="1000"/>
              </a:spcBef>
            </a:pPr>
            <a:endParaRPr lang="en-US" i="1" dirty="0">
              <a:solidFill>
                <a:schemeClr val="bg1"/>
              </a:solidFill>
            </a:endParaRPr>
          </a:p>
          <a:p>
            <a:pPr defTabSz="914400">
              <a:lnSpc>
                <a:spcPct val="90000"/>
              </a:lnSpc>
              <a:spcBef>
                <a:spcPts val="1000"/>
              </a:spcBef>
            </a:pPr>
            <a:r>
              <a:rPr lang="en-US" kern="1200" dirty="0">
                <a:solidFill>
                  <a:schemeClr val="bg1"/>
                </a:solidFill>
                <a:latin typeface="+mn-lt"/>
                <a:ea typeface="+mn-ea"/>
                <a:cs typeface="+mn-cs"/>
              </a:rPr>
              <a:t>ISIS called for more terrorist attacks in Europe as the international community continued military advances on ISIS in Syria and Iraq. They also urged Muslims to stay away from Christian holidays and festivals.</a:t>
            </a:r>
            <a:r>
              <a:rPr lang="en-US" dirty="0">
                <a:solidFill>
                  <a:schemeClr val="bg1"/>
                </a:solidFill>
              </a:rPr>
              <a:t> </a:t>
            </a:r>
            <a:endParaRPr lang="en-US" dirty="0">
              <a:solidFill>
                <a:schemeClr val="bg1"/>
              </a:solidFill>
              <a:cs typeface="Calibri"/>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C59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Number of Foreign Fighter Deaths</a:t>
            </a:r>
          </a:p>
        </p:txBody>
      </p:sp>
      <p:pic>
        <p:nvPicPr>
          <p:cNvPr id="4" name="Picture 4" descr="A picture containing person, child, person, people&#10;&#10;Description automatically generated">
            <a:extLst>
              <a:ext uri="{FF2B5EF4-FFF2-40B4-BE49-F238E27FC236}">
                <a16:creationId xmlns:a16="http://schemas.microsoft.com/office/drawing/2014/main" id="{89C73E1C-D7E7-45F1-982D-007B56D79839}"/>
              </a:ext>
            </a:extLst>
          </p:cNvPr>
          <p:cNvPicPr>
            <a:picLocks noChangeAspect="1"/>
          </p:cNvPicPr>
          <p:nvPr/>
        </p:nvPicPr>
        <p:blipFill rotWithShape="1">
          <a:blip r:embed="rId2"/>
          <a:srcRect l="4779" r="24657" b="-1"/>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80466" y="1002818"/>
            <a:ext cx="2992760"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2016 – 2020</a:t>
            </a:r>
            <a:endParaRPr lang="en-US" b="1" i="1" dirty="0">
              <a:solidFill>
                <a:srgbClr val="000000"/>
              </a:solidFill>
            </a:endParaRPr>
          </a:p>
          <a:p>
            <a:pPr marL="114300" indent="0" defTabSz="914400">
              <a:lnSpc>
                <a:spcPct val="90000"/>
              </a:lnSpc>
              <a:buNone/>
            </a:pPr>
            <a:endParaRPr lang="en-US" sz="1700" i="1" dirty="0">
              <a:solidFill>
                <a:srgbClr val="FFFFFF"/>
              </a:solidFill>
            </a:endParaRPr>
          </a:p>
          <a:p>
            <a:pPr marL="400050" indent="-285750" defTabSz="914400">
              <a:lnSpc>
                <a:spcPct val="90000"/>
              </a:lnSpc>
            </a:pPr>
            <a:r>
              <a:rPr lang="en-US" sz="1700" dirty="0">
                <a:solidFill>
                  <a:srgbClr val="FFFFFF"/>
                </a:solidFill>
              </a:rPr>
              <a:t>According to the Syrian Observatory</a:t>
            </a:r>
            <a:br>
              <a:rPr lang="en-US" sz="1700" dirty="0"/>
            </a:br>
            <a:r>
              <a:rPr lang="en-US" sz="1700" dirty="0">
                <a:solidFill>
                  <a:srgbClr val="FFFFFF"/>
                </a:solidFill>
              </a:rPr>
              <a:t>for Human Rights, at least 65,726 foreign fighters (almost entirely jihadists) were killed in Syria from 2012 to May 2020. </a:t>
            </a:r>
            <a:br>
              <a:rPr lang="en-US" sz="1700" dirty="0"/>
            </a:br>
            <a:endParaRPr lang="en-US" sz="1700" dirty="0">
              <a:solidFill>
                <a:srgbClr val="FFFFFF"/>
              </a:solidFill>
              <a:cs typeface="Calibri"/>
            </a:endParaRPr>
          </a:p>
          <a:p>
            <a:pPr marL="400050" indent="-285750" defTabSz="914400">
              <a:lnSpc>
                <a:spcPct val="90000"/>
              </a:lnSpc>
            </a:pPr>
            <a:r>
              <a:rPr lang="en-US" sz="1700" dirty="0">
                <a:solidFill>
                  <a:srgbClr val="FFFFFF"/>
                </a:solidFill>
              </a:rPr>
              <a:t>A further 10,045 foreign fighters were killed while fighting for the Assad regime.</a:t>
            </a:r>
            <a:endParaRPr lang="en-US" dirty="0">
              <a:solidFill>
                <a:srgbClr val="000000"/>
              </a:solidFill>
              <a:cs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vert="horz" lIns="91440" tIns="45720" rIns="91440" bIns="45720" rtlCol="0" anchor="ctr">
            <a:normAutofit/>
          </a:bodyPr>
          <a:lstStyle/>
          <a:p>
            <a:pPr algn="l" defTabSz="914400">
              <a:lnSpc>
                <a:spcPct val="90000"/>
              </a:lnSpc>
            </a:pPr>
            <a:r>
              <a:rPr lang="en-US" sz="3100"/>
              <a:t>Return of the Foreign Fighters</a:t>
            </a:r>
          </a:p>
        </p:txBody>
      </p:sp>
      <p:pic>
        <p:nvPicPr>
          <p:cNvPr id="4" name="Picture 4" descr="Map&#10;&#10;Description automatically generated">
            <a:extLst>
              <a:ext uri="{FF2B5EF4-FFF2-40B4-BE49-F238E27FC236}">
                <a16:creationId xmlns:a16="http://schemas.microsoft.com/office/drawing/2014/main" id="{DC4FB25D-7A4B-4877-B317-7B68F14B0447}"/>
              </a:ext>
            </a:extLst>
          </p:cNvPr>
          <p:cNvPicPr>
            <a:picLocks noChangeAspect="1"/>
          </p:cNvPicPr>
          <p:nvPr/>
        </p:nvPicPr>
        <p:blipFill rotWithShape="1">
          <a:blip r:embed="rId2"/>
          <a:srcRect t="20989" b="1585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1"/>
          </p:nvPr>
        </p:nvSpPr>
        <p:spPr>
          <a:xfrm>
            <a:off x="2828925" y="3649438"/>
            <a:ext cx="6232309" cy="3138705"/>
          </a:xfrm>
        </p:spPr>
        <p:txBody>
          <a:bodyPr vert="horz" lIns="91440" tIns="45720" rIns="91440" bIns="45720" rtlCol="0" anchor="ctr">
            <a:normAutofit fontScale="92500" lnSpcReduction="20000"/>
          </a:bodyPr>
          <a:lstStyle/>
          <a:p>
            <a:pPr marL="114300" indent="0" defTabSz="914400">
              <a:lnSpc>
                <a:spcPct val="90000"/>
              </a:lnSpc>
              <a:buNone/>
            </a:pPr>
            <a:r>
              <a:rPr lang="en-US" sz="1600" b="1" i="1" dirty="0"/>
              <a:t>2016 – 2020</a:t>
            </a:r>
            <a:endParaRPr lang="en-US" sz="1600" b="1" i="1" dirty="0">
              <a:cs typeface="Calibri"/>
            </a:endParaRPr>
          </a:p>
          <a:p>
            <a:pPr marL="114300" indent="0" defTabSz="914400">
              <a:lnSpc>
                <a:spcPct val="90000"/>
              </a:lnSpc>
              <a:buNone/>
            </a:pPr>
            <a:endParaRPr lang="en-US" sz="1600" i="1" dirty="0"/>
          </a:p>
          <a:p>
            <a:pPr indent="-228600" defTabSz="914400">
              <a:lnSpc>
                <a:spcPct val="90000"/>
              </a:lnSpc>
              <a:buFont typeface="Arial" panose="020B0604020202020204" pitchFamily="34" charset="0"/>
              <a:buChar char="•"/>
            </a:pPr>
            <a:r>
              <a:rPr lang="en-US" sz="1600" dirty="0"/>
              <a:t>Many foreign fighters have fled the Caliphate upon the difficult conditions of the war zone, uninhabitable environments, traumatic experiences, and survival needs. </a:t>
            </a:r>
          </a:p>
          <a:p>
            <a:pPr indent="-228600" defTabSz="914400">
              <a:lnSpc>
                <a:spcPct val="90000"/>
              </a:lnSpc>
              <a:buFont typeface="Arial" panose="020B0604020202020204" pitchFamily="34" charset="0"/>
              <a:buChar char="•"/>
            </a:pPr>
            <a:endParaRPr lang="en-US" sz="1600" dirty="0"/>
          </a:p>
          <a:p>
            <a:pPr indent="-228600" defTabSz="914400">
              <a:lnSpc>
                <a:spcPct val="90000"/>
              </a:lnSpc>
              <a:buFont typeface="Arial" panose="020B0604020202020204" pitchFamily="34" charset="0"/>
              <a:buChar char="•"/>
            </a:pPr>
            <a:r>
              <a:rPr lang="en-US" sz="1600" dirty="0"/>
              <a:t>Most of these returning foreign fighters have been stuck in their home countries' embassies or refugee camps in the neighboring states, waiting to be granted to go back.</a:t>
            </a:r>
            <a:br>
              <a:rPr lang="en-US" sz="1600" dirty="0"/>
            </a:br>
            <a:endParaRPr lang="en-US" sz="1600" dirty="0"/>
          </a:p>
          <a:p>
            <a:pPr indent="-228600" defTabSz="914400">
              <a:lnSpc>
                <a:spcPct val="90000"/>
              </a:lnSpc>
              <a:buFont typeface="Arial" panose="020B0604020202020204" pitchFamily="34" charset="0"/>
              <a:buChar char="•"/>
            </a:pPr>
            <a:r>
              <a:rPr lang="en-US" sz="1600" dirty="0"/>
              <a:t>Each year, hundreds of returnees are stripped of their citizenship due to reasons such as treason, membership in a terrorist organization, etc.</a:t>
            </a:r>
            <a:br>
              <a:rPr lang="en-US" sz="1600" dirty="0"/>
            </a:br>
            <a:endParaRPr lang="en-US" sz="1600" dirty="0">
              <a:cs typeface="Calibri"/>
            </a:endParaRPr>
          </a:p>
          <a:p>
            <a:pPr indent="-228600" defTabSz="914400">
              <a:lnSpc>
                <a:spcPct val="90000"/>
              </a:lnSpc>
              <a:buFont typeface="Arial" panose="020B0604020202020204" pitchFamily="34" charset="0"/>
              <a:buChar char="•"/>
            </a:pPr>
            <a:r>
              <a:rPr lang="en-US" sz="1600" dirty="0"/>
              <a:t>Even though official numbers are unknown, </a:t>
            </a:r>
            <a:r>
              <a:rPr lang="en-US" sz="1600" dirty="0">
                <a:hlinkClick r:id="rId3"/>
              </a:rPr>
              <a:t>this map</a:t>
            </a:r>
            <a:r>
              <a:rPr lang="en-US" sz="1600" dirty="0"/>
              <a:t> shows some of the countries which are currently dealing with legal and safety issues with foreign fighters who wish to return.</a:t>
            </a:r>
            <a:endParaRPr lang="en-US" sz="1600" dirty="0">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8dca90083c5763c1ab061341b8297c9a">
            <a:extLst>
              <a:ext uri="{FF2B5EF4-FFF2-40B4-BE49-F238E27FC236}">
                <a16:creationId xmlns:a16="http://schemas.microsoft.com/office/drawing/2014/main" id="{ABE563E6-5C67-4B4F-9D57-06C43938C2A8}"/>
              </a:ext>
            </a:extLst>
          </p:cNvPr>
          <p:cNvPicPr>
            <a:picLocks noChangeAspect="1"/>
          </p:cNvPicPr>
          <p:nvPr/>
        </p:nvPicPr>
        <p:blipFill rotWithShape="1">
          <a:blip r:embed="rId2"/>
          <a:srcRect l="14399" r="5621"/>
          <a:stretch/>
        </p:blipFill>
        <p:spPr>
          <a:xfrm>
            <a:off x="20" y="10"/>
            <a:ext cx="9141694" cy="6857990"/>
          </a:xfrm>
          <a:prstGeom prst="rect">
            <a:avLst/>
          </a:prstGeom>
          <a:noFill/>
        </p:spPr>
      </p:pic>
      <p:sp>
        <p:nvSpPr>
          <p:cNvPr id="7"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21824" y="3949514"/>
            <a:ext cx="6949328" cy="622836"/>
          </a:xfrm>
        </p:spPr>
        <p:txBody>
          <a:bodyPr vert="horz" lIns="91440" tIns="45720" rIns="91440" bIns="45720" rtlCol="0" anchor="ctr">
            <a:normAutofit/>
          </a:bodyPr>
          <a:lstStyle/>
          <a:p>
            <a:pPr algn="l" defTabSz="914400">
              <a:lnSpc>
                <a:spcPct val="90000"/>
              </a:lnSpc>
            </a:pPr>
            <a:r>
              <a:rPr lang="en-US" sz="2600"/>
              <a:t>The threat posed by the returning Foreign Fighters</a:t>
            </a:r>
          </a:p>
        </p:txBody>
      </p:sp>
      <p:sp>
        <p:nvSpPr>
          <p:cNvPr id="3" name="Content Placeholder 2"/>
          <p:cNvSpPr>
            <a:spLocks noGrp="1"/>
          </p:cNvSpPr>
          <p:nvPr>
            <p:ph sz="quarter" idx="4"/>
          </p:nvPr>
        </p:nvSpPr>
        <p:spPr>
          <a:xfrm>
            <a:off x="121824" y="4572350"/>
            <a:ext cx="7373680" cy="1643826"/>
          </a:xfrm>
        </p:spPr>
        <p:txBody>
          <a:bodyPr vert="horz" lIns="91440" tIns="45720" rIns="91440" bIns="45720" rtlCol="0" anchor="t">
            <a:normAutofit/>
          </a:bodyPr>
          <a:lstStyle/>
          <a:p>
            <a:pPr marL="114300" indent="0" defTabSz="914400">
              <a:lnSpc>
                <a:spcPct val="90000"/>
              </a:lnSpc>
              <a:buNone/>
            </a:pPr>
            <a:r>
              <a:rPr lang="en-US" sz="1200" b="1" i="1" dirty="0">
                <a:cs typeface="Calibri"/>
              </a:rPr>
              <a:t>2016 – 2020</a:t>
            </a:r>
          </a:p>
          <a:p>
            <a:pPr marL="114300" indent="0" defTabSz="914400">
              <a:lnSpc>
                <a:spcPct val="90000"/>
              </a:lnSpc>
              <a:buNone/>
            </a:pPr>
            <a:endParaRPr lang="en-US" sz="1200" i="1" dirty="0"/>
          </a:p>
          <a:p>
            <a:pPr indent="-228600" defTabSz="914400">
              <a:lnSpc>
                <a:spcPct val="90000"/>
              </a:lnSpc>
              <a:buFont typeface="Arial" panose="020B0604020202020204" pitchFamily="34" charset="0"/>
              <a:buChar char="•"/>
            </a:pPr>
            <a:r>
              <a:rPr lang="en-US" sz="1200" dirty="0">
                <a:hlinkClick r:id="rId3"/>
              </a:rPr>
              <a:t>This map</a:t>
            </a:r>
            <a:r>
              <a:rPr lang="en-US" sz="1200" dirty="0"/>
              <a:t> shows the terrorist attacks conducted by returning foreign fighters, ISIS recruited foreigners, ISIS-affiliated groups or persons, ISIS-inspired attacks. Most of these attacks have been highly deadly and the attacks have further increased the terrorist activity around the world.</a:t>
            </a:r>
          </a:p>
          <a:p>
            <a:pPr indent="-228600" defTabSz="914400">
              <a:lnSpc>
                <a:spcPct val="90000"/>
              </a:lnSpc>
              <a:buFont typeface="Arial" panose="020B0604020202020204" pitchFamily="34" charset="0"/>
              <a:buChar char="•"/>
            </a:pPr>
            <a:endParaRPr lang="en-US" sz="1000" dirty="0"/>
          </a:p>
          <a:p>
            <a:pPr indent="-228600" defTabSz="914400">
              <a:lnSpc>
                <a:spcPct val="90000"/>
              </a:lnSpc>
              <a:buFont typeface="Arial" panose="020B0604020202020204" pitchFamily="34" charset="0"/>
              <a:buChar char="•"/>
            </a:pPr>
            <a:r>
              <a:rPr lang="en-US" sz="1200" dirty="0"/>
              <a:t>In Western and Northern Africa and Southeast Asia, ISIS subgroups were established. Similarly, hubs in Belgium, Germany, and France are believed to be formed.</a:t>
            </a:r>
            <a:endParaRPr lang="en-US" sz="12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descr="Bar chart&#10;&#10;Description automatically generated">
            <a:extLst>
              <a:ext uri="{FF2B5EF4-FFF2-40B4-BE49-F238E27FC236}">
                <a16:creationId xmlns:a16="http://schemas.microsoft.com/office/drawing/2014/main" id="{33CEA741-8805-4187-A209-E068F655EC8F}"/>
              </a:ext>
            </a:extLst>
          </p:cNvPr>
          <p:cNvPicPr>
            <a:picLocks noChangeAspect="1"/>
          </p:cNvPicPr>
          <p:nvPr/>
        </p:nvPicPr>
        <p:blipFill rotWithShape="1">
          <a:blip r:embed="rId2"/>
          <a:srcRect t="22151" r="1" b="17131"/>
          <a:stretch/>
        </p:blipFill>
        <p:spPr>
          <a:xfrm>
            <a:off x="469942" y="317578"/>
            <a:ext cx="8138333" cy="3508437"/>
          </a:xfrm>
          <a:prstGeom prst="rect">
            <a:avLst/>
          </a:prstGeom>
          <a:noFill/>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802123" y="4040065"/>
            <a:ext cx="3426795" cy="2129586"/>
          </a:xfrm>
          <a:noFill/>
        </p:spPr>
        <p:txBody>
          <a:bodyPr vert="horz" lIns="91440" tIns="45720" rIns="91440" bIns="45720" rtlCol="0" anchor="t">
            <a:normAutofit/>
          </a:bodyPr>
          <a:lstStyle/>
          <a:p>
            <a:pPr algn="l" defTabSz="914400">
              <a:lnSpc>
                <a:spcPct val="90000"/>
              </a:lnSpc>
            </a:pPr>
            <a:r>
              <a:rPr lang="en-US" sz="4200" dirty="0">
                <a:solidFill>
                  <a:schemeClr val="bg1"/>
                </a:solidFill>
              </a:rPr>
              <a:t>The Downfall of ISIS</a:t>
            </a:r>
          </a:p>
        </p:txBody>
      </p:sp>
      <p:sp>
        <p:nvSpPr>
          <p:cNvPr id="3" name="Content Placeholder 2"/>
          <p:cNvSpPr>
            <a:spLocks noGrp="1"/>
          </p:cNvSpPr>
          <p:nvPr>
            <p:ph sz="half" idx="1"/>
          </p:nvPr>
        </p:nvSpPr>
        <p:spPr>
          <a:xfrm>
            <a:off x="4114560" y="4041710"/>
            <a:ext cx="4255578" cy="2659856"/>
          </a:xfrm>
          <a:noFill/>
        </p:spPr>
        <p:txBody>
          <a:bodyPr vert="horz" lIns="91440" tIns="45720" rIns="91440" bIns="45720" rtlCol="0" anchor="t">
            <a:normAutofit/>
          </a:bodyPr>
          <a:lstStyle/>
          <a:p>
            <a:pPr marL="114300" indent="0" defTabSz="914400">
              <a:lnSpc>
                <a:spcPct val="90000"/>
              </a:lnSpc>
              <a:buNone/>
            </a:pPr>
            <a:r>
              <a:rPr lang="en-US" sz="1400" b="1" i="1" dirty="0">
                <a:solidFill>
                  <a:schemeClr val="bg1"/>
                </a:solidFill>
                <a:cs typeface="Calibri"/>
              </a:rPr>
              <a:t>2017 – 2020</a:t>
            </a:r>
            <a:endParaRPr lang="en-US" sz="1400" b="1" i="1" dirty="0">
              <a:solidFill>
                <a:schemeClr val="bg1"/>
              </a:solidFill>
            </a:endParaRPr>
          </a:p>
          <a:p>
            <a:pPr marL="114300" indent="0" defTabSz="914400">
              <a:lnSpc>
                <a:spcPct val="90000"/>
              </a:lnSpc>
              <a:buNone/>
            </a:pPr>
            <a:endParaRPr lang="en-US" sz="1400" i="1" dirty="0">
              <a:solidFill>
                <a:schemeClr val="bg1"/>
              </a:solidFill>
            </a:endParaRPr>
          </a:p>
          <a:p>
            <a:pPr indent="-228600" defTabSz="914400">
              <a:lnSpc>
                <a:spcPct val="90000"/>
              </a:lnSpc>
              <a:buFont typeface="Arial" panose="020B0604020202020204" pitchFamily="34" charset="0"/>
              <a:buChar char="•"/>
            </a:pPr>
            <a:r>
              <a:rPr lang="en-US" sz="1400" dirty="0">
                <a:solidFill>
                  <a:schemeClr val="bg1"/>
                </a:solidFill>
              </a:rPr>
              <a:t>Around 2017, ISIS suffered from serious territorial losses and casualties. The downfall of the Caliphate began.</a:t>
            </a:r>
            <a:br>
              <a:rPr lang="en-US" sz="1400" dirty="0"/>
            </a:br>
            <a:endParaRPr lang="en-US" sz="1400" dirty="0">
              <a:solidFill>
                <a:schemeClr val="bg1"/>
              </a:solidFill>
              <a:cs typeface="Calibri"/>
            </a:endParaRPr>
          </a:p>
          <a:p>
            <a:pPr indent="-228600" defTabSz="914400">
              <a:lnSpc>
                <a:spcPct val="90000"/>
              </a:lnSpc>
              <a:buFont typeface="Arial" panose="020B0604020202020204" pitchFamily="34" charset="0"/>
              <a:buChar char="•"/>
            </a:pPr>
            <a:r>
              <a:rPr lang="en-US" sz="1400" dirty="0">
                <a:solidFill>
                  <a:schemeClr val="bg1"/>
                </a:solidFill>
              </a:rPr>
              <a:t>In 2019, the longest-serving Caliph Al-Baghdadi was killed in a U.S. operation,. Many actors and governments, such as Iraq, Libya, and the Syrian Democratic Forces (SDF), declared victory over ISIS.</a:t>
            </a:r>
            <a:endParaRPr lang="en-US" dirty="0">
              <a:solidFill>
                <a:schemeClr val="bg1"/>
              </a:solidFill>
              <a:cs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54F3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Summary of terrorist attacks - 2017</a:t>
            </a:r>
          </a:p>
        </p:txBody>
      </p:sp>
      <p:pic>
        <p:nvPicPr>
          <p:cNvPr id="5" name="Picture 4" descr="7f8a25c6c789015d825f38492d80cca9">
            <a:extLst>
              <a:ext uri="{FF2B5EF4-FFF2-40B4-BE49-F238E27FC236}">
                <a16:creationId xmlns:a16="http://schemas.microsoft.com/office/drawing/2014/main" id="{7DF4A2B7-A876-453B-972C-98B99B528246}"/>
              </a:ext>
            </a:extLst>
          </p:cNvPr>
          <p:cNvPicPr>
            <a:picLocks noChangeAspect="1"/>
          </p:cNvPicPr>
          <p:nvPr/>
        </p:nvPicPr>
        <p:blipFill rotWithShape="1">
          <a:blip r:embed="rId2"/>
          <a:srcRect r="22670" b="-1"/>
          <a:stretch/>
        </p:blipFill>
        <p:spPr>
          <a:xfrm>
            <a:off x="245660" y="321733"/>
            <a:ext cx="5293729" cy="4107392"/>
          </a:xfrm>
          <a:prstGeom prst="rect">
            <a:avLst/>
          </a:prstGeom>
          <a:noFill/>
        </p:spPr>
      </p:pic>
      <p:sp>
        <p:nvSpPr>
          <p:cNvPr id="8"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quarter" idx="4"/>
          </p:nvPr>
        </p:nvSpPr>
        <p:spPr>
          <a:xfrm>
            <a:off x="5686922" y="507886"/>
            <a:ext cx="3211418" cy="6028380"/>
          </a:xfrm>
        </p:spPr>
        <p:txBody>
          <a:bodyPr vert="horz" lIns="91440" tIns="45720" rIns="91440" bIns="45720" rtlCol="0" anchor="ctr">
            <a:noAutofit/>
          </a:bodyPr>
          <a:lstStyle/>
          <a:p>
            <a:pPr marL="114300" indent="0" defTabSz="914400">
              <a:lnSpc>
                <a:spcPct val="90000"/>
              </a:lnSpc>
              <a:buNone/>
            </a:pPr>
            <a:r>
              <a:rPr lang="en-US" sz="1300" dirty="0">
                <a:solidFill>
                  <a:srgbClr val="FFFFFF"/>
                </a:solidFill>
              </a:rPr>
              <a:t>In 2017</a:t>
            </a:r>
            <a:r>
              <a:rPr lang="en-US" sz="1300" i="1" dirty="0">
                <a:solidFill>
                  <a:srgbClr val="FFFFFF"/>
                </a:solidFill>
              </a:rPr>
              <a:t>, </a:t>
            </a:r>
            <a:r>
              <a:rPr lang="en-US" sz="1300" dirty="0">
                <a:solidFill>
                  <a:srgbClr val="FFFFFF"/>
                </a:solidFill>
              </a:rPr>
              <a:t>ISIS lost its hold on Raqqa and its online output lowered, however, attacks continued around the world. </a:t>
            </a:r>
            <a:br>
              <a:rPr lang="en-US" sz="1300" dirty="0"/>
            </a:br>
            <a:br>
              <a:rPr lang="en-US" sz="1300" dirty="0"/>
            </a:br>
            <a:r>
              <a:rPr lang="en-US" sz="1300" dirty="0">
                <a:solidFill>
                  <a:srgbClr val="FFFFFF"/>
                </a:solidFill>
              </a:rPr>
              <a:t>Here is a summary of some of the deadliest that took place:</a:t>
            </a:r>
            <a:br>
              <a:rPr lang="en-US" sz="1300" dirty="0"/>
            </a:br>
            <a:endParaRPr lang="en-US" sz="1300" dirty="0">
              <a:solidFill>
                <a:srgbClr val="FFFFFF"/>
              </a:solidFill>
              <a:cs typeface="Calibri"/>
            </a:endParaRPr>
          </a:p>
          <a:p>
            <a:pPr marL="400050" indent="-285750" defTabSz="914400">
              <a:lnSpc>
                <a:spcPct val="90000"/>
              </a:lnSpc>
            </a:pPr>
            <a:r>
              <a:rPr lang="en-US" sz="1300" dirty="0">
                <a:solidFill>
                  <a:srgbClr val="FFFFFF"/>
                </a:solidFill>
              </a:rPr>
              <a:t>Afghanistan, particularly Kabul, was hit by multiple high-casualty attacks. </a:t>
            </a:r>
            <a:br>
              <a:rPr lang="en-US" sz="1300" dirty="0"/>
            </a:br>
            <a:endParaRPr lang="en-US" sz="1300" dirty="0">
              <a:solidFill>
                <a:srgbClr val="FFFFFF"/>
              </a:solidFill>
              <a:cs typeface="Calibri"/>
            </a:endParaRPr>
          </a:p>
          <a:p>
            <a:pPr marL="400050" indent="-285750" defTabSz="914400">
              <a:lnSpc>
                <a:spcPct val="90000"/>
              </a:lnSpc>
            </a:pPr>
            <a:r>
              <a:rPr lang="en-US" sz="1300" dirty="0">
                <a:solidFill>
                  <a:srgbClr val="FFFFFF"/>
                </a:solidFill>
              </a:rPr>
              <a:t>The Reina nightclub in Turkey was attacked in the early hours of the New Year on January 1</a:t>
            </a:r>
            <a:r>
              <a:rPr lang="en-US" sz="1300" baseline="30000" dirty="0">
                <a:solidFill>
                  <a:srgbClr val="FFFFFF"/>
                </a:solidFill>
              </a:rPr>
              <a:t>st</a:t>
            </a:r>
            <a:r>
              <a:rPr lang="en-US" sz="1300" dirty="0">
                <a:solidFill>
                  <a:srgbClr val="FFFFFF"/>
                </a:solidFill>
              </a:rPr>
              <a:t>. 39 people were killed.</a:t>
            </a:r>
            <a:br>
              <a:rPr lang="en-US" sz="1300" dirty="0"/>
            </a:br>
            <a:endParaRPr lang="en-US" sz="1300" dirty="0">
              <a:solidFill>
                <a:srgbClr val="FFFFFF"/>
              </a:solidFill>
              <a:cs typeface="Calibri"/>
            </a:endParaRPr>
          </a:p>
          <a:p>
            <a:pPr marL="400050" indent="-285750" defTabSz="914400">
              <a:lnSpc>
                <a:spcPct val="90000"/>
              </a:lnSpc>
            </a:pPr>
            <a:r>
              <a:rPr lang="en-US" sz="1300" dirty="0">
                <a:solidFill>
                  <a:srgbClr val="FFFFFF"/>
                </a:solidFill>
              </a:rPr>
              <a:t>On February 16</a:t>
            </a:r>
            <a:r>
              <a:rPr lang="en-US" sz="1300" baseline="30000" dirty="0">
                <a:solidFill>
                  <a:srgbClr val="FFFFFF"/>
                </a:solidFill>
              </a:rPr>
              <a:t>th</a:t>
            </a:r>
            <a:r>
              <a:rPr lang="en-US" sz="1300" dirty="0">
                <a:solidFill>
                  <a:srgbClr val="FFFFFF"/>
                </a:solidFill>
              </a:rPr>
              <a:t>, a suicide bomber killed over 90 people at the Shrine of Lal Shahbaz Qalandar in </a:t>
            </a:r>
            <a:r>
              <a:rPr lang="en-US" sz="1300" dirty="0" err="1">
                <a:solidFill>
                  <a:srgbClr val="FFFFFF"/>
                </a:solidFill>
              </a:rPr>
              <a:t>Sehwan</a:t>
            </a:r>
            <a:r>
              <a:rPr lang="en-US" sz="1300" dirty="0">
                <a:solidFill>
                  <a:srgbClr val="FFFFFF"/>
                </a:solidFill>
              </a:rPr>
              <a:t>, Pakistan.</a:t>
            </a:r>
            <a:br>
              <a:rPr lang="en-US" sz="1300" dirty="0"/>
            </a:br>
            <a:endParaRPr lang="en-US" sz="1300" dirty="0">
              <a:solidFill>
                <a:srgbClr val="FFFFFF"/>
              </a:solidFill>
              <a:cs typeface="Calibri"/>
            </a:endParaRPr>
          </a:p>
          <a:p>
            <a:pPr marL="400050" indent="-285750" defTabSz="914400">
              <a:lnSpc>
                <a:spcPct val="90000"/>
              </a:lnSpc>
            </a:pPr>
            <a:r>
              <a:rPr lang="en-US" sz="1300" dirty="0">
                <a:solidFill>
                  <a:srgbClr val="FFFFFF"/>
                </a:solidFill>
              </a:rPr>
              <a:t>On May 22</a:t>
            </a:r>
            <a:r>
              <a:rPr lang="en-US" sz="1300" baseline="30000" dirty="0">
                <a:solidFill>
                  <a:srgbClr val="FFFFFF"/>
                </a:solidFill>
              </a:rPr>
              <a:t>nd</a:t>
            </a:r>
            <a:r>
              <a:rPr lang="en-US" sz="1300" dirty="0">
                <a:solidFill>
                  <a:srgbClr val="FFFFFF"/>
                </a:solidFill>
              </a:rPr>
              <a:t>, a suicide bomber attacked the entryway of the Manchester Arena after a concert, killing 22 people and injuring over 100.</a:t>
            </a:r>
            <a:endParaRPr lang="en-US" sz="1300" dirty="0">
              <a:solidFill>
                <a:srgbClr val="FFFFFF"/>
              </a:solidFill>
              <a:cs typeface="Calibri"/>
            </a:endParaRPr>
          </a:p>
          <a:p>
            <a:pPr marL="400050" indent="-285750" defTabSz="914400">
              <a:lnSpc>
                <a:spcPct val="90000"/>
              </a:lnSpc>
            </a:pPr>
            <a:endParaRPr lang="en-US" sz="1300" dirty="0">
              <a:solidFill>
                <a:srgbClr val="FFFFFF"/>
              </a:solidFill>
              <a:cs typeface="Calibri"/>
            </a:endParaRPr>
          </a:p>
          <a:p>
            <a:pPr marL="400050" indent="-285750" defTabSz="914400">
              <a:lnSpc>
                <a:spcPct val="90000"/>
              </a:lnSpc>
            </a:pPr>
            <a:r>
              <a:rPr lang="en-US" sz="1300" dirty="0">
                <a:solidFill>
                  <a:srgbClr val="FFFFFF"/>
                </a:solidFill>
              </a:rPr>
              <a:t>Egypt's Sinai peninsula saw multiple gunmen attack the al Rawda mosque and kill over 300 people in one of the year's deadliest incidents. </a:t>
            </a:r>
            <a:br>
              <a:rPr lang="en-US" sz="1200" dirty="0"/>
            </a:br>
            <a:endParaRPr lang="en-US" sz="1200" dirty="0">
              <a:solidFill>
                <a:srgbClr val="FFFFFF"/>
              </a:solidFill>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Movement out of Baghdad</a:t>
            </a:r>
          </a:p>
        </p:txBody>
      </p:sp>
      <p:pic>
        <p:nvPicPr>
          <p:cNvPr id="4" name="Picture 3" descr="2d1d7acbc32d7e1e5a44985935b9fada">
            <a:extLst>
              <a:ext uri="{FF2B5EF4-FFF2-40B4-BE49-F238E27FC236}">
                <a16:creationId xmlns:a16="http://schemas.microsoft.com/office/drawing/2014/main" id="{870C79C7-D4A7-8042-BAF5-43B4019C8170}"/>
              </a:ext>
            </a:extLst>
          </p:cNvPr>
          <p:cNvPicPr>
            <a:picLocks noChangeAspect="1"/>
          </p:cNvPicPr>
          <p:nvPr/>
        </p:nvPicPr>
        <p:blipFill rotWithShape="1">
          <a:blip r:embed="rId2"/>
          <a:srcRect r="4307" b="3"/>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6021989" y="917725"/>
            <a:ext cx="2568554" cy="4852362"/>
          </a:xfrm>
        </p:spPr>
        <p:txBody>
          <a:bodyPr vert="horz" lIns="91440" tIns="45720" rIns="91440" bIns="45720" rtlCol="0" anchor="ctr">
            <a:normAutofit/>
          </a:bodyPr>
          <a:lstStyle/>
          <a:p>
            <a:pPr marL="63500" indent="0" defTabSz="914400">
              <a:lnSpc>
                <a:spcPct val="90000"/>
              </a:lnSpc>
              <a:buNone/>
            </a:pPr>
            <a:r>
              <a:rPr lang="en-US" sz="2000" b="1" i="1" dirty="0">
                <a:solidFill>
                  <a:srgbClr val="FFFFFF"/>
                </a:solidFill>
              </a:rPr>
              <a:t>2007</a:t>
            </a:r>
            <a:endParaRPr lang="en-US" b="1" i="1" dirty="0"/>
          </a:p>
          <a:p>
            <a:pPr marL="114300" indent="0" defTabSz="914400">
              <a:lnSpc>
                <a:spcPct val="90000"/>
              </a:lnSpc>
              <a:buNone/>
            </a:pPr>
            <a:endParaRPr lang="en-US" sz="2000" dirty="0">
              <a:solidFill>
                <a:srgbClr val="FFFFFF"/>
              </a:solidFill>
            </a:endParaRPr>
          </a:p>
          <a:p>
            <a:pPr marL="114300" indent="0" defTabSz="914400">
              <a:lnSpc>
                <a:spcPct val="90000"/>
              </a:lnSpc>
              <a:buNone/>
            </a:pPr>
            <a:r>
              <a:rPr lang="en-US" sz="2000" dirty="0">
                <a:solidFill>
                  <a:srgbClr val="FFFFFF"/>
                </a:solidFill>
              </a:rPr>
              <a:t>A surge in U.S. troops in Baghdad produced a flood of ISIS militants to </a:t>
            </a:r>
            <a:r>
              <a:rPr lang="en-US" sz="2000" dirty="0" err="1">
                <a:solidFill>
                  <a:srgbClr val="FFFFFF"/>
                </a:solidFill>
              </a:rPr>
              <a:t>Diyala</a:t>
            </a:r>
            <a:r>
              <a:rPr lang="en-US" sz="2000" dirty="0">
                <a:solidFill>
                  <a:srgbClr val="FFFFFF"/>
                </a:solidFill>
              </a:rPr>
              <a:t>, Salah ad-Din, and Mosul from Baghdad.</a:t>
            </a:r>
          </a:p>
          <a:p>
            <a:pPr indent="-228600" defTabSz="914400">
              <a:lnSpc>
                <a:spcPct val="90000"/>
              </a:lnSpc>
              <a:buFont typeface="Arial" panose="020B0604020202020204" pitchFamily="34" charset="0"/>
              <a:buChar char="•"/>
            </a:pPr>
            <a:endParaRPr lang="en-US" sz="1700" dirty="0">
              <a:solidFill>
                <a:srgbClr val="FFFFFF"/>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256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vert="horz" lIns="91440" tIns="45720" rIns="91440" bIns="45720" rtlCol="0" anchor="ctr">
            <a:normAutofit/>
          </a:bodyPr>
          <a:lstStyle/>
          <a:p>
            <a:pPr algn="l" defTabSz="914400">
              <a:lnSpc>
                <a:spcPct val="90000"/>
              </a:lnSpc>
            </a:pPr>
            <a:r>
              <a:rPr lang="en-US">
                <a:solidFill>
                  <a:srgbClr val="FFFFFF"/>
                </a:solidFill>
              </a:rPr>
              <a:t>ISIS Territory Overview: 2017</a:t>
            </a:r>
          </a:p>
        </p:txBody>
      </p:sp>
      <p:pic>
        <p:nvPicPr>
          <p:cNvPr id="4" name="Picture 4" descr="Map&#10;&#10;Description automatically generated">
            <a:extLst>
              <a:ext uri="{FF2B5EF4-FFF2-40B4-BE49-F238E27FC236}">
                <a16:creationId xmlns:a16="http://schemas.microsoft.com/office/drawing/2014/main" id="{29D1A44E-4942-4106-A15E-FC7A9EED0B44}"/>
              </a:ext>
            </a:extLst>
          </p:cNvPr>
          <p:cNvPicPr>
            <a:picLocks noChangeAspect="1"/>
          </p:cNvPicPr>
          <p:nvPr/>
        </p:nvPicPr>
        <p:blipFill rotWithShape="1">
          <a:blip r:embed="rId2"/>
          <a:srcRect l="2224" r="6631" b="-3"/>
          <a:stretch/>
        </p:blipFill>
        <p:spPr>
          <a:xfrm>
            <a:off x="245660" y="2454903"/>
            <a:ext cx="5293729" cy="4080254"/>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dirty="0">
                <a:solidFill>
                  <a:srgbClr val="FFFFFF"/>
                </a:solidFill>
              </a:rPr>
              <a:t>By December 2017, ISIS's caliphate was reduced to 5% of its original size. The two major losses for ISIS were Mosul and Raqqa.</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122362"/>
            <a:ext cx="4711446" cy="4135437"/>
          </a:xfrm>
        </p:spPr>
        <p:txBody>
          <a:bodyPr vert="horz" lIns="91440" tIns="45720" rIns="91440" bIns="45720" rtlCol="0" anchor="b">
            <a:normAutofit/>
          </a:bodyPr>
          <a:lstStyle/>
          <a:p>
            <a:pPr defTabSz="914400">
              <a:lnSpc>
                <a:spcPct val="90000"/>
              </a:lnSpc>
            </a:pPr>
            <a:r>
              <a:rPr lang="en-US" sz="5300" kern="1200">
                <a:solidFill>
                  <a:schemeClr val="tx1"/>
                </a:solidFill>
                <a:latin typeface="+mj-lt"/>
                <a:ea typeface="+mj-ea"/>
                <a:cs typeface="+mj-cs"/>
              </a:rPr>
              <a:t>ISIS threatens Egyptian military, releasing a kill list </a:t>
            </a:r>
          </a:p>
        </p:txBody>
      </p:sp>
      <p:sp>
        <p:nvSpPr>
          <p:cNvPr id="19"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9604" y="1031284"/>
            <a:ext cx="2735746" cy="4436126"/>
          </a:xfrm>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 name="connsiteX0" fmla="*/ 0 w 2735746"/>
              <a:gd name="connsiteY0" fmla="*/ 0 h 4436126"/>
              <a:gd name="connsiteX1" fmla="*/ 629222 w 2735746"/>
              <a:gd name="connsiteY1" fmla="*/ 0 h 4436126"/>
              <a:gd name="connsiteX2" fmla="*/ 1258443 w 2735746"/>
              <a:gd name="connsiteY2" fmla="*/ 0 h 4436126"/>
              <a:gd name="connsiteX3" fmla="*/ 1942380 w 2735746"/>
              <a:gd name="connsiteY3" fmla="*/ 0 h 4436126"/>
              <a:gd name="connsiteX4" fmla="*/ 2735746 w 2735746"/>
              <a:gd name="connsiteY4" fmla="*/ 0 h 4436126"/>
              <a:gd name="connsiteX5" fmla="*/ 2735746 w 2735746"/>
              <a:gd name="connsiteY5" fmla="*/ 589371 h 4436126"/>
              <a:gd name="connsiteX6" fmla="*/ 2735746 w 2735746"/>
              <a:gd name="connsiteY6" fmla="*/ 1090020 h 4436126"/>
              <a:gd name="connsiteX7" fmla="*/ 2735746 w 2735746"/>
              <a:gd name="connsiteY7" fmla="*/ 1812474 h 4436126"/>
              <a:gd name="connsiteX8" fmla="*/ 2735746 w 2735746"/>
              <a:gd name="connsiteY8" fmla="*/ 2401845 h 4436126"/>
              <a:gd name="connsiteX9" fmla="*/ 2735746 w 2735746"/>
              <a:gd name="connsiteY9" fmla="*/ 3124300 h 4436126"/>
              <a:gd name="connsiteX10" fmla="*/ 2735746 w 2735746"/>
              <a:gd name="connsiteY10" fmla="*/ 3758032 h 4436126"/>
              <a:gd name="connsiteX11" fmla="*/ 2735746 w 2735746"/>
              <a:gd name="connsiteY11" fmla="*/ 4436126 h 4436126"/>
              <a:gd name="connsiteX12" fmla="*/ 2051810 w 2735746"/>
              <a:gd name="connsiteY12" fmla="*/ 4436126 h 4436126"/>
              <a:gd name="connsiteX13" fmla="*/ 1422588 w 2735746"/>
              <a:gd name="connsiteY13" fmla="*/ 4436126 h 4436126"/>
              <a:gd name="connsiteX14" fmla="*/ 820724 w 2735746"/>
              <a:gd name="connsiteY14" fmla="*/ 4436126 h 4436126"/>
              <a:gd name="connsiteX15" fmla="*/ 0 w 2735746"/>
              <a:gd name="connsiteY15" fmla="*/ 4436126 h 4436126"/>
              <a:gd name="connsiteX16" fmla="*/ 0 w 2735746"/>
              <a:gd name="connsiteY16" fmla="*/ 3802394 h 4436126"/>
              <a:gd name="connsiteX17" fmla="*/ 0 w 2735746"/>
              <a:gd name="connsiteY17" fmla="*/ 3213023 h 4436126"/>
              <a:gd name="connsiteX18" fmla="*/ 0 w 2735746"/>
              <a:gd name="connsiteY18" fmla="*/ 2712374 h 4436126"/>
              <a:gd name="connsiteX19" fmla="*/ 0 w 2735746"/>
              <a:gd name="connsiteY19" fmla="*/ 1989919 h 4436126"/>
              <a:gd name="connsiteX20" fmla="*/ 0 w 2735746"/>
              <a:gd name="connsiteY20" fmla="*/ 1400548 h 4436126"/>
              <a:gd name="connsiteX21" fmla="*/ 0 w 2735746"/>
              <a:gd name="connsiteY21" fmla="*/ 811177 h 4436126"/>
              <a:gd name="connsiteX22" fmla="*/ 0 w 2735746"/>
              <a:gd name="connsiteY22"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5746" h="4436126" fill="none" extrusionOk="0">
                <a:moveTo>
                  <a:pt x="0" y="0"/>
                </a:moveTo>
                <a:cubicBezTo>
                  <a:pt x="161918" y="15098"/>
                  <a:pt x="458221" y="22520"/>
                  <a:pt x="601864" y="0"/>
                </a:cubicBezTo>
                <a:cubicBezTo>
                  <a:pt x="742303" y="-225"/>
                  <a:pt x="972782" y="-24016"/>
                  <a:pt x="1203728" y="0"/>
                </a:cubicBezTo>
                <a:cubicBezTo>
                  <a:pt x="1464574" y="35749"/>
                  <a:pt x="1690223" y="-18853"/>
                  <a:pt x="1860307" y="0"/>
                </a:cubicBezTo>
                <a:cubicBezTo>
                  <a:pt x="2091015" y="-5289"/>
                  <a:pt x="2433849" y="13227"/>
                  <a:pt x="2735746" y="0"/>
                </a:cubicBezTo>
                <a:cubicBezTo>
                  <a:pt x="2691943" y="331642"/>
                  <a:pt x="2734195" y="466229"/>
                  <a:pt x="2735746" y="722455"/>
                </a:cubicBezTo>
                <a:cubicBezTo>
                  <a:pt x="2777998" y="939939"/>
                  <a:pt x="2730794" y="1170283"/>
                  <a:pt x="2735746" y="1400548"/>
                </a:cubicBezTo>
                <a:cubicBezTo>
                  <a:pt x="2758008" y="1594566"/>
                  <a:pt x="2685031" y="1765863"/>
                  <a:pt x="2735746" y="2123003"/>
                </a:cubicBezTo>
                <a:cubicBezTo>
                  <a:pt x="2749790" y="2475526"/>
                  <a:pt x="2749242" y="2520814"/>
                  <a:pt x="2735746" y="2623652"/>
                </a:cubicBezTo>
                <a:cubicBezTo>
                  <a:pt x="2763944" y="2740876"/>
                  <a:pt x="2744929" y="3155128"/>
                  <a:pt x="2735746" y="3346106"/>
                </a:cubicBezTo>
                <a:cubicBezTo>
                  <a:pt x="2707044" y="3549103"/>
                  <a:pt x="2778171" y="4020259"/>
                  <a:pt x="2735746" y="4436126"/>
                </a:cubicBezTo>
                <a:cubicBezTo>
                  <a:pt x="2446908" y="4449879"/>
                  <a:pt x="2352905" y="4421330"/>
                  <a:pt x="2106524" y="4436126"/>
                </a:cubicBezTo>
                <a:cubicBezTo>
                  <a:pt x="1843695" y="4446007"/>
                  <a:pt x="1603428" y="4384233"/>
                  <a:pt x="1449945" y="4436126"/>
                </a:cubicBezTo>
                <a:cubicBezTo>
                  <a:pt x="1323819" y="4422788"/>
                  <a:pt x="918136" y="4397155"/>
                  <a:pt x="793366" y="4436126"/>
                </a:cubicBezTo>
                <a:cubicBezTo>
                  <a:pt x="622161" y="4475720"/>
                  <a:pt x="341322" y="4455575"/>
                  <a:pt x="0" y="4436126"/>
                </a:cubicBezTo>
                <a:cubicBezTo>
                  <a:pt x="20852" y="4253259"/>
                  <a:pt x="-29469" y="4050536"/>
                  <a:pt x="0" y="3713671"/>
                </a:cubicBezTo>
                <a:cubicBezTo>
                  <a:pt x="-29656" y="3428522"/>
                  <a:pt x="-21538" y="3248557"/>
                  <a:pt x="0" y="3124300"/>
                </a:cubicBezTo>
                <a:cubicBezTo>
                  <a:pt x="41108" y="2979440"/>
                  <a:pt x="61080" y="2759215"/>
                  <a:pt x="0" y="2446207"/>
                </a:cubicBezTo>
                <a:cubicBezTo>
                  <a:pt x="-33753" y="2132176"/>
                  <a:pt x="3487" y="2021867"/>
                  <a:pt x="0" y="1856836"/>
                </a:cubicBezTo>
                <a:cubicBezTo>
                  <a:pt x="-18706" y="1701271"/>
                  <a:pt x="-13970" y="1503774"/>
                  <a:pt x="0" y="1178742"/>
                </a:cubicBezTo>
                <a:cubicBezTo>
                  <a:pt x="18899" y="849552"/>
                  <a:pt x="-756" y="918381"/>
                  <a:pt x="0" y="678094"/>
                </a:cubicBezTo>
                <a:cubicBezTo>
                  <a:pt x="-10163" y="426561"/>
                  <a:pt x="-43097" y="197181"/>
                  <a:pt x="0" y="0"/>
                </a:cubicBezTo>
                <a:close/>
              </a:path>
              <a:path w="2735746" h="4436126" stroke="0" extrusionOk="0">
                <a:moveTo>
                  <a:pt x="0" y="0"/>
                </a:moveTo>
                <a:cubicBezTo>
                  <a:pt x="200822" y="19308"/>
                  <a:pt x="342023" y="-13398"/>
                  <a:pt x="629222" y="0"/>
                </a:cubicBezTo>
                <a:cubicBezTo>
                  <a:pt x="876387" y="30075"/>
                  <a:pt x="973780" y="-24948"/>
                  <a:pt x="1258443" y="0"/>
                </a:cubicBezTo>
                <a:cubicBezTo>
                  <a:pt x="1515998" y="26113"/>
                  <a:pt x="1776207" y="-7577"/>
                  <a:pt x="1942380" y="0"/>
                </a:cubicBezTo>
                <a:cubicBezTo>
                  <a:pt x="2131063" y="78079"/>
                  <a:pt x="2482968" y="27942"/>
                  <a:pt x="2735746" y="0"/>
                </a:cubicBezTo>
                <a:cubicBezTo>
                  <a:pt x="2737400" y="245719"/>
                  <a:pt x="2719438" y="313423"/>
                  <a:pt x="2735746" y="589371"/>
                </a:cubicBezTo>
                <a:cubicBezTo>
                  <a:pt x="2750024" y="830199"/>
                  <a:pt x="2706946" y="962273"/>
                  <a:pt x="2735746" y="1090020"/>
                </a:cubicBezTo>
                <a:cubicBezTo>
                  <a:pt x="2754038" y="1252221"/>
                  <a:pt x="2699363" y="1611787"/>
                  <a:pt x="2735746" y="1812474"/>
                </a:cubicBezTo>
                <a:cubicBezTo>
                  <a:pt x="2731402" y="2032514"/>
                  <a:pt x="2711860" y="2227095"/>
                  <a:pt x="2735746" y="2401845"/>
                </a:cubicBezTo>
                <a:cubicBezTo>
                  <a:pt x="2761379" y="2583646"/>
                  <a:pt x="2748855" y="2891131"/>
                  <a:pt x="2735746" y="3124300"/>
                </a:cubicBezTo>
                <a:cubicBezTo>
                  <a:pt x="2700401" y="3308867"/>
                  <a:pt x="2702601" y="3605213"/>
                  <a:pt x="2735746" y="3758032"/>
                </a:cubicBezTo>
                <a:cubicBezTo>
                  <a:pt x="2747977" y="3902618"/>
                  <a:pt x="2715004" y="4211100"/>
                  <a:pt x="2735746" y="4436126"/>
                </a:cubicBezTo>
                <a:cubicBezTo>
                  <a:pt x="2459467" y="4406822"/>
                  <a:pt x="2192923" y="4437361"/>
                  <a:pt x="2051810" y="4436126"/>
                </a:cubicBezTo>
                <a:cubicBezTo>
                  <a:pt x="1883423" y="4453454"/>
                  <a:pt x="1540376" y="4437451"/>
                  <a:pt x="1422588" y="4436126"/>
                </a:cubicBezTo>
                <a:cubicBezTo>
                  <a:pt x="1287722" y="4399241"/>
                  <a:pt x="1140740" y="4428943"/>
                  <a:pt x="820724" y="4436126"/>
                </a:cubicBezTo>
                <a:cubicBezTo>
                  <a:pt x="499372" y="4430544"/>
                  <a:pt x="359748" y="4439877"/>
                  <a:pt x="0" y="4436126"/>
                </a:cubicBezTo>
                <a:cubicBezTo>
                  <a:pt x="-38593" y="4174498"/>
                  <a:pt x="-35415" y="4101294"/>
                  <a:pt x="0" y="3802394"/>
                </a:cubicBezTo>
                <a:cubicBezTo>
                  <a:pt x="52572" y="3479153"/>
                  <a:pt x="16560" y="3350349"/>
                  <a:pt x="0" y="3213023"/>
                </a:cubicBezTo>
                <a:cubicBezTo>
                  <a:pt x="-13574" y="3110777"/>
                  <a:pt x="-6283" y="2874103"/>
                  <a:pt x="0" y="2712374"/>
                </a:cubicBezTo>
                <a:cubicBezTo>
                  <a:pt x="2971" y="2551976"/>
                  <a:pt x="73" y="2241799"/>
                  <a:pt x="0" y="1989919"/>
                </a:cubicBezTo>
                <a:cubicBezTo>
                  <a:pt x="39133" y="1761426"/>
                  <a:pt x="4377" y="1541508"/>
                  <a:pt x="0" y="1400548"/>
                </a:cubicBezTo>
                <a:cubicBezTo>
                  <a:pt x="-3902" y="1293715"/>
                  <a:pt x="-31356" y="963114"/>
                  <a:pt x="0" y="811177"/>
                </a:cubicBezTo>
                <a:cubicBezTo>
                  <a:pt x="30137" y="610222"/>
                  <a:pt x="9538" y="253744"/>
                  <a:pt x="0" y="0"/>
                </a:cubicBezTo>
                <a:close/>
              </a:path>
              <a:path w="2735746" h="4436126" fill="none" stroke="0" extrusionOk="0">
                <a:moveTo>
                  <a:pt x="0" y="0"/>
                </a:moveTo>
                <a:cubicBezTo>
                  <a:pt x="170436" y="47742"/>
                  <a:pt x="419851" y="18828"/>
                  <a:pt x="601864" y="0"/>
                </a:cubicBezTo>
                <a:cubicBezTo>
                  <a:pt x="780287" y="5919"/>
                  <a:pt x="926956" y="-43418"/>
                  <a:pt x="1203728" y="0"/>
                </a:cubicBezTo>
                <a:cubicBezTo>
                  <a:pt x="1440233" y="36402"/>
                  <a:pt x="1620547" y="9809"/>
                  <a:pt x="1860307" y="0"/>
                </a:cubicBezTo>
                <a:cubicBezTo>
                  <a:pt x="2125404" y="36138"/>
                  <a:pt x="2428703" y="-48788"/>
                  <a:pt x="2735746" y="0"/>
                </a:cubicBezTo>
                <a:cubicBezTo>
                  <a:pt x="2694399" y="326564"/>
                  <a:pt x="2754399" y="494899"/>
                  <a:pt x="2735746" y="722455"/>
                </a:cubicBezTo>
                <a:cubicBezTo>
                  <a:pt x="2716879" y="966455"/>
                  <a:pt x="2737855" y="1240048"/>
                  <a:pt x="2735746" y="1400548"/>
                </a:cubicBezTo>
                <a:cubicBezTo>
                  <a:pt x="2741383" y="1589687"/>
                  <a:pt x="2704473" y="1794755"/>
                  <a:pt x="2735746" y="2123003"/>
                </a:cubicBezTo>
                <a:cubicBezTo>
                  <a:pt x="2757426" y="2475014"/>
                  <a:pt x="2744795" y="2524991"/>
                  <a:pt x="2735746" y="2623652"/>
                </a:cubicBezTo>
                <a:cubicBezTo>
                  <a:pt x="2713988" y="2683055"/>
                  <a:pt x="2741688" y="3139895"/>
                  <a:pt x="2735746" y="3346106"/>
                </a:cubicBezTo>
                <a:cubicBezTo>
                  <a:pt x="2731253" y="3590768"/>
                  <a:pt x="2696921" y="4024619"/>
                  <a:pt x="2735746" y="4436126"/>
                </a:cubicBezTo>
                <a:cubicBezTo>
                  <a:pt x="2468151" y="4457178"/>
                  <a:pt x="2317380" y="4443295"/>
                  <a:pt x="2106524" y="4436126"/>
                </a:cubicBezTo>
                <a:cubicBezTo>
                  <a:pt x="1877770" y="4440189"/>
                  <a:pt x="1593118" y="4408574"/>
                  <a:pt x="1449945" y="4436126"/>
                </a:cubicBezTo>
                <a:cubicBezTo>
                  <a:pt x="1326872" y="4436182"/>
                  <a:pt x="958099" y="4405224"/>
                  <a:pt x="793366" y="4436126"/>
                </a:cubicBezTo>
                <a:cubicBezTo>
                  <a:pt x="638191" y="4519259"/>
                  <a:pt x="331940" y="4442049"/>
                  <a:pt x="0" y="4436126"/>
                </a:cubicBezTo>
                <a:cubicBezTo>
                  <a:pt x="65462" y="4201604"/>
                  <a:pt x="26550" y="4044925"/>
                  <a:pt x="0" y="3713671"/>
                </a:cubicBezTo>
                <a:cubicBezTo>
                  <a:pt x="-276" y="3420375"/>
                  <a:pt x="-38077" y="3282808"/>
                  <a:pt x="0" y="3124300"/>
                </a:cubicBezTo>
                <a:cubicBezTo>
                  <a:pt x="23819" y="2985800"/>
                  <a:pt x="56657" y="2782223"/>
                  <a:pt x="0" y="2446207"/>
                </a:cubicBezTo>
                <a:cubicBezTo>
                  <a:pt x="-39917" y="2109662"/>
                  <a:pt x="32412" y="2032547"/>
                  <a:pt x="0" y="1856836"/>
                </a:cubicBezTo>
                <a:cubicBezTo>
                  <a:pt x="15734" y="1665113"/>
                  <a:pt x="-15000" y="1500636"/>
                  <a:pt x="0" y="1178742"/>
                </a:cubicBezTo>
                <a:cubicBezTo>
                  <a:pt x="24186" y="847658"/>
                  <a:pt x="4982" y="925725"/>
                  <a:pt x="0" y="678094"/>
                </a:cubicBezTo>
                <a:cubicBezTo>
                  <a:pt x="31380" y="436904"/>
                  <a:pt x="55645" y="194758"/>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custGeom>
                    <a:avLst/>
                    <a:gdLst>
                      <a:gd name="connsiteX0" fmla="*/ 0 w 2735746"/>
                      <a:gd name="connsiteY0" fmla="*/ 0 h 4436126"/>
                      <a:gd name="connsiteX1" fmla="*/ 601864 w 2735746"/>
                      <a:gd name="connsiteY1" fmla="*/ 0 h 4436126"/>
                      <a:gd name="connsiteX2" fmla="*/ 1203728 w 2735746"/>
                      <a:gd name="connsiteY2" fmla="*/ 0 h 4436126"/>
                      <a:gd name="connsiteX3" fmla="*/ 1860307 w 2735746"/>
                      <a:gd name="connsiteY3" fmla="*/ 0 h 4436126"/>
                      <a:gd name="connsiteX4" fmla="*/ 2735746 w 2735746"/>
                      <a:gd name="connsiteY4" fmla="*/ 0 h 4436126"/>
                      <a:gd name="connsiteX5" fmla="*/ 2735746 w 2735746"/>
                      <a:gd name="connsiteY5" fmla="*/ 722455 h 4436126"/>
                      <a:gd name="connsiteX6" fmla="*/ 2735746 w 2735746"/>
                      <a:gd name="connsiteY6" fmla="*/ 1400548 h 4436126"/>
                      <a:gd name="connsiteX7" fmla="*/ 2735746 w 2735746"/>
                      <a:gd name="connsiteY7" fmla="*/ 2123003 h 4436126"/>
                      <a:gd name="connsiteX8" fmla="*/ 2735746 w 2735746"/>
                      <a:gd name="connsiteY8" fmla="*/ 2623652 h 4436126"/>
                      <a:gd name="connsiteX9" fmla="*/ 2735746 w 2735746"/>
                      <a:gd name="connsiteY9" fmla="*/ 3346106 h 4436126"/>
                      <a:gd name="connsiteX10" fmla="*/ 2735746 w 2735746"/>
                      <a:gd name="connsiteY10" fmla="*/ 4436126 h 4436126"/>
                      <a:gd name="connsiteX11" fmla="*/ 2106524 w 2735746"/>
                      <a:gd name="connsiteY11" fmla="*/ 4436126 h 4436126"/>
                      <a:gd name="connsiteX12" fmla="*/ 1449945 w 2735746"/>
                      <a:gd name="connsiteY12" fmla="*/ 4436126 h 4436126"/>
                      <a:gd name="connsiteX13" fmla="*/ 793366 w 2735746"/>
                      <a:gd name="connsiteY13" fmla="*/ 4436126 h 4436126"/>
                      <a:gd name="connsiteX14" fmla="*/ 0 w 2735746"/>
                      <a:gd name="connsiteY14" fmla="*/ 4436126 h 4436126"/>
                      <a:gd name="connsiteX15" fmla="*/ 0 w 2735746"/>
                      <a:gd name="connsiteY15" fmla="*/ 3713671 h 4436126"/>
                      <a:gd name="connsiteX16" fmla="*/ 0 w 2735746"/>
                      <a:gd name="connsiteY16" fmla="*/ 3124300 h 4436126"/>
                      <a:gd name="connsiteX17" fmla="*/ 0 w 2735746"/>
                      <a:gd name="connsiteY17" fmla="*/ 2446207 h 4436126"/>
                      <a:gd name="connsiteX18" fmla="*/ 0 w 2735746"/>
                      <a:gd name="connsiteY18" fmla="*/ 1856836 h 4436126"/>
                      <a:gd name="connsiteX19" fmla="*/ 0 w 2735746"/>
                      <a:gd name="connsiteY19" fmla="*/ 1178742 h 4436126"/>
                      <a:gd name="connsiteX20" fmla="*/ 0 w 2735746"/>
                      <a:gd name="connsiteY20" fmla="*/ 678094 h 4436126"/>
                      <a:gd name="connsiteX21" fmla="*/ 0 w 2735746"/>
                      <a:gd name="connsiteY21"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5746" h="4436126" fill="none" extrusionOk="0">
                        <a:moveTo>
                          <a:pt x="0" y="0"/>
                        </a:moveTo>
                        <a:cubicBezTo>
                          <a:pt x="179540" y="26169"/>
                          <a:pt x="438012" y="23230"/>
                          <a:pt x="601864" y="0"/>
                        </a:cubicBezTo>
                        <a:cubicBezTo>
                          <a:pt x="765716" y="-23230"/>
                          <a:pt x="955038" y="-5127"/>
                          <a:pt x="1203728" y="0"/>
                        </a:cubicBezTo>
                        <a:cubicBezTo>
                          <a:pt x="1452418" y="5127"/>
                          <a:pt x="1646417" y="-25974"/>
                          <a:pt x="1860307" y="0"/>
                        </a:cubicBezTo>
                        <a:cubicBezTo>
                          <a:pt x="2074197" y="25974"/>
                          <a:pt x="2430568" y="-26480"/>
                          <a:pt x="2735746" y="0"/>
                        </a:cubicBezTo>
                        <a:cubicBezTo>
                          <a:pt x="2706048" y="340749"/>
                          <a:pt x="2740838" y="495871"/>
                          <a:pt x="2735746" y="722455"/>
                        </a:cubicBezTo>
                        <a:cubicBezTo>
                          <a:pt x="2730654" y="949039"/>
                          <a:pt x="2752433" y="1198388"/>
                          <a:pt x="2735746" y="1400548"/>
                        </a:cubicBezTo>
                        <a:cubicBezTo>
                          <a:pt x="2719059" y="1602708"/>
                          <a:pt x="2715247" y="1770847"/>
                          <a:pt x="2735746" y="2123003"/>
                        </a:cubicBezTo>
                        <a:cubicBezTo>
                          <a:pt x="2756245" y="2475160"/>
                          <a:pt x="2751062" y="2522091"/>
                          <a:pt x="2735746" y="2623652"/>
                        </a:cubicBezTo>
                        <a:cubicBezTo>
                          <a:pt x="2720430" y="2725213"/>
                          <a:pt x="2753604" y="3142493"/>
                          <a:pt x="2735746" y="3346106"/>
                        </a:cubicBezTo>
                        <a:cubicBezTo>
                          <a:pt x="2717888" y="3549719"/>
                          <a:pt x="2748400" y="4025565"/>
                          <a:pt x="2735746" y="4436126"/>
                        </a:cubicBezTo>
                        <a:cubicBezTo>
                          <a:pt x="2455834" y="4434463"/>
                          <a:pt x="2336666" y="4425166"/>
                          <a:pt x="2106524" y="4436126"/>
                        </a:cubicBezTo>
                        <a:cubicBezTo>
                          <a:pt x="1876382" y="4447086"/>
                          <a:pt x="1601121" y="4420147"/>
                          <a:pt x="1449945" y="4436126"/>
                        </a:cubicBezTo>
                        <a:cubicBezTo>
                          <a:pt x="1298769" y="4452105"/>
                          <a:pt x="950963" y="4404014"/>
                          <a:pt x="793366" y="4436126"/>
                        </a:cubicBezTo>
                        <a:cubicBezTo>
                          <a:pt x="635769" y="4468238"/>
                          <a:pt x="300146" y="4462205"/>
                          <a:pt x="0" y="4436126"/>
                        </a:cubicBezTo>
                        <a:cubicBezTo>
                          <a:pt x="25833" y="4232419"/>
                          <a:pt x="3486" y="4019021"/>
                          <a:pt x="0" y="3713671"/>
                        </a:cubicBezTo>
                        <a:cubicBezTo>
                          <a:pt x="-3486" y="3408322"/>
                          <a:pt x="-27541" y="3277286"/>
                          <a:pt x="0" y="3124300"/>
                        </a:cubicBezTo>
                        <a:cubicBezTo>
                          <a:pt x="27541" y="2971314"/>
                          <a:pt x="31162" y="2762025"/>
                          <a:pt x="0" y="2446207"/>
                        </a:cubicBezTo>
                        <a:cubicBezTo>
                          <a:pt x="-31162" y="2130389"/>
                          <a:pt x="9656" y="2027375"/>
                          <a:pt x="0" y="1856836"/>
                        </a:cubicBezTo>
                        <a:cubicBezTo>
                          <a:pt x="-9656" y="1686297"/>
                          <a:pt x="-14688" y="1512539"/>
                          <a:pt x="0" y="1178742"/>
                        </a:cubicBezTo>
                        <a:cubicBezTo>
                          <a:pt x="14688" y="844945"/>
                          <a:pt x="2890" y="917816"/>
                          <a:pt x="0" y="678094"/>
                        </a:cubicBezTo>
                        <a:cubicBezTo>
                          <a:pt x="-2890" y="438372"/>
                          <a:pt x="5448" y="207647"/>
                          <a:pt x="0" y="0"/>
                        </a:cubicBezTo>
                        <a:close/>
                      </a:path>
                      <a:path w="2735746" h="4436126" stroke="0" extrusionOk="0">
                        <a:moveTo>
                          <a:pt x="0" y="0"/>
                        </a:moveTo>
                        <a:cubicBezTo>
                          <a:pt x="209894" y="16338"/>
                          <a:pt x="375877" y="-31334"/>
                          <a:pt x="629222" y="0"/>
                        </a:cubicBezTo>
                        <a:cubicBezTo>
                          <a:pt x="882567" y="31334"/>
                          <a:pt x="997255" y="-29736"/>
                          <a:pt x="1258443" y="0"/>
                        </a:cubicBezTo>
                        <a:cubicBezTo>
                          <a:pt x="1519631" y="29736"/>
                          <a:pt x="1769008" y="-24969"/>
                          <a:pt x="1942380" y="0"/>
                        </a:cubicBezTo>
                        <a:cubicBezTo>
                          <a:pt x="2115752" y="24969"/>
                          <a:pt x="2487652" y="32052"/>
                          <a:pt x="2735746" y="0"/>
                        </a:cubicBezTo>
                        <a:cubicBezTo>
                          <a:pt x="2751518" y="246908"/>
                          <a:pt x="2711283" y="325094"/>
                          <a:pt x="2735746" y="589371"/>
                        </a:cubicBezTo>
                        <a:cubicBezTo>
                          <a:pt x="2760209" y="853648"/>
                          <a:pt x="2718833" y="972107"/>
                          <a:pt x="2735746" y="1090020"/>
                        </a:cubicBezTo>
                        <a:cubicBezTo>
                          <a:pt x="2752659" y="1207933"/>
                          <a:pt x="2729992" y="1582062"/>
                          <a:pt x="2735746" y="1812474"/>
                        </a:cubicBezTo>
                        <a:cubicBezTo>
                          <a:pt x="2741500" y="2042886"/>
                          <a:pt x="2707628" y="2235903"/>
                          <a:pt x="2735746" y="2401845"/>
                        </a:cubicBezTo>
                        <a:cubicBezTo>
                          <a:pt x="2763864" y="2567787"/>
                          <a:pt x="2758150" y="2913761"/>
                          <a:pt x="2735746" y="3124300"/>
                        </a:cubicBezTo>
                        <a:cubicBezTo>
                          <a:pt x="2713342" y="3334839"/>
                          <a:pt x="2720989" y="3582863"/>
                          <a:pt x="2735746" y="3758032"/>
                        </a:cubicBezTo>
                        <a:cubicBezTo>
                          <a:pt x="2750503" y="3933201"/>
                          <a:pt x="2736802" y="4250321"/>
                          <a:pt x="2735746" y="4436126"/>
                        </a:cubicBezTo>
                        <a:cubicBezTo>
                          <a:pt x="2480396" y="4409468"/>
                          <a:pt x="2193035" y="4433672"/>
                          <a:pt x="2051810" y="4436126"/>
                        </a:cubicBezTo>
                        <a:cubicBezTo>
                          <a:pt x="1910585" y="4438580"/>
                          <a:pt x="1557696" y="4442846"/>
                          <a:pt x="1422588" y="4436126"/>
                        </a:cubicBezTo>
                        <a:cubicBezTo>
                          <a:pt x="1287480" y="4429406"/>
                          <a:pt x="1114403" y="4428562"/>
                          <a:pt x="820724" y="4436126"/>
                        </a:cubicBezTo>
                        <a:cubicBezTo>
                          <a:pt x="527045" y="4443690"/>
                          <a:pt x="375914" y="4447757"/>
                          <a:pt x="0" y="4436126"/>
                        </a:cubicBezTo>
                        <a:cubicBezTo>
                          <a:pt x="-31538" y="4174476"/>
                          <a:pt x="-31250" y="4099935"/>
                          <a:pt x="0" y="3802394"/>
                        </a:cubicBezTo>
                        <a:cubicBezTo>
                          <a:pt x="31250" y="3504853"/>
                          <a:pt x="9806" y="3349077"/>
                          <a:pt x="0" y="3213023"/>
                        </a:cubicBezTo>
                        <a:cubicBezTo>
                          <a:pt x="-9806" y="3076969"/>
                          <a:pt x="-22953" y="2900441"/>
                          <a:pt x="0" y="2712374"/>
                        </a:cubicBezTo>
                        <a:cubicBezTo>
                          <a:pt x="22953" y="2524307"/>
                          <a:pt x="-35854" y="2231517"/>
                          <a:pt x="0" y="1989919"/>
                        </a:cubicBezTo>
                        <a:cubicBezTo>
                          <a:pt x="35854" y="1748321"/>
                          <a:pt x="1945" y="1519865"/>
                          <a:pt x="0" y="1400548"/>
                        </a:cubicBezTo>
                        <a:cubicBezTo>
                          <a:pt x="-1945" y="1281231"/>
                          <a:pt x="-11601" y="971726"/>
                          <a:pt x="0" y="811177"/>
                        </a:cubicBezTo>
                        <a:cubicBezTo>
                          <a:pt x="11601" y="650628"/>
                          <a:pt x="34125" y="21079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idx="1"/>
          </p:nvPr>
        </p:nvSpPr>
        <p:spPr>
          <a:xfrm>
            <a:off x="5946085" y="1232452"/>
            <a:ext cx="2400300" cy="3850919"/>
          </a:xfrm>
        </p:spPr>
        <p:txBody>
          <a:bodyPr vert="horz" lIns="91440" tIns="45720" rIns="91440" bIns="45720" rtlCol="0" anchor="b">
            <a:normAutofit/>
          </a:bodyPr>
          <a:lstStyle/>
          <a:p>
            <a:pPr defTabSz="914400">
              <a:lnSpc>
                <a:spcPct val="90000"/>
              </a:lnSpc>
              <a:spcBef>
                <a:spcPts val="1000"/>
              </a:spcBef>
            </a:pPr>
            <a:r>
              <a:rPr lang="en-US" sz="1500" b="1" i="1" kern="1200" dirty="0">
                <a:solidFill>
                  <a:srgbClr val="FFFFFF"/>
                </a:solidFill>
                <a:latin typeface="+mn-lt"/>
                <a:ea typeface="+mn-ea"/>
                <a:cs typeface="+mn-cs"/>
              </a:rPr>
              <a:t> Jan 2017 </a:t>
            </a:r>
          </a:p>
          <a:p>
            <a:pPr defTabSz="914400">
              <a:lnSpc>
                <a:spcPct val="90000"/>
              </a:lnSpc>
              <a:spcBef>
                <a:spcPts val="1000"/>
              </a:spcBef>
            </a:pPr>
            <a:endParaRPr lang="en-US" sz="1050" i="1" kern="1200" dirty="0">
              <a:solidFill>
                <a:srgbClr val="FFFFFF"/>
              </a:solidFill>
              <a:latin typeface="+mn-lt"/>
              <a:ea typeface="+mn-ea"/>
              <a:cs typeface="+mn-cs"/>
            </a:endParaRPr>
          </a:p>
          <a:p>
            <a:pPr defTabSz="914400">
              <a:lnSpc>
                <a:spcPct val="90000"/>
              </a:lnSpc>
              <a:spcBef>
                <a:spcPts val="1000"/>
              </a:spcBef>
            </a:pPr>
            <a:r>
              <a:rPr lang="en-US" sz="1500" kern="1200" dirty="0">
                <a:solidFill>
                  <a:srgbClr val="FFFFFF"/>
                </a:solidFill>
                <a:latin typeface="+mn-lt"/>
                <a:ea typeface="+mn-ea"/>
                <a:cs typeface="+mn-cs"/>
              </a:rPr>
              <a:t>At the end of January 2017 (official date unknown), ISIS threatened the Egyptian military by releasing photographs, names, and addresses for ranks of the military and police services and instructing its followers to target these individuals. </a:t>
            </a:r>
            <a:br>
              <a:rPr lang="en-US" sz="1500" kern="1200" dirty="0">
                <a:solidFill>
                  <a:srgbClr val="FFFFFF"/>
                </a:solidFill>
                <a:latin typeface="+mn-lt"/>
                <a:ea typeface="+mn-ea"/>
                <a:cs typeface="+mn-cs"/>
              </a:rPr>
            </a:br>
            <a:endParaRPr lang="en-US" sz="1500" kern="1200" dirty="0">
              <a:solidFill>
                <a:srgbClr val="FFFFFF"/>
              </a:solidFill>
              <a:latin typeface="+mn-lt"/>
              <a:ea typeface="+mn-ea"/>
              <a:cs typeface="+mn-cs"/>
            </a:endParaRPr>
          </a:p>
          <a:p>
            <a:pPr defTabSz="914400">
              <a:lnSpc>
                <a:spcPct val="90000"/>
              </a:lnSpc>
              <a:spcBef>
                <a:spcPts val="1000"/>
              </a:spcBef>
            </a:pPr>
            <a:r>
              <a:rPr lang="en-US" sz="1500" kern="1200" dirty="0">
                <a:solidFill>
                  <a:srgbClr val="FFFFFF"/>
                </a:solidFill>
                <a:latin typeface="+mn-lt"/>
                <a:ea typeface="+mn-ea"/>
                <a:cs typeface="+mn-cs"/>
              </a:rPr>
              <a:t>This was part of its campaign to extend their attacks beyond the Sinai peninsula. </a:t>
            </a:r>
          </a:p>
        </p:txBody>
      </p:sp>
      <p:sp>
        <p:nvSpPr>
          <p:cNvPr id="21"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49" y="5439978"/>
            <a:ext cx="4711446" cy="18288"/>
          </a:xfrm>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 name="connsiteX0" fmla="*/ 0 w 4711446"/>
              <a:gd name="connsiteY0" fmla="*/ 0 h 18288"/>
              <a:gd name="connsiteX1" fmla="*/ 625949 w 4711446"/>
              <a:gd name="connsiteY1" fmla="*/ 0 h 18288"/>
              <a:gd name="connsiteX2" fmla="*/ 1157670 w 4711446"/>
              <a:gd name="connsiteY2" fmla="*/ 0 h 18288"/>
              <a:gd name="connsiteX3" fmla="*/ 1924962 w 4711446"/>
              <a:gd name="connsiteY3" fmla="*/ 0 h 18288"/>
              <a:gd name="connsiteX4" fmla="*/ 2550911 w 4711446"/>
              <a:gd name="connsiteY4" fmla="*/ 0 h 18288"/>
              <a:gd name="connsiteX5" fmla="*/ 3176861 w 4711446"/>
              <a:gd name="connsiteY5" fmla="*/ 0 h 18288"/>
              <a:gd name="connsiteX6" fmla="*/ 3944153 w 4711446"/>
              <a:gd name="connsiteY6" fmla="*/ 0 h 18288"/>
              <a:gd name="connsiteX7" fmla="*/ 4711446 w 4711446"/>
              <a:gd name="connsiteY7" fmla="*/ 0 h 18288"/>
              <a:gd name="connsiteX8" fmla="*/ 4711446 w 4711446"/>
              <a:gd name="connsiteY8" fmla="*/ 18288 h 18288"/>
              <a:gd name="connsiteX9" fmla="*/ 4132611 w 4711446"/>
              <a:gd name="connsiteY9" fmla="*/ 18288 h 18288"/>
              <a:gd name="connsiteX10" fmla="*/ 3459547 w 4711446"/>
              <a:gd name="connsiteY10" fmla="*/ 18288 h 18288"/>
              <a:gd name="connsiteX11" fmla="*/ 2786484 w 4711446"/>
              <a:gd name="connsiteY11" fmla="*/ 18288 h 18288"/>
              <a:gd name="connsiteX12" fmla="*/ 2160535 w 4711446"/>
              <a:gd name="connsiteY12" fmla="*/ 18288 h 18288"/>
              <a:gd name="connsiteX13" fmla="*/ 1393242 w 4711446"/>
              <a:gd name="connsiteY13" fmla="*/ 18288 h 18288"/>
              <a:gd name="connsiteX14" fmla="*/ 625949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4812" y="21377"/>
                  <a:pt x="437974" y="7558"/>
                  <a:pt x="625949" y="0"/>
                </a:cubicBezTo>
                <a:cubicBezTo>
                  <a:pt x="815915" y="-3058"/>
                  <a:pt x="927155" y="3556"/>
                  <a:pt x="1157670" y="0"/>
                </a:cubicBezTo>
                <a:cubicBezTo>
                  <a:pt x="1372599" y="18446"/>
                  <a:pt x="1498441" y="30400"/>
                  <a:pt x="1736504" y="0"/>
                </a:cubicBezTo>
                <a:cubicBezTo>
                  <a:pt x="1969944" y="-57262"/>
                  <a:pt x="2082777" y="-16533"/>
                  <a:pt x="2456683" y="0"/>
                </a:cubicBezTo>
                <a:cubicBezTo>
                  <a:pt x="2802556" y="17778"/>
                  <a:pt x="2897097" y="51398"/>
                  <a:pt x="3082632" y="0"/>
                </a:cubicBezTo>
                <a:cubicBezTo>
                  <a:pt x="3242727" y="7552"/>
                  <a:pt x="3438149" y="6519"/>
                  <a:pt x="3661467" y="0"/>
                </a:cubicBezTo>
                <a:cubicBezTo>
                  <a:pt x="3932644" y="-2803"/>
                  <a:pt x="4400746" y="-53122"/>
                  <a:pt x="4711446" y="0"/>
                </a:cubicBezTo>
                <a:cubicBezTo>
                  <a:pt x="4712348" y="7746"/>
                  <a:pt x="4710871" y="10944"/>
                  <a:pt x="4711446" y="18288"/>
                </a:cubicBezTo>
                <a:cubicBezTo>
                  <a:pt x="4434498" y="36609"/>
                  <a:pt x="4309938" y="-1884"/>
                  <a:pt x="4038382" y="18288"/>
                </a:cubicBezTo>
                <a:cubicBezTo>
                  <a:pt x="3771114" y="26533"/>
                  <a:pt x="3718035" y="22248"/>
                  <a:pt x="3459547" y="18288"/>
                </a:cubicBezTo>
                <a:cubicBezTo>
                  <a:pt x="3185021" y="5211"/>
                  <a:pt x="2909027" y="-9012"/>
                  <a:pt x="2692255" y="18288"/>
                </a:cubicBezTo>
                <a:cubicBezTo>
                  <a:pt x="2475966" y="32989"/>
                  <a:pt x="2231006" y="16915"/>
                  <a:pt x="2066306" y="18288"/>
                </a:cubicBezTo>
                <a:cubicBezTo>
                  <a:pt x="1932407" y="34703"/>
                  <a:pt x="1774461" y="37061"/>
                  <a:pt x="1534585" y="18288"/>
                </a:cubicBezTo>
                <a:cubicBezTo>
                  <a:pt x="1310318" y="32207"/>
                  <a:pt x="971529" y="-42802"/>
                  <a:pt x="814407" y="18288"/>
                </a:cubicBezTo>
                <a:cubicBezTo>
                  <a:pt x="656890" y="52126"/>
                  <a:pt x="223125" y="42583"/>
                  <a:pt x="0" y="18288"/>
                </a:cubicBezTo>
                <a:cubicBezTo>
                  <a:pt x="239" y="14000"/>
                  <a:pt x="-609" y="6462"/>
                  <a:pt x="0" y="0"/>
                </a:cubicBezTo>
                <a:close/>
              </a:path>
              <a:path w="4711446" h="18288" stroke="0" extrusionOk="0">
                <a:moveTo>
                  <a:pt x="0" y="0"/>
                </a:moveTo>
                <a:cubicBezTo>
                  <a:pt x="234260" y="-20695"/>
                  <a:pt x="309677" y="-29748"/>
                  <a:pt x="625949" y="0"/>
                </a:cubicBezTo>
                <a:cubicBezTo>
                  <a:pt x="922499" y="21024"/>
                  <a:pt x="1065673" y="29280"/>
                  <a:pt x="1157670" y="0"/>
                </a:cubicBezTo>
                <a:cubicBezTo>
                  <a:pt x="1304036" y="-55105"/>
                  <a:pt x="1714093" y="-71390"/>
                  <a:pt x="1924962" y="0"/>
                </a:cubicBezTo>
                <a:cubicBezTo>
                  <a:pt x="2094254" y="48795"/>
                  <a:pt x="2301733" y="54462"/>
                  <a:pt x="2550911" y="0"/>
                </a:cubicBezTo>
                <a:cubicBezTo>
                  <a:pt x="2800186" y="-20100"/>
                  <a:pt x="2879904" y="-31099"/>
                  <a:pt x="3176861" y="0"/>
                </a:cubicBezTo>
                <a:cubicBezTo>
                  <a:pt x="3499358" y="47355"/>
                  <a:pt x="3612601" y="-6560"/>
                  <a:pt x="3944153" y="0"/>
                </a:cubicBezTo>
                <a:cubicBezTo>
                  <a:pt x="4277331" y="13831"/>
                  <a:pt x="4345895" y="23404"/>
                  <a:pt x="4711446" y="0"/>
                </a:cubicBezTo>
                <a:cubicBezTo>
                  <a:pt x="4710587" y="5160"/>
                  <a:pt x="4712361" y="13769"/>
                  <a:pt x="4711446" y="18288"/>
                </a:cubicBezTo>
                <a:cubicBezTo>
                  <a:pt x="4522851" y="27912"/>
                  <a:pt x="4368130" y="36778"/>
                  <a:pt x="4132611" y="18288"/>
                </a:cubicBezTo>
                <a:cubicBezTo>
                  <a:pt x="3904206" y="-9157"/>
                  <a:pt x="3805966" y="-8150"/>
                  <a:pt x="3459547" y="18288"/>
                </a:cubicBezTo>
                <a:cubicBezTo>
                  <a:pt x="3126997" y="31275"/>
                  <a:pt x="3004364" y="-24502"/>
                  <a:pt x="2786484" y="18288"/>
                </a:cubicBezTo>
                <a:cubicBezTo>
                  <a:pt x="2565964" y="78874"/>
                  <a:pt x="2419091" y="11677"/>
                  <a:pt x="2160535" y="18288"/>
                </a:cubicBezTo>
                <a:cubicBezTo>
                  <a:pt x="1908180" y="28378"/>
                  <a:pt x="1654282" y="-1188"/>
                  <a:pt x="1393242" y="18288"/>
                </a:cubicBezTo>
                <a:cubicBezTo>
                  <a:pt x="1073937" y="56835"/>
                  <a:pt x="886793" y="9183"/>
                  <a:pt x="625949" y="18288"/>
                </a:cubicBezTo>
                <a:cubicBezTo>
                  <a:pt x="359206" y="-580"/>
                  <a:pt x="250220" y="32834"/>
                  <a:pt x="0" y="18288"/>
                </a:cubicBezTo>
                <a:cubicBezTo>
                  <a:pt x="-82" y="13007"/>
                  <a:pt x="1758" y="5782"/>
                  <a:pt x="0" y="0"/>
                </a:cubicBezTo>
                <a:close/>
              </a:path>
              <a:path w="4711446" h="18288" fill="none" stroke="0" extrusionOk="0">
                <a:moveTo>
                  <a:pt x="0" y="0"/>
                </a:moveTo>
                <a:cubicBezTo>
                  <a:pt x="264657" y="-13769"/>
                  <a:pt x="414946" y="17880"/>
                  <a:pt x="625949" y="0"/>
                </a:cubicBezTo>
                <a:cubicBezTo>
                  <a:pt x="824579" y="-11507"/>
                  <a:pt x="948820" y="2308"/>
                  <a:pt x="1157670" y="0"/>
                </a:cubicBezTo>
                <a:cubicBezTo>
                  <a:pt x="1343990" y="15600"/>
                  <a:pt x="1507622" y="30991"/>
                  <a:pt x="1736504" y="0"/>
                </a:cubicBezTo>
                <a:cubicBezTo>
                  <a:pt x="1935067" y="-40980"/>
                  <a:pt x="2142561" y="-1259"/>
                  <a:pt x="2456683" y="0"/>
                </a:cubicBezTo>
                <a:cubicBezTo>
                  <a:pt x="2824226" y="17735"/>
                  <a:pt x="2912320" y="12583"/>
                  <a:pt x="3082632" y="0"/>
                </a:cubicBezTo>
                <a:cubicBezTo>
                  <a:pt x="3225335" y="-33250"/>
                  <a:pt x="3420171" y="48687"/>
                  <a:pt x="3661467" y="0"/>
                </a:cubicBezTo>
                <a:cubicBezTo>
                  <a:pt x="3869520" y="-60742"/>
                  <a:pt x="4393152" y="27392"/>
                  <a:pt x="4711446" y="0"/>
                </a:cubicBezTo>
                <a:cubicBezTo>
                  <a:pt x="4711972" y="7501"/>
                  <a:pt x="4711869" y="10929"/>
                  <a:pt x="4711446" y="18288"/>
                </a:cubicBezTo>
                <a:cubicBezTo>
                  <a:pt x="4435166" y="13086"/>
                  <a:pt x="4328961" y="18878"/>
                  <a:pt x="4038382" y="18288"/>
                </a:cubicBezTo>
                <a:cubicBezTo>
                  <a:pt x="3765582" y="32901"/>
                  <a:pt x="3717048" y="28969"/>
                  <a:pt x="3459547" y="18288"/>
                </a:cubicBezTo>
                <a:cubicBezTo>
                  <a:pt x="3205966" y="17297"/>
                  <a:pt x="2904652" y="50049"/>
                  <a:pt x="2692255" y="18288"/>
                </a:cubicBezTo>
                <a:cubicBezTo>
                  <a:pt x="2519294" y="4085"/>
                  <a:pt x="2226456" y="-15614"/>
                  <a:pt x="2066306" y="18288"/>
                </a:cubicBezTo>
                <a:cubicBezTo>
                  <a:pt x="1898511" y="41075"/>
                  <a:pt x="1763730" y="-1381"/>
                  <a:pt x="1534585" y="18288"/>
                </a:cubicBezTo>
                <a:cubicBezTo>
                  <a:pt x="1264446" y="24070"/>
                  <a:pt x="962403" y="-51095"/>
                  <a:pt x="814407" y="18288"/>
                </a:cubicBezTo>
                <a:cubicBezTo>
                  <a:pt x="650002" y="36258"/>
                  <a:pt x="155279" y="37487"/>
                  <a:pt x="0" y="18288"/>
                </a:cubicBezTo>
                <a:cubicBezTo>
                  <a:pt x="-1033" y="13994"/>
                  <a:pt x="19" y="68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711446"/>
                      <a:gd name="connsiteY0" fmla="*/ 0 h 18288"/>
                      <a:gd name="connsiteX1" fmla="*/ 625949 w 4711446"/>
                      <a:gd name="connsiteY1" fmla="*/ 0 h 18288"/>
                      <a:gd name="connsiteX2" fmla="*/ 1157670 w 4711446"/>
                      <a:gd name="connsiteY2" fmla="*/ 0 h 18288"/>
                      <a:gd name="connsiteX3" fmla="*/ 1736504 w 4711446"/>
                      <a:gd name="connsiteY3" fmla="*/ 0 h 18288"/>
                      <a:gd name="connsiteX4" fmla="*/ 2456683 w 4711446"/>
                      <a:gd name="connsiteY4" fmla="*/ 0 h 18288"/>
                      <a:gd name="connsiteX5" fmla="*/ 3082632 w 4711446"/>
                      <a:gd name="connsiteY5" fmla="*/ 0 h 18288"/>
                      <a:gd name="connsiteX6" fmla="*/ 3661467 w 4711446"/>
                      <a:gd name="connsiteY6" fmla="*/ 0 h 18288"/>
                      <a:gd name="connsiteX7" fmla="*/ 4711446 w 4711446"/>
                      <a:gd name="connsiteY7" fmla="*/ 0 h 18288"/>
                      <a:gd name="connsiteX8" fmla="*/ 4711446 w 4711446"/>
                      <a:gd name="connsiteY8" fmla="*/ 18288 h 18288"/>
                      <a:gd name="connsiteX9" fmla="*/ 4038382 w 4711446"/>
                      <a:gd name="connsiteY9" fmla="*/ 18288 h 18288"/>
                      <a:gd name="connsiteX10" fmla="*/ 3459547 w 4711446"/>
                      <a:gd name="connsiteY10" fmla="*/ 18288 h 18288"/>
                      <a:gd name="connsiteX11" fmla="*/ 2692255 w 4711446"/>
                      <a:gd name="connsiteY11" fmla="*/ 18288 h 18288"/>
                      <a:gd name="connsiteX12" fmla="*/ 2066306 w 4711446"/>
                      <a:gd name="connsiteY12" fmla="*/ 18288 h 18288"/>
                      <a:gd name="connsiteX13" fmla="*/ 1534585 w 4711446"/>
                      <a:gd name="connsiteY13" fmla="*/ 18288 h 18288"/>
                      <a:gd name="connsiteX14" fmla="*/ 814407 w 4711446"/>
                      <a:gd name="connsiteY14" fmla="*/ 18288 h 18288"/>
                      <a:gd name="connsiteX15" fmla="*/ 0 w 4711446"/>
                      <a:gd name="connsiteY15" fmla="*/ 18288 h 18288"/>
                      <a:gd name="connsiteX16" fmla="*/ 0 w 471144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1446" h="18288" fill="none" extrusionOk="0">
                        <a:moveTo>
                          <a:pt x="0" y="0"/>
                        </a:moveTo>
                        <a:cubicBezTo>
                          <a:pt x="275996" y="-6775"/>
                          <a:pt x="430270" y="12128"/>
                          <a:pt x="625949" y="0"/>
                        </a:cubicBezTo>
                        <a:cubicBezTo>
                          <a:pt x="821628" y="-12128"/>
                          <a:pt x="953153" y="2170"/>
                          <a:pt x="1157670" y="0"/>
                        </a:cubicBezTo>
                        <a:cubicBezTo>
                          <a:pt x="1362187" y="-2170"/>
                          <a:pt x="1508708" y="24986"/>
                          <a:pt x="1736504" y="0"/>
                        </a:cubicBezTo>
                        <a:cubicBezTo>
                          <a:pt x="1964300" y="-24986"/>
                          <a:pt x="2114331" y="-14747"/>
                          <a:pt x="2456683" y="0"/>
                        </a:cubicBezTo>
                        <a:cubicBezTo>
                          <a:pt x="2799035" y="14747"/>
                          <a:pt x="2904885" y="27883"/>
                          <a:pt x="3082632" y="0"/>
                        </a:cubicBezTo>
                        <a:cubicBezTo>
                          <a:pt x="3260379" y="-27883"/>
                          <a:pt x="3449277" y="21284"/>
                          <a:pt x="3661467" y="0"/>
                        </a:cubicBezTo>
                        <a:cubicBezTo>
                          <a:pt x="3873658" y="-21284"/>
                          <a:pt x="4403906" y="12447"/>
                          <a:pt x="4711446" y="0"/>
                        </a:cubicBezTo>
                        <a:cubicBezTo>
                          <a:pt x="4711844" y="7429"/>
                          <a:pt x="4711426" y="10822"/>
                          <a:pt x="4711446" y="18288"/>
                        </a:cubicBezTo>
                        <a:cubicBezTo>
                          <a:pt x="4441704" y="14143"/>
                          <a:pt x="4312170" y="5146"/>
                          <a:pt x="4038382" y="18288"/>
                        </a:cubicBezTo>
                        <a:cubicBezTo>
                          <a:pt x="3764594" y="31430"/>
                          <a:pt x="3716634" y="24680"/>
                          <a:pt x="3459547" y="18288"/>
                        </a:cubicBezTo>
                        <a:cubicBezTo>
                          <a:pt x="3202460" y="11896"/>
                          <a:pt x="2879854" y="19674"/>
                          <a:pt x="2692255" y="18288"/>
                        </a:cubicBezTo>
                        <a:cubicBezTo>
                          <a:pt x="2504656" y="16902"/>
                          <a:pt x="2223731" y="-2796"/>
                          <a:pt x="2066306" y="18288"/>
                        </a:cubicBezTo>
                        <a:cubicBezTo>
                          <a:pt x="1908881" y="39372"/>
                          <a:pt x="1781464" y="10855"/>
                          <a:pt x="1534585" y="18288"/>
                        </a:cubicBezTo>
                        <a:cubicBezTo>
                          <a:pt x="1287706" y="25721"/>
                          <a:pt x="979966" y="-15294"/>
                          <a:pt x="814407" y="18288"/>
                        </a:cubicBezTo>
                        <a:cubicBezTo>
                          <a:pt x="648848" y="51870"/>
                          <a:pt x="195527" y="13986"/>
                          <a:pt x="0" y="18288"/>
                        </a:cubicBezTo>
                        <a:cubicBezTo>
                          <a:pt x="-591" y="13205"/>
                          <a:pt x="-663" y="6329"/>
                          <a:pt x="0" y="0"/>
                        </a:cubicBezTo>
                        <a:close/>
                      </a:path>
                      <a:path w="4711446" h="18288" stroke="0" extrusionOk="0">
                        <a:moveTo>
                          <a:pt x="0" y="0"/>
                        </a:moveTo>
                        <a:cubicBezTo>
                          <a:pt x="225644" y="-29218"/>
                          <a:pt x="321824" y="-13505"/>
                          <a:pt x="625949" y="0"/>
                        </a:cubicBezTo>
                        <a:cubicBezTo>
                          <a:pt x="930074" y="13505"/>
                          <a:pt x="1040728" y="23682"/>
                          <a:pt x="1157670" y="0"/>
                        </a:cubicBezTo>
                        <a:cubicBezTo>
                          <a:pt x="1274612" y="-23682"/>
                          <a:pt x="1732715" y="-38127"/>
                          <a:pt x="1924962" y="0"/>
                        </a:cubicBezTo>
                        <a:cubicBezTo>
                          <a:pt x="2117209" y="38127"/>
                          <a:pt x="2299261" y="17383"/>
                          <a:pt x="2550911" y="0"/>
                        </a:cubicBezTo>
                        <a:cubicBezTo>
                          <a:pt x="2802561" y="-17383"/>
                          <a:pt x="2873352" y="-24010"/>
                          <a:pt x="3176861" y="0"/>
                        </a:cubicBezTo>
                        <a:cubicBezTo>
                          <a:pt x="3480370" y="24010"/>
                          <a:pt x="3597961" y="-9070"/>
                          <a:pt x="3944153" y="0"/>
                        </a:cubicBezTo>
                        <a:cubicBezTo>
                          <a:pt x="4290345" y="9070"/>
                          <a:pt x="4345995" y="26854"/>
                          <a:pt x="4711446" y="0"/>
                        </a:cubicBezTo>
                        <a:cubicBezTo>
                          <a:pt x="4710560" y="5429"/>
                          <a:pt x="4712267" y="14046"/>
                          <a:pt x="4711446" y="18288"/>
                        </a:cubicBezTo>
                        <a:cubicBezTo>
                          <a:pt x="4574282" y="23897"/>
                          <a:pt x="4363770" y="43566"/>
                          <a:pt x="4132611" y="18288"/>
                        </a:cubicBezTo>
                        <a:cubicBezTo>
                          <a:pt x="3901452" y="-6990"/>
                          <a:pt x="3795359" y="-7327"/>
                          <a:pt x="3459547" y="18288"/>
                        </a:cubicBezTo>
                        <a:cubicBezTo>
                          <a:pt x="3123735" y="43903"/>
                          <a:pt x="3000502" y="-9998"/>
                          <a:pt x="2786484" y="18288"/>
                        </a:cubicBezTo>
                        <a:cubicBezTo>
                          <a:pt x="2572466" y="46574"/>
                          <a:pt x="2424773" y="17766"/>
                          <a:pt x="2160535" y="18288"/>
                        </a:cubicBezTo>
                        <a:cubicBezTo>
                          <a:pt x="1896297" y="18810"/>
                          <a:pt x="1673486" y="-6557"/>
                          <a:pt x="1393242" y="18288"/>
                        </a:cubicBezTo>
                        <a:cubicBezTo>
                          <a:pt x="1112998" y="43133"/>
                          <a:pt x="887393" y="39122"/>
                          <a:pt x="625949" y="18288"/>
                        </a:cubicBezTo>
                        <a:cubicBezTo>
                          <a:pt x="364505" y="-2546"/>
                          <a:pt x="251092" y="19641"/>
                          <a:pt x="0" y="18288"/>
                        </a:cubicBezTo>
                        <a:cubicBezTo>
                          <a:pt x="668" y="13665"/>
                          <a:pt x="578" y="567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A33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5 Million mark</a:t>
            </a:r>
          </a:p>
        </p:txBody>
      </p:sp>
      <p:pic>
        <p:nvPicPr>
          <p:cNvPr id="4" name="Picture 4" descr="A group of people looking at a phone&#10;&#10;Description automatically generated">
            <a:extLst>
              <a:ext uri="{FF2B5EF4-FFF2-40B4-BE49-F238E27FC236}">
                <a16:creationId xmlns:a16="http://schemas.microsoft.com/office/drawing/2014/main" id="{B3C4011E-C7E0-4EDA-99E2-93BE058DEDA2}"/>
              </a:ext>
            </a:extLst>
          </p:cNvPr>
          <p:cNvPicPr>
            <a:picLocks noChangeAspect="1"/>
          </p:cNvPicPr>
          <p:nvPr/>
        </p:nvPicPr>
        <p:blipFill rotWithShape="1">
          <a:blip r:embed="rId2"/>
          <a:srcRect l="27503"/>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Feb 2017</a:t>
            </a:r>
            <a:endParaRPr lang="en-US" b="1" i="1" dirty="0">
              <a:cs typeface="Calibri"/>
            </a:endParaRPr>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More than 5 million people have fled Syria. According to UNICEF, 910 children were killed in Syria in 2017 at this point.</a:t>
            </a:r>
            <a:endParaRPr lang="en-US" sz="1700" dirty="0">
              <a:solidFill>
                <a:srgbClr val="FFFFFF"/>
              </a:solidFill>
              <a:cs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33B3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a:solidFill>
                  <a:srgbClr val="FFFFFF"/>
                </a:solidFill>
              </a:rPr>
              <a:t>ISIS' Deputy Leader al Jumaili killed in an airstrike </a:t>
            </a:r>
          </a:p>
        </p:txBody>
      </p:sp>
      <p:pic>
        <p:nvPicPr>
          <p:cNvPr id="5" name="Picture 4" descr="3258dc653c3d37a9464fe07a0d00eff0">
            <a:extLst>
              <a:ext uri="{FF2B5EF4-FFF2-40B4-BE49-F238E27FC236}">
                <a16:creationId xmlns:a16="http://schemas.microsoft.com/office/drawing/2014/main" id="{10394A0A-032A-4875-9CBF-A8FAB7DAEDA3}"/>
              </a:ext>
            </a:extLst>
          </p:cNvPr>
          <p:cNvPicPr>
            <a:picLocks noChangeAspect="1"/>
          </p:cNvPicPr>
          <p:nvPr/>
        </p:nvPicPr>
        <p:blipFill rotWithShape="1">
          <a:blip r:embed="rId2"/>
          <a:srcRect l="10252" r="17251"/>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86319" y="917725"/>
            <a:ext cx="280422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Apr 1, 2017</a:t>
            </a:r>
            <a:endParaRPr lang="en-US" b="1" i="1" dirty="0">
              <a:solidFill>
                <a:srgbClr val="000000"/>
              </a:solidFill>
              <a:cs typeface="Calibri"/>
            </a:endParaRPr>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A spokesperson for the Iraqi intelligence services announced that ISIS deputy leader Ayad al-Jumaili and two other commanders had been killed in an airstrike by the Iraqi air force. The U.S.-led coalition said it was unable to verify the information. </a:t>
            </a:r>
            <a:endParaRPr lang="en-US" dirty="0">
              <a:cs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A504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a:solidFill>
                  <a:srgbClr val="FFFFFF"/>
                </a:solidFill>
              </a:rPr>
              <a:t>Abdul Hasib is killed by a joint Afghan-U.S. operation</a:t>
            </a:r>
          </a:p>
        </p:txBody>
      </p:sp>
      <p:pic>
        <p:nvPicPr>
          <p:cNvPr id="4" name="Picture 4" descr="A person looking at the camera&#10;&#10;Description automatically generated">
            <a:extLst>
              <a:ext uri="{FF2B5EF4-FFF2-40B4-BE49-F238E27FC236}">
                <a16:creationId xmlns:a16="http://schemas.microsoft.com/office/drawing/2014/main" id="{42CB6E66-9F59-4E84-B941-21ED88722894}"/>
              </a:ext>
            </a:extLst>
          </p:cNvPr>
          <p:cNvPicPr>
            <a:picLocks noChangeAspect="1"/>
          </p:cNvPicPr>
          <p:nvPr/>
        </p:nvPicPr>
        <p:blipFill rotWithShape="1">
          <a:blip r:embed="rId2"/>
          <a:srcRect r="4307" b="3"/>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51007" y="1002818"/>
            <a:ext cx="3051677"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Apr 26, 2017</a:t>
            </a:r>
            <a:r>
              <a:rPr lang="en-US" sz="1700" b="1" dirty="0">
                <a:solidFill>
                  <a:srgbClr val="FFFFFF"/>
                </a:solidFill>
              </a:rPr>
              <a:t> </a:t>
            </a:r>
            <a:endParaRPr lang="en-US" b="1" dirty="0">
              <a:solidFill>
                <a:srgbClr val="000000"/>
              </a:solidFill>
            </a:endParaRPr>
          </a:p>
          <a:p>
            <a:pPr marL="114300" indent="0" defTabSz="914400">
              <a:lnSpc>
                <a:spcPct val="90000"/>
              </a:lnSpc>
              <a:buNone/>
            </a:pPr>
            <a:endParaRPr lang="en-US" sz="1700" dirty="0">
              <a:solidFill>
                <a:srgbClr val="FFFFFF"/>
              </a:solidFill>
            </a:endParaRPr>
          </a:p>
          <a:p>
            <a:pPr marL="400050" indent="-285750" defTabSz="914400">
              <a:lnSpc>
                <a:spcPct val="90000"/>
              </a:lnSpc>
            </a:pPr>
            <a:r>
              <a:rPr lang="en-US" sz="1700" dirty="0">
                <a:solidFill>
                  <a:srgbClr val="FFFFFF"/>
                </a:solidFill>
              </a:rPr>
              <a:t>Abdul Hasib </a:t>
            </a:r>
            <a:r>
              <a:rPr lang="en-US" sz="1700" dirty="0" err="1">
                <a:solidFill>
                  <a:srgbClr val="FFFFFF"/>
                </a:solidFill>
              </a:rPr>
              <a:t>Logari</a:t>
            </a:r>
            <a:r>
              <a:rPr lang="en-US" sz="1700" dirty="0">
                <a:solidFill>
                  <a:srgbClr val="FFFFFF"/>
                </a:solidFill>
              </a:rPr>
              <a:t>, head of ISIS' branch in Afghanistan, was killed in a joint Afghan-U.S. Special Forces operation in the Nangarhar province, Afghanistan. </a:t>
            </a:r>
            <a:br>
              <a:rPr lang="en-US" sz="1700" dirty="0"/>
            </a:br>
            <a:endParaRPr lang="en-US" sz="1700" dirty="0">
              <a:solidFill>
                <a:srgbClr val="FFFFFF"/>
              </a:solidFill>
            </a:endParaRPr>
          </a:p>
          <a:p>
            <a:pPr marL="400050" indent="-285750" defTabSz="914400">
              <a:lnSpc>
                <a:spcPct val="90000"/>
              </a:lnSpc>
            </a:pPr>
            <a:r>
              <a:rPr lang="en-US" sz="1700" dirty="0">
                <a:solidFill>
                  <a:srgbClr val="FFFFFF"/>
                </a:solidFill>
              </a:rPr>
              <a:t>His death was confirmed by US officials on May 8, 2017. </a:t>
            </a:r>
            <a:endParaRPr lang="en-US" dirty="0">
              <a:solidFill>
                <a:srgbClr val="000000"/>
              </a:solidFill>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ea064e816ec9da1efae6b1250323c8f8">
            <a:extLst>
              <a:ext uri="{FF2B5EF4-FFF2-40B4-BE49-F238E27FC236}">
                <a16:creationId xmlns:a16="http://schemas.microsoft.com/office/drawing/2014/main" id="{EAA91B0B-7DE5-49D1-9976-C08714A12311}"/>
              </a:ext>
            </a:extLst>
          </p:cNvPr>
          <p:cNvPicPr>
            <a:picLocks noChangeAspect="1"/>
          </p:cNvPicPr>
          <p:nvPr/>
        </p:nvPicPr>
        <p:blipFill rotWithShape="1">
          <a:blip r:embed="rId2"/>
          <a:srcRect l="11022" r="-1" b="-1"/>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2600" dirty="0"/>
              <a:t>ISIS attacks another refugee camp</a:t>
            </a:r>
          </a:p>
        </p:txBody>
      </p:sp>
      <p:sp>
        <p:nvSpPr>
          <p:cNvPr id="3" name="Content Placeholder 2"/>
          <p:cNvSpPr>
            <a:spLocks noGrp="1"/>
          </p:cNvSpPr>
          <p:nvPr>
            <p:ph sz="half" idx="1"/>
          </p:nvPr>
        </p:nvSpPr>
        <p:spPr>
          <a:xfrm>
            <a:off x="463547" y="4856921"/>
            <a:ext cx="7173771" cy="1249240"/>
          </a:xfrm>
        </p:spPr>
        <p:txBody>
          <a:bodyPr vert="horz" lIns="91440" tIns="45720" rIns="91440" bIns="45720" rtlCol="0" anchor="t">
            <a:normAutofit lnSpcReduction="10000"/>
          </a:bodyPr>
          <a:lstStyle/>
          <a:p>
            <a:pPr marL="114300" indent="0" defTabSz="914400">
              <a:lnSpc>
                <a:spcPct val="90000"/>
              </a:lnSpc>
              <a:buNone/>
            </a:pPr>
            <a:r>
              <a:rPr lang="en-US" sz="1600" b="1" i="1" dirty="0"/>
              <a:t>May 2, 2017</a:t>
            </a:r>
            <a:endParaRPr lang="en-US" b="1" i="1" dirty="0">
              <a:cs typeface="Calibri"/>
            </a:endParaRPr>
          </a:p>
          <a:p>
            <a:pPr marL="114300" indent="0" defTabSz="914400">
              <a:lnSpc>
                <a:spcPct val="90000"/>
              </a:lnSpc>
              <a:buNone/>
            </a:pPr>
            <a:endParaRPr lang="en-US" sz="1600" dirty="0"/>
          </a:p>
          <a:p>
            <a:pPr marL="114300" indent="0" defTabSz="914400">
              <a:lnSpc>
                <a:spcPct val="90000"/>
              </a:lnSpc>
              <a:buNone/>
            </a:pPr>
            <a:r>
              <a:rPr lang="en-US" sz="1600" dirty="0"/>
              <a:t>According to the Syrian Observatory for Human Rights, ISIS attacked the </a:t>
            </a:r>
            <a:r>
              <a:rPr lang="en-US" sz="1600" dirty="0" err="1"/>
              <a:t>Rajm</a:t>
            </a:r>
            <a:r>
              <a:rPr lang="en-US" sz="1600" dirty="0"/>
              <a:t> al Salibi checkpoint and refugee camp in Syria near the border with Iraq. At least 38 people were killed.</a:t>
            </a:r>
            <a:endParaRPr lang="en-US"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232219" y="-400821"/>
            <a:ext cx="8442281" cy="2993042"/>
          </a:xfrm>
        </p:spPr>
        <p:txBody>
          <a:bodyPr vert="horz" lIns="91440" tIns="45720" rIns="91440" bIns="45720" rtlCol="0" anchor="ctr">
            <a:normAutofit/>
          </a:bodyPr>
          <a:lstStyle/>
          <a:p>
            <a:pPr algn="ctr" defTabSz="914400">
              <a:lnSpc>
                <a:spcPct val="90000"/>
              </a:lnSpc>
            </a:pPr>
            <a:r>
              <a:rPr lang="en-US" sz="4800" b="0" kern="1200" dirty="0">
                <a:solidFill>
                  <a:schemeClr val="bg1"/>
                </a:solidFill>
                <a:latin typeface="+mj-lt"/>
                <a:ea typeface="+mj-ea"/>
                <a:cs typeface="+mj-cs"/>
              </a:rPr>
              <a:t>ISIS developing own social media platform</a:t>
            </a:r>
          </a:p>
        </p:txBody>
      </p:sp>
      <p:sp>
        <p:nvSpPr>
          <p:cNvPr id="3" name="Content Placeholder 2"/>
          <p:cNvSpPr>
            <a:spLocks noGrp="1"/>
          </p:cNvSpPr>
          <p:nvPr>
            <p:ph type="body" idx="1"/>
          </p:nvPr>
        </p:nvSpPr>
        <p:spPr>
          <a:xfrm>
            <a:off x="1971089" y="2257696"/>
            <a:ext cx="5201819" cy="2345099"/>
          </a:xfrm>
        </p:spPr>
        <p:txBody>
          <a:bodyPr vert="horz" lIns="91440" tIns="45720" rIns="91440" bIns="45720" rtlCol="0">
            <a:normAutofit lnSpcReduction="10000"/>
          </a:bodyPr>
          <a:lstStyle/>
          <a:p>
            <a:pPr algn="ctr" defTabSz="914400">
              <a:lnSpc>
                <a:spcPct val="90000"/>
              </a:lnSpc>
              <a:spcBef>
                <a:spcPts val="1000"/>
              </a:spcBef>
            </a:pPr>
            <a:r>
              <a:rPr lang="en-US" b="1" i="1" kern="1200" dirty="0">
                <a:solidFill>
                  <a:schemeClr val="bg1"/>
                </a:solidFill>
                <a:latin typeface="+mn-lt"/>
                <a:ea typeface="+mn-ea"/>
                <a:cs typeface="+mn-cs"/>
              </a:rPr>
              <a:t>May 4, </a:t>
            </a:r>
            <a:r>
              <a:rPr lang="en-US" b="1" i="1" dirty="0">
                <a:solidFill>
                  <a:schemeClr val="bg1"/>
                </a:solidFill>
              </a:rPr>
              <a:t>2017</a:t>
            </a:r>
          </a:p>
          <a:p>
            <a:pPr algn="ctr" defTabSz="914400">
              <a:lnSpc>
                <a:spcPct val="90000"/>
              </a:lnSpc>
              <a:spcBef>
                <a:spcPts val="1000"/>
              </a:spcBef>
            </a:pPr>
            <a:endParaRPr lang="en-US" i="1" dirty="0">
              <a:solidFill>
                <a:schemeClr val="bg1"/>
              </a:solidFill>
              <a:cs typeface="Calibri"/>
            </a:endParaRPr>
          </a:p>
          <a:p>
            <a:pPr algn="ctr" defTabSz="914400">
              <a:lnSpc>
                <a:spcPct val="90000"/>
              </a:lnSpc>
              <a:spcBef>
                <a:spcPts val="1000"/>
              </a:spcBef>
            </a:pPr>
            <a:r>
              <a:rPr lang="en-US" dirty="0">
                <a:solidFill>
                  <a:schemeClr val="bg1"/>
                </a:solidFill>
              </a:rPr>
              <a:t>In </a:t>
            </a:r>
            <a:r>
              <a:rPr lang="en-US" kern="1200" dirty="0">
                <a:solidFill>
                  <a:schemeClr val="bg1"/>
                </a:solidFill>
                <a:latin typeface="+mn-lt"/>
                <a:ea typeface="+mn-ea"/>
                <a:cs typeface="+mn-cs"/>
              </a:rPr>
              <a:t>early May, Europol (the European Union's police agency) Director Rob Wainwright warned that ISIS was developing its own social media platform. Reportedly, this was a plan to avoid security suppression of its propaganda and communications on mainstream apps.</a:t>
            </a:r>
            <a:r>
              <a:rPr lang="en-US" dirty="0">
                <a:solidFill>
                  <a:schemeClr val="bg1"/>
                </a:solidFill>
              </a:rPr>
              <a:t>  </a:t>
            </a:r>
            <a:endParaRPr lang="en-US" dirty="0">
              <a:solidFill>
                <a:schemeClr val="bg1"/>
              </a:solidFill>
              <a:cs typeface="Calibri"/>
            </a:endParaRPr>
          </a:p>
        </p:txBody>
      </p:sp>
      <p:sp>
        <p:nvSpPr>
          <p:cNvPr id="10" name="Rectangle 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herd of sheep standing on top of a sandy beach&#10;&#10;Description automatically generated">
            <a:extLst>
              <a:ext uri="{FF2B5EF4-FFF2-40B4-BE49-F238E27FC236}">
                <a16:creationId xmlns:a16="http://schemas.microsoft.com/office/drawing/2014/main" id="{46B746BF-99BB-4F4D-8095-5BCF562C9CD5}"/>
              </a:ext>
            </a:extLst>
          </p:cNvPr>
          <p:cNvPicPr>
            <a:picLocks noChangeAspect="1"/>
          </p:cNvPicPr>
          <p:nvPr/>
        </p:nvPicPr>
        <p:blipFill rotWithShape="1">
          <a:blip r:embed="rId2"/>
          <a:srcRect l="14045" r="15973"/>
          <a:stretch/>
        </p:blipFill>
        <p:spPr>
          <a:xfrm>
            <a:off x="20" y="10"/>
            <a:ext cx="9141694" cy="6857990"/>
          </a:xfrm>
          <a:prstGeom prst="rect">
            <a:avLst/>
          </a:prstGeom>
          <a:noFill/>
        </p:spPr>
      </p:pic>
      <p:sp>
        <p:nvSpPr>
          <p:cNvPr id="6"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dirty="0"/>
              <a:t>ISIS attacks the </a:t>
            </a:r>
            <a:r>
              <a:rPr lang="en-US" sz="3100" dirty="0" err="1"/>
              <a:t>Rukban</a:t>
            </a:r>
            <a:r>
              <a:rPr lang="en-US" sz="3100" dirty="0"/>
              <a:t> Refugee Camp</a:t>
            </a:r>
          </a:p>
        </p:txBody>
      </p:sp>
      <p:sp>
        <p:nvSpPr>
          <p:cNvPr id="3" name="Content Placeholder 2"/>
          <p:cNvSpPr>
            <a:spLocks noGrp="1"/>
          </p:cNvSpPr>
          <p:nvPr>
            <p:ph sz="half" idx="1"/>
          </p:nvPr>
        </p:nvSpPr>
        <p:spPr>
          <a:xfrm>
            <a:off x="463547" y="4856921"/>
            <a:ext cx="7173771" cy="1249240"/>
          </a:xfrm>
        </p:spPr>
        <p:txBody>
          <a:bodyPr vert="horz" lIns="91440" tIns="45720" rIns="91440" bIns="45720" rtlCol="0" anchor="t">
            <a:normAutofit/>
          </a:bodyPr>
          <a:lstStyle/>
          <a:p>
            <a:pPr marL="114300" indent="0" defTabSz="914400">
              <a:lnSpc>
                <a:spcPct val="90000"/>
              </a:lnSpc>
              <a:buNone/>
            </a:pPr>
            <a:r>
              <a:rPr lang="en-US" sz="1600" b="1" i="1" dirty="0"/>
              <a:t>May 15, 2017</a:t>
            </a:r>
            <a:endParaRPr lang="en-US" b="1" dirty="0">
              <a:cs typeface="Calibri"/>
            </a:endParaRPr>
          </a:p>
          <a:p>
            <a:pPr marL="114300" indent="0" defTabSz="914400">
              <a:lnSpc>
                <a:spcPct val="90000"/>
              </a:lnSpc>
              <a:buNone/>
            </a:pPr>
            <a:endParaRPr lang="en-US" sz="1600" dirty="0"/>
          </a:p>
          <a:p>
            <a:pPr marL="114300" indent="0" defTabSz="914400">
              <a:lnSpc>
                <a:spcPct val="90000"/>
              </a:lnSpc>
              <a:buNone/>
            </a:pPr>
            <a:r>
              <a:rPr lang="en-US" sz="1600" dirty="0"/>
              <a:t>ISIS claimed responsibility for two car bombs that killed at least six people near the </a:t>
            </a:r>
            <a:r>
              <a:rPr lang="en-US" sz="1600" dirty="0" err="1"/>
              <a:t>Rukban</a:t>
            </a:r>
            <a:r>
              <a:rPr lang="en-US" sz="1600" dirty="0"/>
              <a:t> refugee camp along the Syria-Jordan border. </a:t>
            </a:r>
            <a:endParaRPr lang="en-US"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descr="A person in a military uniform&#10;&#10;Description automatically generated">
            <a:extLst>
              <a:ext uri="{FF2B5EF4-FFF2-40B4-BE49-F238E27FC236}">
                <a16:creationId xmlns:a16="http://schemas.microsoft.com/office/drawing/2014/main" id="{FD93797E-6901-4E41-AB8A-189B6EEF95AC}"/>
              </a:ext>
            </a:extLst>
          </p:cNvPr>
          <p:cNvPicPr>
            <a:picLocks noChangeAspect="1"/>
          </p:cNvPicPr>
          <p:nvPr/>
        </p:nvPicPr>
        <p:blipFill rotWithShape="1">
          <a:blip r:embed="rId2"/>
          <a:srcRect l="289" t="1804" r="-290" b="21392"/>
          <a:stretch/>
        </p:blipFill>
        <p:spPr>
          <a:xfrm>
            <a:off x="469942" y="317578"/>
            <a:ext cx="8138422" cy="3516000"/>
          </a:xfrm>
          <a:prstGeom prst="rect">
            <a:avLst/>
          </a:prstGeom>
          <a:noFill/>
        </p:spPr>
      </p:pic>
      <p:grpSp>
        <p:nvGrpSpPr>
          <p:cNvPr id="29"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571878" y="4248382"/>
            <a:ext cx="3426795" cy="2129586"/>
          </a:xfrm>
          <a:noFill/>
        </p:spPr>
        <p:txBody>
          <a:bodyPr vert="horz" lIns="91440" tIns="45720" rIns="91440" bIns="45720" rtlCol="0" anchor="t">
            <a:normAutofit/>
          </a:bodyPr>
          <a:lstStyle/>
          <a:p>
            <a:pPr algn="l" defTabSz="914400">
              <a:lnSpc>
                <a:spcPct val="90000"/>
              </a:lnSpc>
            </a:pPr>
            <a:r>
              <a:rPr lang="en-US" sz="3300">
                <a:solidFill>
                  <a:schemeClr val="bg1"/>
                </a:solidFill>
              </a:rPr>
              <a:t>President Rodrigo Duterte says the Marawi rebellion was "purely ISIS"</a:t>
            </a:r>
          </a:p>
        </p:txBody>
      </p:sp>
      <p:sp>
        <p:nvSpPr>
          <p:cNvPr id="3" name="Content Placeholder 2"/>
          <p:cNvSpPr>
            <a:spLocks noGrp="1"/>
          </p:cNvSpPr>
          <p:nvPr>
            <p:ph sz="half" idx="1"/>
          </p:nvPr>
        </p:nvSpPr>
        <p:spPr>
          <a:xfrm>
            <a:off x="3841393" y="4016579"/>
            <a:ext cx="5092205" cy="2654617"/>
          </a:xfrm>
          <a:noFill/>
        </p:spPr>
        <p:txBody>
          <a:bodyPr vert="horz" lIns="91440" tIns="45720" rIns="91440" bIns="45720" rtlCol="0" anchor="t">
            <a:normAutofit fontScale="92500" lnSpcReduction="10000"/>
          </a:bodyPr>
          <a:lstStyle/>
          <a:p>
            <a:pPr marL="114300" indent="0" defTabSz="914400">
              <a:lnSpc>
                <a:spcPct val="90000"/>
              </a:lnSpc>
              <a:buNone/>
            </a:pPr>
            <a:r>
              <a:rPr lang="en-US" sz="1400" b="1" i="1" dirty="0">
                <a:solidFill>
                  <a:schemeClr val="bg1"/>
                </a:solidFill>
              </a:rPr>
              <a:t>May 23 – Oct 23, 2017 </a:t>
            </a:r>
          </a:p>
          <a:p>
            <a:pPr marL="114300" indent="0" defTabSz="914400">
              <a:lnSpc>
                <a:spcPct val="90000"/>
              </a:lnSpc>
              <a:buNone/>
            </a:pPr>
            <a:endParaRPr lang="en-US" sz="1400" i="1" dirty="0">
              <a:solidFill>
                <a:schemeClr val="bg1"/>
              </a:solidFill>
              <a:cs typeface="Calibri"/>
            </a:endParaRPr>
          </a:p>
          <a:p>
            <a:pPr indent="-228600" defTabSz="914400">
              <a:lnSpc>
                <a:spcPct val="90000"/>
              </a:lnSpc>
              <a:buFont typeface="Arial" panose="020B0604020202020204" pitchFamily="34" charset="0"/>
              <a:buChar char="•"/>
            </a:pPr>
            <a:r>
              <a:rPr lang="en-US" sz="1400" dirty="0">
                <a:solidFill>
                  <a:schemeClr val="bg1"/>
                </a:solidFill>
              </a:rPr>
              <a:t>The President of the Philippines, Rodrigo Duterte, stated that the Marawi City rebellion was "purely ISIS". The rebellion took place on the southern </a:t>
            </a:r>
            <a:r>
              <a:rPr lang="en-US" sz="1400" dirty="0" err="1">
                <a:solidFill>
                  <a:schemeClr val="bg1"/>
                </a:solidFill>
              </a:rPr>
              <a:t>Minandao</a:t>
            </a:r>
            <a:r>
              <a:rPr lang="en-US" sz="1400" dirty="0">
                <a:solidFill>
                  <a:schemeClr val="bg1"/>
                </a:solidFill>
              </a:rPr>
              <a:t> Island between Islamic State-affiliate Abu Sayyaf and the government.</a:t>
            </a:r>
            <a:br>
              <a:rPr lang="en-US" sz="1400" dirty="0"/>
            </a:br>
            <a:endParaRPr lang="en-US" sz="1400" dirty="0">
              <a:solidFill>
                <a:schemeClr val="bg1"/>
              </a:solidFill>
              <a:cs typeface="Calibri"/>
            </a:endParaRPr>
          </a:p>
          <a:p>
            <a:pPr indent="-228600" defTabSz="914400">
              <a:lnSpc>
                <a:spcPct val="90000"/>
              </a:lnSpc>
              <a:buFont typeface="Arial" panose="020B0604020202020204" pitchFamily="34" charset="0"/>
              <a:buChar char="•"/>
            </a:pPr>
            <a:r>
              <a:rPr lang="en-US" sz="1400" dirty="0">
                <a:solidFill>
                  <a:schemeClr val="bg1"/>
                </a:solidFill>
              </a:rPr>
              <a:t>Duterte had long warned of ISIS’s arrival in the Philippines. The conflict lasted 5 months overall, beginning May 23</a:t>
            </a:r>
            <a:r>
              <a:rPr lang="en-US" sz="1400" baseline="30000" dirty="0">
                <a:solidFill>
                  <a:schemeClr val="bg1"/>
                </a:solidFill>
              </a:rPr>
              <a:t>rd</a:t>
            </a:r>
            <a:r>
              <a:rPr lang="en-US" sz="1400" dirty="0">
                <a:solidFill>
                  <a:schemeClr val="bg1"/>
                </a:solidFill>
              </a:rPr>
              <a:t> and ending October 23</a:t>
            </a:r>
            <a:r>
              <a:rPr lang="en-US" sz="1400" baseline="30000" dirty="0">
                <a:solidFill>
                  <a:schemeClr val="bg1"/>
                </a:solidFill>
              </a:rPr>
              <a:t>rd</a:t>
            </a:r>
            <a:r>
              <a:rPr lang="en-US" sz="1400" dirty="0">
                <a:solidFill>
                  <a:schemeClr val="bg1"/>
                </a:solidFill>
              </a:rPr>
              <a:t>, and caused massive displacement (around 1 million people)</a:t>
            </a:r>
            <a:br>
              <a:rPr lang="en-US" sz="1400" dirty="0"/>
            </a:br>
            <a:endParaRPr lang="en-US" sz="1400" dirty="0">
              <a:solidFill>
                <a:schemeClr val="bg1"/>
              </a:solidFill>
              <a:cs typeface="Calibri"/>
            </a:endParaRPr>
          </a:p>
          <a:p>
            <a:pPr indent="-228600" defTabSz="914400">
              <a:lnSpc>
                <a:spcPct val="90000"/>
              </a:lnSpc>
              <a:buFont typeface="Arial" panose="020B0604020202020204" pitchFamily="34" charset="0"/>
              <a:buChar char="•"/>
            </a:pPr>
            <a:r>
              <a:rPr lang="en-US" sz="1400" dirty="0">
                <a:solidFill>
                  <a:schemeClr val="bg1"/>
                </a:solidFill>
              </a:rPr>
              <a:t>The U.S. began providing technical assistance to support the Philippines. </a:t>
            </a:r>
            <a:endParaRPr lang="en-US" sz="1400" dirty="0">
              <a:solidFill>
                <a:schemeClr val="bg1"/>
              </a:solidFill>
              <a:cs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C5E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20602" y="4668396"/>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gains some control of Marawi</a:t>
            </a:r>
          </a:p>
        </p:txBody>
      </p:sp>
      <p:pic>
        <p:nvPicPr>
          <p:cNvPr id="4" name="Picture 4" descr="A group of people walking down a dirt road&#10;&#10;Description automatically generated">
            <a:extLst>
              <a:ext uri="{FF2B5EF4-FFF2-40B4-BE49-F238E27FC236}">
                <a16:creationId xmlns:a16="http://schemas.microsoft.com/office/drawing/2014/main" id="{7B4D808B-C524-46D3-8A6E-FA370A9D3429}"/>
              </a:ext>
            </a:extLst>
          </p:cNvPr>
          <p:cNvPicPr>
            <a:picLocks noChangeAspect="1"/>
          </p:cNvPicPr>
          <p:nvPr/>
        </p:nvPicPr>
        <p:blipFill rotWithShape="1">
          <a:blip r:embed="rId2"/>
          <a:srcRect l="3660" r="-1" b="-1"/>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71569" y="928689"/>
            <a:ext cx="3016327"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June 12, 2017 </a:t>
            </a:r>
            <a:endParaRPr lang="en-US" b="1" i="1" dirty="0">
              <a:solidFill>
                <a:srgbClr val="000000"/>
              </a:solidFill>
              <a:cs typeface="Calibri"/>
            </a:endParaRPr>
          </a:p>
          <a:p>
            <a:pPr marL="114300" indent="0" defTabSz="914400">
              <a:lnSpc>
                <a:spcPct val="90000"/>
              </a:lnSpc>
              <a:buNone/>
            </a:pPr>
            <a:endParaRPr lang="en-US" sz="1700" i="1" dirty="0">
              <a:solidFill>
                <a:srgbClr val="FFFFFF"/>
              </a:solidFill>
              <a:cs typeface="Calibri"/>
            </a:endParaRPr>
          </a:p>
          <a:p>
            <a:pPr marL="114300" indent="0" defTabSz="914400">
              <a:lnSpc>
                <a:spcPct val="90000"/>
              </a:lnSpc>
              <a:buNone/>
            </a:pPr>
            <a:r>
              <a:rPr lang="en-US" sz="1700" dirty="0">
                <a:solidFill>
                  <a:srgbClr val="FFFFFF"/>
                </a:solidFill>
              </a:rPr>
              <a:t>ISIS affiliates controlled roughly 20% of Marawi City, Philippines. The military chief in Jakarta announced that ISIS had a presence in almost all Indonesian provinces.</a:t>
            </a:r>
            <a:endParaRPr lang="en-US" dirty="0">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448253"/>
            <a:ext cx="7890527" cy="1325563"/>
          </a:xfrm>
        </p:spPr>
        <p:txBody>
          <a:bodyPr vert="horz" lIns="91440" tIns="45720" rIns="91440" bIns="45720" rtlCol="0" anchor="ctr">
            <a:normAutofit/>
          </a:bodyPr>
          <a:lstStyle/>
          <a:p>
            <a:pPr algn="l" defTabSz="914400">
              <a:lnSpc>
                <a:spcPct val="90000"/>
              </a:lnSpc>
            </a:pPr>
            <a:r>
              <a:rPr lang="en-US" kern="1200">
                <a:solidFill>
                  <a:schemeClr val="tx1"/>
                </a:solidFill>
                <a:latin typeface="+mj-lt"/>
                <a:ea typeface="+mj-ea"/>
                <a:cs typeface="+mj-cs"/>
              </a:rPr>
              <a:t>Increase in support for ISI</a:t>
            </a:r>
          </a:p>
        </p:txBody>
      </p:sp>
      <p:sp>
        <p:nvSpPr>
          <p:cNvPr id="3" name="Content Placeholder 2"/>
          <p:cNvSpPr>
            <a:spLocks noGrp="1"/>
          </p:cNvSpPr>
          <p:nvPr>
            <p:ph sz="half" idx="2"/>
          </p:nvPr>
        </p:nvSpPr>
        <p:spPr>
          <a:xfrm>
            <a:off x="628650" y="2191807"/>
            <a:ext cx="3702050" cy="3985155"/>
          </a:xfrm>
        </p:spPr>
        <p:txBody>
          <a:bodyPr vert="horz" lIns="91440" tIns="45720" rIns="91440" bIns="45720" rtlCol="0" anchor="t">
            <a:normAutofit/>
          </a:bodyPr>
          <a:lstStyle/>
          <a:p>
            <a:pPr marL="63500" indent="0" defTabSz="914400">
              <a:lnSpc>
                <a:spcPct val="90000"/>
              </a:lnSpc>
              <a:buNone/>
            </a:pPr>
            <a:r>
              <a:rPr lang="en-US" sz="2000" b="1" i="1" dirty="0"/>
              <a:t>2008</a:t>
            </a:r>
          </a:p>
          <a:p>
            <a:pPr marL="63500" indent="0" defTabSz="914400">
              <a:lnSpc>
                <a:spcPct val="90000"/>
              </a:lnSpc>
              <a:buNone/>
            </a:pPr>
            <a:endParaRPr lang="en-US" sz="1800" b="1" i="1" dirty="0"/>
          </a:p>
          <a:p>
            <a:pPr indent="-228600" defTabSz="914400">
              <a:lnSpc>
                <a:spcPct val="90000"/>
              </a:lnSpc>
              <a:buFont typeface="Arial" panose="020B0604020202020204" pitchFamily="34" charset="0"/>
              <a:buChar char="•"/>
            </a:pPr>
            <a:r>
              <a:rPr lang="en-US" sz="2000" dirty="0"/>
              <a:t>As the Iraqi government targeted Sunnis and Sunni leaders, there was a huge increase in support for the ISI specifically in Sunni-dominated areas. </a:t>
            </a:r>
            <a:endParaRPr lang="en-US" sz="2000" dirty="0">
              <a:cs typeface="Calibri"/>
            </a:endParaRPr>
          </a:p>
          <a:p>
            <a:pPr indent="-228600" defTabSz="914400">
              <a:lnSpc>
                <a:spcPct val="90000"/>
              </a:lnSpc>
              <a:buFont typeface="Arial" panose="020B0604020202020204" pitchFamily="34" charset="0"/>
              <a:buChar char="•"/>
            </a:pPr>
            <a:r>
              <a:rPr lang="en-US" sz="2000" dirty="0"/>
              <a:t>ISI officially claimed responsibility for the first suicide attacks in Baghdad that killed hundreds of people.</a:t>
            </a:r>
          </a:p>
          <a:p>
            <a:pPr indent="-228600" defTabSz="914400">
              <a:lnSpc>
                <a:spcPct val="90000"/>
              </a:lnSpc>
              <a:buFont typeface="Arial" panose="020B0604020202020204" pitchFamily="34" charset="0"/>
              <a:buChar char="•"/>
            </a:pPr>
            <a:endParaRPr lang="en-US" sz="1700" dirty="0"/>
          </a:p>
        </p:txBody>
      </p:sp>
      <p:pic>
        <p:nvPicPr>
          <p:cNvPr id="4" name="Picture 3" descr="c253d285f94655d7035e11d785fc152d">
            <a:extLst>
              <a:ext uri="{FF2B5EF4-FFF2-40B4-BE49-F238E27FC236}">
                <a16:creationId xmlns:a16="http://schemas.microsoft.com/office/drawing/2014/main" id="{856E3789-7F97-AC45-BDE8-DD0ED1C7355F}"/>
              </a:ext>
            </a:extLst>
          </p:cNvPr>
          <p:cNvPicPr>
            <a:picLocks noChangeAspect="1"/>
          </p:cNvPicPr>
          <p:nvPr/>
        </p:nvPicPr>
        <p:blipFill rotWithShape="1">
          <a:blip r:embed="rId2"/>
          <a:srcRect l="33411" r="10820" b="1"/>
          <a:stretch/>
        </p:blipFill>
        <p:spPr>
          <a:xfrm>
            <a:off x="4886285" y="2191807"/>
            <a:ext cx="3556007" cy="3985156"/>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standing in front of a building&#10;&#10;Description automatically generated">
            <a:extLst>
              <a:ext uri="{FF2B5EF4-FFF2-40B4-BE49-F238E27FC236}">
                <a16:creationId xmlns:a16="http://schemas.microsoft.com/office/drawing/2014/main" id="{147EB642-3BE5-4A2D-AFA6-7BA5557D6A7C}"/>
              </a:ext>
            </a:extLst>
          </p:cNvPr>
          <p:cNvPicPr>
            <a:picLocks noChangeAspect="1"/>
          </p:cNvPicPr>
          <p:nvPr/>
        </p:nvPicPr>
        <p:blipFill rotWithShape="1">
          <a:blip r:embed="rId2"/>
          <a:srcRect l="11589" t="6593" r="38595" b="-1"/>
          <a:stretch/>
        </p:blipFill>
        <p:spPr>
          <a:xfrm>
            <a:off x="2641851" y="10"/>
            <a:ext cx="6502149" cy="6857990"/>
          </a:xfrm>
          <a:prstGeom prst="rect">
            <a:avLst/>
          </a:prstGeom>
          <a:noFill/>
        </p:spPr>
      </p:pic>
      <p:sp>
        <p:nvSpPr>
          <p:cNvPr id="17" name="Rectangle 1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vert="horz" lIns="91440" tIns="45720" rIns="91440" bIns="45720" rtlCol="0" anchor="b">
            <a:normAutofit/>
          </a:bodyPr>
          <a:lstStyle/>
          <a:p>
            <a:pPr algn="l" defTabSz="914400">
              <a:lnSpc>
                <a:spcPct val="90000"/>
              </a:lnSpc>
            </a:pPr>
            <a:r>
              <a:rPr lang="en-US" sz="2400"/>
              <a:t>End of Caliphate?</a:t>
            </a:r>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278320" y="2718054"/>
            <a:ext cx="2579180" cy="3207258"/>
          </a:xfrm>
        </p:spPr>
        <p:txBody>
          <a:bodyPr vert="horz" lIns="91440" tIns="45720" rIns="91440" bIns="45720" rtlCol="0" anchor="t">
            <a:normAutofit/>
          </a:bodyPr>
          <a:lstStyle/>
          <a:p>
            <a:pPr marL="0" indent="0" defTabSz="914400">
              <a:lnSpc>
                <a:spcPct val="90000"/>
              </a:lnSpc>
              <a:buNone/>
            </a:pPr>
            <a:r>
              <a:rPr lang="en-US" sz="1500" b="1" i="1" dirty="0"/>
              <a:t>June 28, 2017 </a:t>
            </a:r>
            <a:endParaRPr lang="en-US" b="1" dirty="0"/>
          </a:p>
          <a:p>
            <a:pPr marL="114300" indent="0" defTabSz="914400">
              <a:lnSpc>
                <a:spcPct val="90000"/>
              </a:lnSpc>
              <a:buNone/>
            </a:pPr>
            <a:endParaRPr lang="en-US" sz="1500" i="1" dirty="0"/>
          </a:p>
          <a:p>
            <a:pPr marL="114300" indent="0" defTabSz="914400">
              <a:lnSpc>
                <a:spcPct val="90000"/>
              </a:lnSpc>
              <a:buNone/>
            </a:pPr>
            <a:r>
              <a:rPr lang="en-US" sz="1500" dirty="0"/>
              <a:t>Iraqi troops captured the Great al-Nuri Mosque in Mosul, where al-Baghdadi declared the caliphate back in 2014, after an eight-month campaign. Iraqi Prime Minister Haider al-Abadi declared the end of the ISIS caliphate.  </a:t>
            </a:r>
            <a:endParaRPr lang="en-US" sz="15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8096" y="965199"/>
            <a:ext cx="5074558" cy="4927601"/>
          </a:xfrm>
        </p:spPr>
        <p:txBody>
          <a:bodyPr vert="horz" lIns="91440" tIns="45720" rIns="91440" bIns="45720" rtlCol="0" anchor="ctr">
            <a:normAutofit/>
          </a:bodyPr>
          <a:lstStyle/>
          <a:p>
            <a:pPr algn="r" defTabSz="914400">
              <a:lnSpc>
                <a:spcPct val="90000"/>
              </a:lnSpc>
            </a:pPr>
            <a:r>
              <a:rPr lang="en-US" sz="4200" b="0" kern="1200">
                <a:solidFill>
                  <a:schemeClr val="bg1"/>
                </a:solidFill>
                <a:latin typeface="+mj-lt"/>
                <a:ea typeface="+mj-ea"/>
                <a:cs typeface="+mj-cs"/>
              </a:rPr>
              <a:t>ISIS withdraws from Aleppo</a:t>
            </a:r>
          </a:p>
        </p:txBody>
      </p:sp>
      <p:sp>
        <p:nvSpPr>
          <p:cNvPr id="3" name="Content Placeholder 2"/>
          <p:cNvSpPr>
            <a:spLocks noGrp="1"/>
          </p:cNvSpPr>
          <p:nvPr>
            <p:ph type="body" idx="1"/>
          </p:nvPr>
        </p:nvSpPr>
        <p:spPr>
          <a:xfrm>
            <a:off x="6329046" y="965198"/>
            <a:ext cx="2030953" cy="4927602"/>
          </a:xfrm>
        </p:spPr>
        <p:txBody>
          <a:bodyPr vert="horz" lIns="91440" tIns="45720" rIns="91440" bIns="45720" rtlCol="0" anchor="ctr">
            <a:normAutofit/>
          </a:bodyPr>
          <a:lstStyle/>
          <a:p>
            <a:pPr defTabSz="914400">
              <a:lnSpc>
                <a:spcPct val="90000"/>
              </a:lnSpc>
              <a:spcBef>
                <a:spcPts val="1000"/>
              </a:spcBef>
            </a:pPr>
            <a:r>
              <a:rPr lang="en-US" sz="1700" b="1" i="1" kern="1200" dirty="0">
                <a:solidFill>
                  <a:srgbClr val="FFC000"/>
                </a:solidFill>
                <a:latin typeface="+mn-lt"/>
                <a:ea typeface="+mn-ea"/>
                <a:cs typeface="+mn-cs"/>
              </a:rPr>
              <a:t>June 30, 2017 </a:t>
            </a:r>
          </a:p>
          <a:p>
            <a:pPr defTabSz="914400">
              <a:lnSpc>
                <a:spcPct val="90000"/>
              </a:lnSpc>
              <a:spcBef>
                <a:spcPts val="1000"/>
              </a:spcBef>
            </a:pPr>
            <a:endParaRPr lang="en-US" sz="1600" b="1" kern="1200" dirty="0">
              <a:solidFill>
                <a:srgbClr val="FFC000"/>
              </a:solidFill>
              <a:latin typeface="+mn-lt"/>
              <a:ea typeface="+mn-ea"/>
              <a:cs typeface="+mn-cs"/>
            </a:endParaRPr>
          </a:p>
          <a:p>
            <a:pPr defTabSz="914400">
              <a:lnSpc>
                <a:spcPct val="90000"/>
              </a:lnSpc>
              <a:spcBef>
                <a:spcPts val="1000"/>
              </a:spcBef>
            </a:pPr>
            <a:r>
              <a:rPr lang="en-US" sz="1700" kern="1200" dirty="0">
                <a:solidFill>
                  <a:srgbClr val="FFC000"/>
                </a:solidFill>
                <a:latin typeface="+mn-lt"/>
                <a:ea typeface="+mn-ea"/>
                <a:cs typeface="+mn-cs"/>
              </a:rPr>
              <a:t>ISIS’ withdrawal was prompted by the SDF taking the </a:t>
            </a:r>
            <a:r>
              <a:rPr lang="en-US" sz="1700" kern="1200" dirty="0" err="1">
                <a:solidFill>
                  <a:srgbClr val="FFC000"/>
                </a:solidFill>
                <a:latin typeface="+mn-lt"/>
                <a:ea typeface="+mn-ea"/>
                <a:cs typeface="+mn-cs"/>
              </a:rPr>
              <a:t>Ithriya-Rasafa</a:t>
            </a:r>
            <a:r>
              <a:rPr lang="en-US" sz="1700" kern="1200" dirty="0">
                <a:solidFill>
                  <a:srgbClr val="FFC000"/>
                </a:solidFill>
                <a:latin typeface="+mn-lt"/>
                <a:ea typeface="+mn-ea"/>
                <a:cs typeface="+mn-cs"/>
              </a:rPr>
              <a:t> road in Aleppo. </a:t>
            </a:r>
          </a:p>
        </p:txBody>
      </p:sp>
      <p:cxnSp>
        <p:nvCxnSpPr>
          <p:cNvPr id="21" name="Straight Connector 20">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2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9014" y="5091762"/>
            <a:ext cx="5613590" cy="1264588"/>
          </a:xfrm>
        </p:spPr>
        <p:txBody>
          <a:bodyPr vert="horz" lIns="91440" tIns="45720" rIns="91440" bIns="45720" rtlCol="0" anchor="ctr">
            <a:normAutofit/>
          </a:bodyPr>
          <a:lstStyle/>
          <a:p>
            <a:pPr algn="r" defTabSz="914400">
              <a:lnSpc>
                <a:spcPct val="90000"/>
              </a:lnSpc>
            </a:pPr>
            <a:r>
              <a:rPr lang="en-US" sz="4200" b="0">
                <a:solidFill>
                  <a:srgbClr val="FFFFFF"/>
                </a:solidFill>
              </a:rPr>
              <a:t>Iraqi victory over ISIS</a:t>
            </a:r>
          </a:p>
        </p:txBody>
      </p:sp>
      <p:sp>
        <p:nvSpPr>
          <p:cNvPr id="3" name="Content Placeholder 2"/>
          <p:cNvSpPr>
            <a:spLocks noGrp="1"/>
          </p:cNvSpPr>
          <p:nvPr>
            <p:ph type="body" idx="1"/>
          </p:nvPr>
        </p:nvSpPr>
        <p:spPr>
          <a:xfrm>
            <a:off x="6451589" y="5091763"/>
            <a:ext cx="2400849" cy="1264587"/>
          </a:xfrm>
        </p:spPr>
        <p:txBody>
          <a:bodyPr vert="horz" lIns="91440" tIns="45720" rIns="91440" bIns="45720" rtlCol="0" anchor="ctr">
            <a:normAutofit/>
          </a:bodyPr>
          <a:lstStyle/>
          <a:p>
            <a:pPr defTabSz="914400">
              <a:lnSpc>
                <a:spcPct val="90000"/>
              </a:lnSpc>
              <a:spcBef>
                <a:spcPts val="1000"/>
              </a:spcBef>
            </a:pPr>
            <a:r>
              <a:rPr lang="en-US" sz="1400" b="1" i="1" dirty="0">
                <a:solidFill>
                  <a:srgbClr val="FFC000"/>
                </a:solidFill>
              </a:rPr>
              <a:t>July 8, 2017</a:t>
            </a:r>
            <a:r>
              <a:rPr lang="en-US" sz="1400" b="1" dirty="0">
                <a:solidFill>
                  <a:srgbClr val="FFC000"/>
                </a:solidFill>
              </a:rPr>
              <a:t> </a:t>
            </a:r>
          </a:p>
          <a:p>
            <a:pPr defTabSz="914400">
              <a:lnSpc>
                <a:spcPct val="90000"/>
              </a:lnSpc>
              <a:spcBef>
                <a:spcPts val="1000"/>
              </a:spcBef>
            </a:pPr>
            <a:r>
              <a:rPr lang="en-US" sz="1400" dirty="0">
                <a:solidFill>
                  <a:srgbClr val="FFC000"/>
                </a:solidFill>
              </a:rPr>
              <a:t>Iraqi Prime Minister Haider al Abadi declared victory over ISIS in Mosul.</a:t>
            </a:r>
            <a:endParaRPr lang="en-US" sz="1400" dirty="0">
              <a:solidFill>
                <a:srgbClr val="FFC000"/>
              </a:solidFill>
              <a:cs typeface="Calibri"/>
            </a:endParaRPr>
          </a:p>
        </p:txBody>
      </p:sp>
      <p:pic>
        <p:nvPicPr>
          <p:cNvPr id="5" name="Picture 4" descr="43ecffe07874c9f62d41d66f9b96c34c">
            <a:extLst>
              <a:ext uri="{FF2B5EF4-FFF2-40B4-BE49-F238E27FC236}">
                <a16:creationId xmlns:a16="http://schemas.microsoft.com/office/drawing/2014/main" id="{1A843759-934D-465F-97C6-2D3A7FF57120}"/>
              </a:ext>
            </a:extLst>
          </p:cNvPr>
          <p:cNvPicPr>
            <a:picLocks noChangeAspect="1"/>
          </p:cNvPicPr>
          <p:nvPr/>
        </p:nvPicPr>
        <p:blipFill rotWithShape="1">
          <a:blip r:embed="rId2"/>
          <a:srcRect t="17309" r="-1" b="15347"/>
          <a:stretch/>
        </p:blipFill>
        <p:spPr>
          <a:xfrm>
            <a:off x="240030" y="320040"/>
            <a:ext cx="8661654" cy="4462272"/>
          </a:xfrm>
          <a:prstGeom prst="rect">
            <a:avLst/>
          </a:prstGeom>
        </p:spPr>
      </p:pic>
      <p:cxnSp>
        <p:nvCxnSpPr>
          <p:cNvPr id="17" name="Straight Connector 16">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5b548082751f121ec5ade8f4c9355cd8">
            <a:extLst>
              <a:ext uri="{FF2B5EF4-FFF2-40B4-BE49-F238E27FC236}">
                <a16:creationId xmlns:a16="http://schemas.microsoft.com/office/drawing/2014/main" id="{FED67BDF-EF8A-41EF-B09B-A8090FC79699}"/>
              </a:ext>
            </a:extLst>
          </p:cNvPr>
          <p:cNvPicPr>
            <a:picLocks noChangeAspect="1"/>
          </p:cNvPicPr>
          <p:nvPr/>
        </p:nvPicPr>
        <p:blipFill rotWithShape="1">
          <a:blip r:embed="rId2">
            <a:alphaModFix amt="35000"/>
          </a:blip>
          <a:srcRect l="11000" r="-2" b="-2"/>
          <a:stretch/>
        </p:blipFill>
        <p:spPr>
          <a:xfrm>
            <a:off x="20" y="1"/>
            <a:ext cx="9143980" cy="6857999"/>
          </a:xfrm>
          <a:prstGeom prst="rect">
            <a:avLst/>
          </a:prstGeom>
          <a:noFill/>
        </p:spPr>
      </p:pic>
      <p:sp>
        <p:nvSpPr>
          <p:cNvPr id="2" name="Title 1"/>
          <p:cNvSpPr>
            <a:spLocks noGrp="1"/>
          </p:cNvSpPr>
          <p:nvPr>
            <p:ph type="title"/>
          </p:nvPr>
        </p:nvSpPr>
        <p:spPr>
          <a:xfrm>
            <a:off x="332621" y="1071344"/>
            <a:ext cx="2923434" cy="4720794"/>
          </a:xfrm>
        </p:spPr>
        <p:txBody>
          <a:bodyPr vert="horz" lIns="91440" tIns="45720" rIns="91440" bIns="45720" rtlCol="0" anchor="ctr">
            <a:normAutofit/>
          </a:bodyPr>
          <a:lstStyle/>
          <a:p>
            <a:pPr algn="r" defTabSz="914400">
              <a:lnSpc>
                <a:spcPct val="90000"/>
              </a:lnSpc>
            </a:pPr>
            <a:r>
              <a:rPr lang="en-US" sz="3500" dirty="0" err="1">
                <a:solidFill>
                  <a:srgbClr val="FFFFFF"/>
                </a:solidFill>
              </a:rPr>
              <a:t>Za'atari</a:t>
            </a:r>
            <a:r>
              <a:rPr lang="en-US" sz="3500" dirty="0">
                <a:solidFill>
                  <a:srgbClr val="FFFFFF"/>
                </a:solidFill>
              </a:rPr>
              <a:t> Refugee Camp becomes the first job center for Syrian refugees</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3866534" y="1065862"/>
            <a:ext cx="4308514" cy="4726276"/>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Aug 2017</a:t>
            </a:r>
          </a:p>
          <a:p>
            <a:pPr marL="114300" indent="0" defTabSz="914400">
              <a:lnSpc>
                <a:spcPct val="90000"/>
              </a:lnSpc>
              <a:buNone/>
            </a:pPr>
            <a:endParaRPr lang="en-US" sz="1600" i="1" dirty="0"/>
          </a:p>
          <a:p>
            <a:pPr marL="114300" indent="0" defTabSz="914400">
              <a:lnSpc>
                <a:spcPct val="90000"/>
              </a:lnSpc>
              <a:buNone/>
            </a:pPr>
            <a:r>
              <a:rPr lang="en-US" sz="1700" dirty="0">
                <a:solidFill>
                  <a:srgbClr val="FFFFFF"/>
                </a:solidFill>
              </a:rPr>
              <a:t>UNCHR and partners opened the first job center in the </a:t>
            </a:r>
            <a:r>
              <a:rPr lang="en-US" sz="1700" dirty="0" err="1">
                <a:solidFill>
                  <a:srgbClr val="FFFFFF"/>
                </a:solidFill>
              </a:rPr>
              <a:t>Za’atari</a:t>
            </a:r>
            <a:r>
              <a:rPr lang="en-US" sz="1700" dirty="0">
                <a:solidFill>
                  <a:srgbClr val="FFFFFF"/>
                </a:solidFill>
              </a:rPr>
              <a:t> refugee camp in Jordan. This followed the introduction of a new working permit for Syrian refugees to work in Jordan. </a:t>
            </a:r>
            <a:endParaRPr lang="en-US" sz="1700" dirty="0">
              <a:solidFill>
                <a:srgbClr val="FFFFFF"/>
              </a:solidFill>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747" y="1263814"/>
            <a:ext cx="3985902" cy="1325563"/>
          </a:xfrm>
        </p:spPr>
        <p:txBody>
          <a:bodyPr vert="horz" lIns="91440" tIns="45720" rIns="91440" bIns="45720" rtlCol="0" anchor="ctr">
            <a:normAutofit/>
          </a:bodyPr>
          <a:lstStyle/>
          <a:p>
            <a:pPr algn="l" defTabSz="914400">
              <a:lnSpc>
                <a:spcPct val="90000"/>
              </a:lnSpc>
            </a:pPr>
            <a:r>
              <a:rPr lang="en-US" sz="3100"/>
              <a:t>Estimates of 2,000 ISIS fighters still in Raqqa</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7baea66d31850cd23da7a27f29f11146">
            <a:extLst>
              <a:ext uri="{FF2B5EF4-FFF2-40B4-BE49-F238E27FC236}">
                <a16:creationId xmlns:a16="http://schemas.microsoft.com/office/drawing/2014/main" id="{4CBC9DE1-B627-4EFA-8BC0-32D402EAD471}"/>
              </a:ext>
            </a:extLst>
          </p:cNvPr>
          <p:cNvPicPr>
            <a:picLocks noChangeAspect="1"/>
          </p:cNvPicPr>
          <p:nvPr/>
        </p:nvPicPr>
        <p:blipFill rotWithShape="1">
          <a:blip r:embed="rId2"/>
          <a:srcRect l="25758" r="29134" b="1"/>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p:spPr>
      </p:pic>
      <p:sp>
        <p:nvSpPr>
          <p:cNvPr id="3" name="Content Placeholder 2"/>
          <p:cNvSpPr>
            <a:spLocks noGrp="1"/>
          </p:cNvSpPr>
          <p:nvPr>
            <p:ph sz="half" idx="2"/>
          </p:nvPr>
        </p:nvSpPr>
        <p:spPr>
          <a:xfrm>
            <a:off x="4675746" y="2914932"/>
            <a:ext cx="3879857" cy="3375920"/>
          </a:xfrm>
        </p:spPr>
        <p:txBody>
          <a:bodyPr vert="horz" lIns="91440" tIns="45720" rIns="91440" bIns="45720" rtlCol="0" anchor="t">
            <a:normAutofit/>
          </a:bodyPr>
          <a:lstStyle/>
          <a:p>
            <a:pPr marL="114300" indent="0" defTabSz="914400">
              <a:lnSpc>
                <a:spcPct val="90000"/>
              </a:lnSpc>
              <a:buNone/>
            </a:pPr>
            <a:r>
              <a:rPr lang="en-US" sz="1800" b="1" i="1" dirty="0"/>
              <a:t>Aug 4, 2017 </a:t>
            </a:r>
            <a:endParaRPr lang="en-US" sz="1800" b="1" i="1" dirty="0">
              <a:cs typeface="Calibri"/>
            </a:endParaRPr>
          </a:p>
          <a:p>
            <a:pPr marL="114300" indent="0" defTabSz="914400">
              <a:lnSpc>
                <a:spcPct val="90000"/>
              </a:lnSpc>
              <a:buNone/>
            </a:pPr>
            <a:endParaRPr lang="en-US" sz="1800" i="1" dirty="0">
              <a:cs typeface="Calibri"/>
            </a:endParaRPr>
          </a:p>
          <a:p>
            <a:pPr marL="114300" indent="0" defTabSz="914400">
              <a:lnSpc>
                <a:spcPct val="90000"/>
              </a:lnSpc>
              <a:buNone/>
            </a:pPr>
            <a:r>
              <a:rPr lang="en-US" sz="1800" dirty="0"/>
              <a:t>Brett McGurk, the U.S. special envoy for the coalition against ISIS, said about 2,000 ISIS fighters were still in Raqqa and continued to use civilians as human shields against the advancing U.S. forces.</a:t>
            </a:r>
            <a:endParaRPr lang="en-US" sz="18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85441" y="965199"/>
            <a:ext cx="5074558" cy="4927601"/>
          </a:xfrm>
        </p:spPr>
        <p:txBody>
          <a:bodyPr vert="horz" lIns="91440" tIns="45720" rIns="91440" bIns="45720" rtlCol="0" anchor="ctr">
            <a:normAutofit/>
          </a:bodyPr>
          <a:lstStyle/>
          <a:p>
            <a:pPr defTabSz="914400">
              <a:lnSpc>
                <a:spcPct val="90000"/>
              </a:lnSpc>
            </a:pPr>
            <a:r>
              <a:rPr lang="en-US" sz="4200" b="0" kern="1200">
                <a:solidFill>
                  <a:schemeClr val="bg1"/>
                </a:solidFill>
                <a:latin typeface="+mj-lt"/>
                <a:ea typeface="+mj-ea"/>
                <a:cs typeface="+mj-cs"/>
              </a:rPr>
              <a:t>ISIS remains deadliest militant organization in 2016</a:t>
            </a:r>
          </a:p>
        </p:txBody>
      </p:sp>
      <p:sp>
        <p:nvSpPr>
          <p:cNvPr id="3" name="Content Placeholder 2"/>
          <p:cNvSpPr>
            <a:spLocks noGrp="1"/>
          </p:cNvSpPr>
          <p:nvPr>
            <p:ph type="body" idx="1"/>
          </p:nvPr>
        </p:nvSpPr>
        <p:spPr>
          <a:xfrm>
            <a:off x="767442" y="965198"/>
            <a:ext cx="2030953" cy="4927602"/>
          </a:xfrm>
        </p:spPr>
        <p:txBody>
          <a:bodyPr vert="horz" lIns="91440" tIns="45720" rIns="91440" bIns="45720" rtlCol="0" anchor="ctr">
            <a:normAutofit/>
          </a:bodyPr>
          <a:lstStyle/>
          <a:p>
            <a:pPr algn="r" defTabSz="914400">
              <a:lnSpc>
                <a:spcPct val="90000"/>
              </a:lnSpc>
              <a:spcBef>
                <a:spcPts val="1000"/>
              </a:spcBef>
            </a:pPr>
            <a:r>
              <a:rPr lang="en-US" sz="1700" kern="1200" dirty="0">
                <a:solidFill>
                  <a:srgbClr val="FFC000"/>
                </a:solidFill>
                <a:latin typeface="+mn-lt"/>
                <a:ea typeface="+mn-ea"/>
                <a:cs typeface="+mn-cs"/>
              </a:rPr>
              <a:t>      </a:t>
            </a:r>
            <a:r>
              <a:rPr lang="en-US" sz="1700" b="1" i="1" kern="1200" dirty="0">
                <a:solidFill>
                  <a:srgbClr val="FFC000"/>
                </a:solidFill>
                <a:latin typeface="+mn-lt"/>
                <a:ea typeface="+mn-ea"/>
                <a:cs typeface="+mn-cs"/>
              </a:rPr>
              <a:t>  Aug 21, 2017</a:t>
            </a:r>
          </a:p>
          <a:p>
            <a:pPr algn="r" defTabSz="914400">
              <a:lnSpc>
                <a:spcPct val="90000"/>
              </a:lnSpc>
              <a:spcBef>
                <a:spcPts val="1000"/>
              </a:spcBef>
            </a:pPr>
            <a:r>
              <a:rPr lang="en-US" sz="1700" i="1" kern="1200" dirty="0">
                <a:solidFill>
                  <a:srgbClr val="FFC000"/>
                </a:solidFill>
                <a:latin typeface="+mn-lt"/>
                <a:ea typeface="+mn-ea"/>
                <a:cs typeface="+mn-cs"/>
              </a:rPr>
              <a:t> </a:t>
            </a:r>
            <a:endParaRPr lang="en-US" sz="1700" kern="1200" dirty="0">
              <a:solidFill>
                <a:srgbClr val="FFC000"/>
              </a:solidFill>
              <a:latin typeface="+mn-lt"/>
              <a:ea typeface="+mn-ea"/>
              <a:cs typeface="+mn-cs"/>
            </a:endParaRPr>
          </a:p>
          <a:p>
            <a:pPr algn="r" defTabSz="914400">
              <a:lnSpc>
                <a:spcPct val="90000"/>
              </a:lnSpc>
              <a:spcBef>
                <a:spcPts val="1000"/>
              </a:spcBef>
            </a:pPr>
            <a:r>
              <a:rPr lang="en-US" sz="1700" kern="1200" dirty="0">
                <a:solidFill>
                  <a:srgbClr val="FFC000"/>
                </a:solidFill>
                <a:latin typeface="+mn-lt"/>
                <a:ea typeface="+mn-ea"/>
                <a:cs typeface="+mn-cs"/>
              </a:rPr>
              <a:t>ISIS remained the world’s deadliest militant organization in 2016 despite losing fighters and territory, according  to a report from the University of Maryland.</a:t>
            </a:r>
            <a:br>
              <a:rPr lang="en-US" sz="1700" kern="1200" dirty="0">
                <a:solidFill>
                  <a:srgbClr val="FFC000"/>
                </a:solidFill>
                <a:latin typeface="+mn-lt"/>
                <a:ea typeface="+mn-ea"/>
                <a:cs typeface="+mn-cs"/>
              </a:rPr>
            </a:br>
            <a:endParaRPr lang="en-US" sz="1700" kern="1200" dirty="0">
              <a:solidFill>
                <a:srgbClr val="FFC000"/>
              </a:solidFill>
              <a:latin typeface="+mn-lt"/>
              <a:ea typeface="+mn-ea"/>
              <a:cs typeface="+mn-cs"/>
            </a:endParaRPr>
          </a:p>
          <a:p>
            <a:pPr algn="r" defTabSz="914400">
              <a:lnSpc>
                <a:spcPct val="90000"/>
              </a:lnSpc>
              <a:spcBef>
                <a:spcPts val="1000"/>
              </a:spcBef>
            </a:pPr>
            <a:r>
              <a:rPr lang="en-US" sz="1700" kern="1200" dirty="0">
                <a:solidFill>
                  <a:srgbClr val="FFC000"/>
                </a:solidFill>
                <a:latin typeface="+mn-lt"/>
                <a:ea typeface="+mn-ea"/>
                <a:cs typeface="+mn-cs"/>
              </a:rPr>
              <a:t>ISIS carried out more than 1,400 attacks and killed more than 7,000 people, a 20 percent increase from 2015.</a:t>
            </a:r>
          </a:p>
        </p:txBody>
      </p:sp>
      <p:cxnSp>
        <p:nvCxnSpPr>
          <p:cNvPr id="28" name="Straight Connector 27">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5481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635504"/>
            <a:ext cx="4934677" cy="1756778"/>
          </a:xfrm>
        </p:spPr>
        <p:txBody>
          <a:bodyPr vert="horz" lIns="91440" tIns="45720" rIns="91440" bIns="45720" rtlCol="0" anchor="ctr">
            <a:normAutofit/>
          </a:bodyPr>
          <a:lstStyle/>
          <a:p>
            <a:pPr algn="r" defTabSz="914400">
              <a:lnSpc>
                <a:spcPct val="90000"/>
              </a:lnSpc>
            </a:pPr>
            <a:r>
              <a:rPr lang="en-US" sz="3700">
                <a:solidFill>
                  <a:srgbClr val="FFFFFF"/>
                </a:solidFill>
              </a:rPr>
              <a:t>Hezbollah seizes most of ISIS's territory on Syria/Lebanon border</a:t>
            </a:r>
          </a:p>
        </p:txBody>
      </p:sp>
      <p:pic>
        <p:nvPicPr>
          <p:cNvPr id="5" name="Picture 4" descr="811b8fc324031dfeb7c102c98869d7ab">
            <a:extLst>
              <a:ext uri="{FF2B5EF4-FFF2-40B4-BE49-F238E27FC236}">
                <a16:creationId xmlns:a16="http://schemas.microsoft.com/office/drawing/2014/main" id="{04F9E8B5-D3A4-4286-AF28-BDB45CAA0056}"/>
              </a:ext>
            </a:extLst>
          </p:cNvPr>
          <p:cNvPicPr>
            <a:picLocks noChangeAspect="1"/>
          </p:cNvPicPr>
          <p:nvPr/>
        </p:nvPicPr>
        <p:blipFill rotWithShape="1">
          <a:blip r:embed="rId2"/>
          <a:srcRect l="6428" r="14955" b="3"/>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745115" y="1002818"/>
            <a:ext cx="3063461"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Aug 24, 2017</a:t>
            </a:r>
            <a:endParaRPr lang="en-US" b="1" i="1" dirty="0">
              <a:solidFill>
                <a:srgbClr val="000000"/>
              </a:solidFill>
              <a:cs typeface="Calibri"/>
            </a:endParaRPr>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The Syrian army and Hezbollah announced a joint assault on ISIS territory on the NE border with Syria. Hezbollah and the Syrian army targeted ISIS from the Syrian side, while the Lebanese army targeted the caliphate from the Lebanese side. </a:t>
            </a:r>
            <a:endParaRPr lang="en-US" dirty="0">
              <a:cs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f9f8f6c8059f34bdde69d07dee85f06d">
            <a:extLst>
              <a:ext uri="{FF2B5EF4-FFF2-40B4-BE49-F238E27FC236}">
                <a16:creationId xmlns:a16="http://schemas.microsoft.com/office/drawing/2014/main" id="{109E937B-D905-483E-93A5-6F324230212D}"/>
              </a:ext>
            </a:extLst>
          </p:cNvPr>
          <p:cNvPicPr>
            <a:picLocks noChangeAspect="1"/>
          </p:cNvPicPr>
          <p:nvPr/>
        </p:nvPicPr>
        <p:blipFill rotWithShape="1">
          <a:blip r:embed="rId2"/>
          <a:srcRect l="8772" r="16247"/>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9340" y="4185749"/>
            <a:ext cx="7491369" cy="622836"/>
          </a:xfrm>
        </p:spPr>
        <p:txBody>
          <a:bodyPr vert="horz" lIns="91440" tIns="45720" rIns="91440" bIns="45720" rtlCol="0" anchor="ctr">
            <a:normAutofit/>
          </a:bodyPr>
          <a:lstStyle/>
          <a:p>
            <a:pPr algn="l" defTabSz="914400">
              <a:lnSpc>
                <a:spcPct val="90000"/>
              </a:lnSpc>
            </a:pPr>
            <a:r>
              <a:rPr lang="en-US" sz="2900"/>
              <a:t>EU sees drastic rise in anti-immigrant stance</a:t>
            </a:r>
          </a:p>
        </p:txBody>
      </p:sp>
      <p:sp>
        <p:nvSpPr>
          <p:cNvPr id="3" name="Content Placeholder 2"/>
          <p:cNvSpPr>
            <a:spLocks noGrp="1"/>
          </p:cNvSpPr>
          <p:nvPr>
            <p:ph sz="half" idx="2"/>
          </p:nvPr>
        </p:nvSpPr>
        <p:spPr>
          <a:xfrm>
            <a:off x="463547" y="4856921"/>
            <a:ext cx="7173771" cy="1249240"/>
          </a:xfrm>
        </p:spPr>
        <p:txBody>
          <a:bodyPr vert="horz" lIns="91440" tIns="45720" rIns="91440" bIns="45720" rtlCol="0" anchor="t">
            <a:normAutofit/>
          </a:bodyPr>
          <a:lstStyle/>
          <a:p>
            <a:pPr marL="114300" indent="0" defTabSz="914400">
              <a:lnSpc>
                <a:spcPct val="90000"/>
              </a:lnSpc>
              <a:buNone/>
            </a:pPr>
            <a:r>
              <a:rPr lang="en-US" sz="1600" b="1" i="1" dirty="0"/>
              <a:t>Sep 2017</a:t>
            </a:r>
          </a:p>
          <a:p>
            <a:pPr marL="114300" indent="0" defTabSz="914400">
              <a:lnSpc>
                <a:spcPct val="90000"/>
              </a:lnSpc>
              <a:buNone/>
            </a:pPr>
            <a:endParaRPr lang="en-US" sz="1000" i="1" dirty="0"/>
          </a:p>
          <a:p>
            <a:pPr marL="114300" indent="0" defTabSz="914400">
              <a:lnSpc>
                <a:spcPct val="90000"/>
              </a:lnSpc>
              <a:buNone/>
            </a:pPr>
            <a:r>
              <a:rPr lang="en-US" sz="1600" dirty="0"/>
              <a:t>Right-wing anti-immigrant parties were on the rise in the EU, with Alternative for Germany (</a:t>
            </a:r>
            <a:r>
              <a:rPr lang="en-US" sz="1600" dirty="0" err="1"/>
              <a:t>AfD</a:t>
            </a:r>
            <a:r>
              <a:rPr lang="en-US" sz="1600" dirty="0"/>
              <a:t>) entering the German parliament with strong anti-immigrant rhetoric. </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C45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vert="horz" lIns="91440" tIns="45720" rIns="91440" bIns="45720" rtlCol="0" anchor="ctr">
            <a:normAutofit/>
          </a:bodyPr>
          <a:lstStyle/>
          <a:p>
            <a:pPr algn="l" defTabSz="914400">
              <a:lnSpc>
                <a:spcPct val="90000"/>
              </a:lnSpc>
            </a:pPr>
            <a:r>
              <a:rPr lang="en-US">
                <a:solidFill>
                  <a:srgbClr val="FFFFFF"/>
                </a:solidFill>
              </a:rPr>
              <a:t>ISIS loses Deir Ezzor</a:t>
            </a:r>
          </a:p>
        </p:txBody>
      </p:sp>
      <p:pic>
        <p:nvPicPr>
          <p:cNvPr id="5" name="Picture 4" descr="cf9b7fa57b9e2821854107bc385585ef">
            <a:extLst>
              <a:ext uri="{FF2B5EF4-FFF2-40B4-BE49-F238E27FC236}">
                <a16:creationId xmlns:a16="http://schemas.microsoft.com/office/drawing/2014/main" id="{F1974F88-8E4E-4D9B-A6FF-D8DC08D620F6}"/>
              </a:ext>
            </a:extLst>
          </p:cNvPr>
          <p:cNvPicPr>
            <a:picLocks noChangeAspect="1"/>
          </p:cNvPicPr>
          <p:nvPr/>
        </p:nvPicPr>
        <p:blipFill rotWithShape="1">
          <a:blip r:embed="rId2"/>
          <a:srcRect l="16269" r="10751" b="-3"/>
          <a:stretch/>
        </p:blipFill>
        <p:spPr>
          <a:xfrm>
            <a:off x="245660" y="2454903"/>
            <a:ext cx="5293729" cy="4080254"/>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841862" y="731797"/>
            <a:ext cx="2886708" cy="5394403"/>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Sep 5 </a:t>
            </a:r>
            <a:r>
              <a:rPr lang="mr-IN" sz="1700" b="1" i="1" dirty="0">
                <a:solidFill>
                  <a:srgbClr val="FFFFFF"/>
                </a:solidFill>
              </a:rPr>
              <a:t>–</a:t>
            </a:r>
            <a:r>
              <a:rPr lang="en-US" sz="1700" b="1" i="1" dirty="0">
                <a:solidFill>
                  <a:srgbClr val="FFFFFF"/>
                </a:solidFill>
              </a:rPr>
              <a:t> Nov 4, 2017</a:t>
            </a:r>
            <a:endParaRPr lang="en-US" b="1" i="1" dirty="0">
              <a:solidFill>
                <a:srgbClr val="000000"/>
              </a:solidFill>
            </a:endParaRPr>
          </a:p>
          <a:p>
            <a:pPr marL="114300" indent="0" defTabSz="914400">
              <a:lnSpc>
                <a:spcPct val="90000"/>
              </a:lnSpc>
              <a:buNone/>
            </a:pPr>
            <a:endParaRPr lang="en-US" sz="1700" i="1" dirty="0">
              <a:solidFill>
                <a:srgbClr val="FFFFFF"/>
              </a:solidFill>
              <a:cs typeface="Calibri"/>
            </a:endParaRPr>
          </a:p>
          <a:p>
            <a:pPr indent="-228600" defTabSz="914400">
              <a:lnSpc>
                <a:spcPct val="90000"/>
              </a:lnSpc>
              <a:buFont typeface="Arial" panose="020B0604020202020204" pitchFamily="34" charset="0"/>
              <a:buChar char="•"/>
            </a:pPr>
            <a:r>
              <a:rPr lang="en-US" sz="1700" dirty="0">
                <a:solidFill>
                  <a:srgbClr val="FFFFFF"/>
                </a:solidFill>
              </a:rPr>
              <a:t>Deir Ezzor was one of ISIS's last major strongholds.</a:t>
            </a:r>
          </a:p>
          <a:p>
            <a:pPr marL="114300" indent="0" defTabSz="914400">
              <a:lnSpc>
                <a:spcPct val="90000"/>
              </a:lnSpc>
              <a:buNone/>
            </a:pPr>
            <a:r>
              <a:rPr lang="en-US" sz="1700" dirty="0">
                <a:solidFill>
                  <a:srgbClr val="FFFFFF"/>
                </a:solidFill>
              </a:rPr>
              <a:t> </a:t>
            </a:r>
            <a:endParaRPr lang="en-US" dirty="0">
              <a:solidFill>
                <a:srgbClr val="000000"/>
              </a:solidFill>
            </a:endParaRPr>
          </a:p>
          <a:p>
            <a:pPr indent="-228600" defTabSz="914400">
              <a:lnSpc>
                <a:spcPct val="90000"/>
              </a:lnSpc>
              <a:buFont typeface="Arial" panose="020B0604020202020204" pitchFamily="34" charset="0"/>
              <a:buChar char="•"/>
            </a:pPr>
            <a:r>
              <a:rPr lang="en-US" sz="1700" dirty="0">
                <a:solidFill>
                  <a:srgbClr val="FFFFFF"/>
                </a:solidFill>
              </a:rPr>
              <a:t>The Syrian government declared victory over Deir Ezzor on November 3, 2017.</a:t>
            </a:r>
            <a:endParaRPr lang="en-US" dirty="0">
              <a:cs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p:cNvSpPr>
            <a:spLocks noGrp="1"/>
          </p:cNvSpPr>
          <p:nvPr>
            <p:ph type="title"/>
          </p:nvPr>
        </p:nvSpPr>
        <p:spPr>
          <a:xfrm>
            <a:off x="1449677" y="949325"/>
            <a:ext cx="6053779" cy="2387600"/>
          </a:xfrm>
        </p:spPr>
        <p:txBody>
          <a:bodyPr vert="horz" lIns="91440" tIns="45720" rIns="91440" bIns="45720" rtlCol="0" anchor="b">
            <a:normAutofit fontScale="90000"/>
          </a:bodyPr>
          <a:lstStyle/>
          <a:p>
            <a:pPr defTabSz="914400">
              <a:lnSpc>
                <a:spcPct val="90000"/>
              </a:lnSpc>
            </a:pPr>
            <a:r>
              <a:rPr lang="en-US" sz="4400" b="0" kern="1200" dirty="0">
                <a:solidFill>
                  <a:schemeClr val="bg1"/>
                </a:solidFill>
                <a:latin typeface="+mj-lt"/>
                <a:ea typeface="+mj-ea"/>
                <a:cs typeface="+mj-cs"/>
              </a:rPr>
              <a:t>ISIS releases audio message of Baghdadi</a:t>
            </a:r>
            <a:r>
              <a:rPr lang="en-US" sz="4400" b="0" dirty="0">
                <a:solidFill>
                  <a:schemeClr val="bg1"/>
                </a:solidFill>
              </a:rPr>
              <a:t> </a:t>
            </a:r>
            <a:r>
              <a:rPr lang="en-US" sz="4400" b="0" kern="1200" dirty="0">
                <a:solidFill>
                  <a:schemeClr val="bg1"/>
                </a:solidFill>
                <a:latin typeface="+mj-lt"/>
                <a:ea typeface="+mj-ea"/>
                <a:cs typeface="+mj-cs"/>
              </a:rPr>
              <a:t> after long silence</a:t>
            </a:r>
            <a:r>
              <a:rPr lang="en-US" sz="4400" b="0" dirty="0">
                <a:solidFill>
                  <a:schemeClr val="bg1"/>
                </a:solidFill>
              </a:rPr>
              <a:t> </a:t>
            </a:r>
            <a:endParaRPr lang="en-US" sz="4400" b="0" kern="1200" dirty="0">
              <a:solidFill>
                <a:schemeClr val="bg1"/>
              </a:solidFill>
              <a:latin typeface="+mj-lt"/>
              <a:cs typeface="Calibri"/>
            </a:endParaRPr>
          </a:p>
        </p:txBody>
      </p:sp>
      <p:sp>
        <p:nvSpPr>
          <p:cNvPr id="3" name="Content Placeholder 2"/>
          <p:cNvSpPr>
            <a:spLocks noGrp="1"/>
          </p:cNvSpPr>
          <p:nvPr>
            <p:ph type="body" idx="1"/>
          </p:nvPr>
        </p:nvSpPr>
        <p:spPr>
          <a:xfrm>
            <a:off x="1225789" y="3511485"/>
            <a:ext cx="6607597" cy="2244937"/>
          </a:xfrm>
        </p:spPr>
        <p:txBody>
          <a:bodyPr vert="horz" lIns="91440" tIns="45720" rIns="91440" bIns="45720" rtlCol="0">
            <a:normAutofit lnSpcReduction="10000"/>
          </a:bodyPr>
          <a:lstStyle/>
          <a:p>
            <a:pPr defTabSz="914400">
              <a:lnSpc>
                <a:spcPct val="90000"/>
              </a:lnSpc>
              <a:spcBef>
                <a:spcPts val="1000"/>
              </a:spcBef>
            </a:pPr>
            <a:r>
              <a:rPr lang="en-US" sz="1500" b="1" i="1" dirty="0">
                <a:solidFill>
                  <a:schemeClr val="bg1"/>
                </a:solidFill>
              </a:rPr>
              <a:t> </a:t>
            </a:r>
            <a:r>
              <a:rPr lang="en-US" sz="1700" b="1" i="1" dirty="0">
                <a:solidFill>
                  <a:schemeClr val="bg1"/>
                </a:solidFill>
              </a:rPr>
              <a:t>Sept</a:t>
            </a:r>
            <a:r>
              <a:rPr lang="en-US" sz="1700" b="1" i="1" kern="1200" dirty="0">
                <a:solidFill>
                  <a:schemeClr val="bg1"/>
                </a:solidFill>
                <a:latin typeface="+mn-lt"/>
                <a:ea typeface="+mn-ea"/>
                <a:cs typeface="+mn-cs"/>
              </a:rPr>
              <a:t> 29, 2017</a:t>
            </a:r>
            <a:r>
              <a:rPr lang="en-US" sz="1700" b="1" i="1" dirty="0">
                <a:solidFill>
                  <a:schemeClr val="bg1"/>
                </a:solidFill>
              </a:rPr>
              <a:t> </a:t>
            </a:r>
          </a:p>
          <a:p>
            <a:pPr defTabSz="914400">
              <a:lnSpc>
                <a:spcPct val="90000"/>
              </a:lnSpc>
              <a:spcBef>
                <a:spcPts val="1000"/>
              </a:spcBef>
            </a:pPr>
            <a:endParaRPr lang="en-US" sz="1700" i="1" dirty="0">
              <a:solidFill>
                <a:schemeClr val="bg1"/>
              </a:solidFill>
              <a:cs typeface="Calibri"/>
            </a:endParaRPr>
          </a:p>
          <a:p>
            <a:pPr marL="285750" indent="-285750" defTabSz="914400">
              <a:lnSpc>
                <a:spcPct val="90000"/>
              </a:lnSpc>
              <a:spcBef>
                <a:spcPts val="1000"/>
              </a:spcBef>
              <a:buChar char="•"/>
            </a:pPr>
            <a:r>
              <a:rPr lang="en-US" sz="1700" kern="1200" dirty="0">
                <a:solidFill>
                  <a:schemeClr val="bg1"/>
                </a:solidFill>
                <a:latin typeface="+mn-lt"/>
                <a:ea typeface="+mn-ea"/>
                <a:cs typeface="+mn-cs"/>
              </a:rPr>
              <a:t>ISIS released a new audio message from leader Baghdadi. This </a:t>
            </a:r>
            <a:r>
              <a:rPr lang="en-US" sz="1700" dirty="0">
                <a:solidFill>
                  <a:schemeClr val="bg1"/>
                </a:solidFill>
              </a:rPr>
              <a:t>was</a:t>
            </a:r>
            <a:r>
              <a:rPr lang="en-US" sz="1700" kern="1200" dirty="0">
                <a:solidFill>
                  <a:schemeClr val="bg1"/>
                </a:solidFill>
                <a:latin typeface="+mn-lt"/>
                <a:ea typeface="+mn-ea"/>
                <a:cs typeface="+mn-cs"/>
              </a:rPr>
              <a:t> the first message from him in 11 months. </a:t>
            </a:r>
            <a:br>
              <a:rPr lang="en-US" sz="1700" kern="1200" dirty="0"/>
            </a:br>
            <a:endParaRPr lang="en-US" sz="1700" dirty="0">
              <a:solidFill>
                <a:schemeClr val="bg1"/>
              </a:solidFill>
              <a:cs typeface="Calibri"/>
            </a:endParaRPr>
          </a:p>
          <a:p>
            <a:pPr marL="285750" indent="-285750" defTabSz="914400">
              <a:lnSpc>
                <a:spcPct val="90000"/>
              </a:lnSpc>
              <a:spcBef>
                <a:spcPts val="1000"/>
              </a:spcBef>
              <a:buChar char="•"/>
            </a:pPr>
            <a:r>
              <a:rPr lang="en-US" sz="1700" kern="1200" dirty="0">
                <a:solidFill>
                  <a:schemeClr val="bg1"/>
                </a:solidFill>
                <a:latin typeface="+mn-lt"/>
                <a:ea typeface="+mn-ea"/>
                <a:cs typeface="+mn-cs"/>
              </a:rPr>
              <a:t>His death was reported numerous times by international powers such as Russia and Iran, casting doubt on their claims to have killed him in airstrikes.</a:t>
            </a:r>
            <a:r>
              <a:rPr lang="en-US" sz="1700" dirty="0">
                <a:solidFill>
                  <a:schemeClr val="bg1"/>
                </a:solidFill>
              </a:rPr>
              <a:t> </a:t>
            </a:r>
            <a:endParaRPr lang="en-US" sz="1400" dirty="0">
              <a:solidFill>
                <a:schemeClr val="bg1"/>
              </a:solidFill>
              <a:cs typeface="Calibri"/>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b2665cc67e785805bdb952429579387">
            <a:extLst>
              <a:ext uri="{FF2B5EF4-FFF2-40B4-BE49-F238E27FC236}">
                <a16:creationId xmlns:a16="http://schemas.microsoft.com/office/drawing/2014/main" id="{407DE100-3C39-2841-ABD4-B74DCC023661}"/>
              </a:ext>
            </a:extLst>
          </p:cNvPr>
          <p:cNvPicPr>
            <a:picLocks noChangeAspect="1"/>
          </p:cNvPicPr>
          <p:nvPr/>
        </p:nvPicPr>
        <p:blipFill rotWithShape="1">
          <a:blip r:embed="rId2"/>
          <a:srcRect l="31278" r="25626" b="9091"/>
          <a:stretch/>
        </p:blipFill>
        <p:spPr>
          <a:xfrm>
            <a:off x="2641851" y="10"/>
            <a:ext cx="6502149" cy="6857990"/>
          </a:xfrm>
          <a:prstGeom prst="rect">
            <a:avLst/>
          </a:prstGeom>
          <a:noFill/>
        </p:spPr>
      </p:pic>
      <p:sp>
        <p:nvSpPr>
          <p:cNvPr id="12"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8320" y="1161288"/>
            <a:ext cx="2578608" cy="1124712"/>
          </a:xfrm>
        </p:spPr>
        <p:txBody>
          <a:bodyPr vert="horz" lIns="91440" tIns="45720" rIns="91440" bIns="45720" rtlCol="0" anchor="b">
            <a:normAutofit/>
          </a:bodyPr>
          <a:lstStyle/>
          <a:p>
            <a:pPr algn="l" defTabSz="914400">
              <a:lnSpc>
                <a:spcPct val="90000"/>
              </a:lnSpc>
            </a:pPr>
            <a:r>
              <a:rPr lang="en-US" sz="2400"/>
              <a:t>Change in Leadership</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278320" y="2718054"/>
            <a:ext cx="2579180" cy="3207258"/>
          </a:xfrm>
        </p:spPr>
        <p:txBody>
          <a:bodyPr vert="horz" lIns="91440" tIns="45720" rIns="91440" bIns="45720" rtlCol="0" anchor="t">
            <a:normAutofit/>
          </a:bodyPr>
          <a:lstStyle/>
          <a:p>
            <a:pPr marL="114300" indent="-50800" defTabSz="914400">
              <a:lnSpc>
                <a:spcPct val="90000"/>
              </a:lnSpc>
              <a:buNone/>
            </a:pPr>
            <a:r>
              <a:rPr lang="en-US" sz="2000" b="1" i="1" dirty="0"/>
              <a:t>April 2010</a:t>
            </a:r>
            <a:endParaRPr lang="en-US" b="1" i="1" dirty="0"/>
          </a:p>
          <a:p>
            <a:pPr marL="114300" indent="0" defTabSz="914400">
              <a:lnSpc>
                <a:spcPct val="90000"/>
              </a:lnSpc>
              <a:buNone/>
            </a:pPr>
            <a:endParaRPr lang="en-US" sz="1400" dirty="0"/>
          </a:p>
          <a:p>
            <a:pPr marL="114300" indent="0" defTabSz="914400">
              <a:lnSpc>
                <a:spcPct val="90000"/>
              </a:lnSpc>
              <a:buNone/>
            </a:pPr>
            <a:r>
              <a:rPr lang="en-US" sz="2000" dirty="0"/>
              <a:t>Abu Omar al-Baghdadi was killed during a US-Iraqi operation. Abu Bakr al-Baghdadi (image to the right) became the new leader of ISI.</a:t>
            </a:r>
          </a:p>
          <a:p>
            <a:pPr indent="-228600" defTabSz="914400">
              <a:lnSpc>
                <a:spcPct val="90000"/>
              </a:lnSpc>
              <a:buFont typeface="Arial" panose="020B0604020202020204" pitchFamily="34" charset="0"/>
              <a:buChar char="•"/>
            </a:pPr>
            <a:endParaRPr lang="en-US" sz="1500" dirty="0"/>
          </a:p>
        </p:txBody>
      </p:sp>
    </p:spTree>
  </p:cSld>
  <p:clrMapOvr>
    <a:overrideClrMapping bg1="dk1" tx1="lt1" bg2="dk2"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93aed05b3d6147279706b1356c651cb8">
            <a:extLst>
              <a:ext uri="{FF2B5EF4-FFF2-40B4-BE49-F238E27FC236}">
                <a16:creationId xmlns:a16="http://schemas.microsoft.com/office/drawing/2014/main" id="{C36B3832-7CA7-4A19-B128-7E1BB10979F1}"/>
              </a:ext>
            </a:extLst>
          </p:cNvPr>
          <p:cNvPicPr>
            <a:picLocks noChangeAspect="1"/>
          </p:cNvPicPr>
          <p:nvPr/>
        </p:nvPicPr>
        <p:blipFill rotWithShape="1">
          <a:blip r:embed="rId2"/>
          <a:srcRect t="6879" r="41581" b="454"/>
          <a:stretch/>
        </p:blipFill>
        <p:spPr>
          <a:xfrm>
            <a:off x="2642616" y="10"/>
            <a:ext cx="6501384" cy="6857990"/>
          </a:xfrm>
          <a:prstGeom prst="rect">
            <a:avLst/>
          </a:prstGeom>
          <a:noFill/>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5011" y="1150324"/>
            <a:ext cx="3455730" cy="1124712"/>
          </a:xfrm>
        </p:spPr>
        <p:txBody>
          <a:bodyPr vert="horz" lIns="91440" tIns="45720" rIns="91440" bIns="45720" rtlCol="0" anchor="b">
            <a:normAutofit/>
          </a:bodyPr>
          <a:lstStyle/>
          <a:p>
            <a:pPr algn="l" defTabSz="914400">
              <a:lnSpc>
                <a:spcPct val="90000"/>
              </a:lnSpc>
            </a:pPr>
            <a:r>
              <a:rPr lang="en-US" sz="2400"/>
              <a:t>ISIS loses Hawija</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404406" y="2926371"/>
            <a:ext cx="2579180" cy="3207258"/>
          </a:xfrm>
        </p:spPr>
        <p:txBody>
          <a:bodyPr vert="horz" lIns="91440" tIns="45720" rIns="91440" bIns="45720" rtlCol="0" anchor="t">
            <a:normAutofit/>
          </a:bodyPr>
          <a:lstStyle/>
          <a:p>
            <a:pPr marL="114300" indent="0" defTabSz="914400">
              <a:lnSpc>
                <a:spcPct val="90000"/>
              </a:lnSpc>
              <a:buNone/>
            </a:pPr>
            <a:r>
              <a:rPr lang="en-US" sz="1500" b="1" i="1" dirty="0"/>
              <a:t>Oct 5, 2017 </a:t>
            </a:r>
          </a:p>
          <a:p>
            <a:pPr marL="114300" indent="0" defTabSz="914400">
              <a:lnSpc>
                <a:spcPct val="90000"/>
              </a:lnSpc>
              <a:buNone/>
            </a:pPr>
            <a:endParaRPr lang="en-US" sz="1400" b="1" i="1" dirty="0">
              <a:cs typeface="Calibri"/>
            </a:endParaRPr>
          </a:p>
          <a:p>
            <a:pPr marL="114300" indent="0" defTabSz="914400">
              <a:lnSpc>
                <a:spcPct val="90000"/>
              </a:lnSpc>
              <a:buNone/>
            </a:pPr>
            <a:r>
              <a:rPr lang="en-US" sz="1500" dirty="0"/>
              <a:t>This signaled ISIS's loss of its final major urban stronghold.</a:t>
            </a:r>
            <a:endParaRPr lang="en-US" dirty="0">
              <a:cs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1446962" y="707132"/>
            <a:ext cx="4101847" cy="2387600"/>
          </a:xfrm>
        </p:spPr>
        <p:txBody>
          <a:bodyPr vert="horz" lIns="91440" tIns="45720" rIns="91440" bIns="45720" rtlCol="0" anchor="b">
            <a:normAutofit/>
          </a:bodyPr>
          <a:lstStyle/>
          <a:p>
            <a:pPr defTabSz="914400">
              <a:lnSpc>
                <a:spcPct val="90000"/>
              </a:lnSpc>
            </a:pPr>
            <a:r>
              <a:rPr lang="en-US" sz="3900" b="0" kern="1200" dirty="0">
                <a:solidFill>
                  <a:schemeClr val="bg1"/>
                </a:solidFill>
                <a:latin typeface="+mj-lt"/>
                <a:ea typeface="+mj-ea"/>
                <a:cs typeface="+mj-cs"/>
              </a:rPr>
              <a:t>ISIS gains control of 12 Syrian villages near Hama</a:t>
            </a:r>
            <a:endParaRPr lang="en-US" sz="3900" b="0" kern="1200" dirty="0">
              <a:solidFill>
                <a:schemeClr val="bg1"/>
              </a:solidFill>
              <a:latin typeface="+mj-lt"/>
              <a:cs typeface="Calibri"/>
            </a:endParaRPr>
          </a:p>
        </p:txBody>
      </p:sp>
      <p:sp>
        <p:nvSpPr>
          <p:cNvPr id="3" name="Content Placeholder 2"/>
          <p:cNvSpPr>
            <a:spLocks noGrp="1"/>
          </p:cNvSpPr>
          <p:nvPr>
            <p:ph type="body" idx="1"/>
          </p:nvPr>
        </p:nvSpPr>
        <p:spPr>
          <a:xfrm>
            <a:off x="1128807" y="3518350"/>
            <a:ext cx="4101845" cy="2201159"/>
          </a:xfrm>
        </p:spPr>
        <p:txBody>
          <a:bodyPr vert="horz" lIns="91440" tIns="45720" rIns="91440" bIns="45720" rtlCol="0">
            <a:normAutofit fontScale="92500"/>
          </a:bodyPr>
          <a:lstStyle/>
          <a:p>
            <a:pPr defTabSz="914400">
              <a:lnSpc>
                <a:spcPct val="90000"/>
              </a:lnSpc>
              <a:spcBef>
                <a:spcPts val="1000"/>
              </a:spcBef>
            </a:pPr>
            <a:r>
              <a:rPr lang="en-US" sz="2400" b="1" i="1" kern="1200" dirty="0">
                <a:solidFill>
                  <a:schemeClr val="bg1"/>
                </a:solidFill>
                <a:latin typeface="+mn-lt"/>
                <a:ea typeface="+mn-ea"/>
                <a:cs typeface="+mn-cs"/>
              </a:rPr>
              <a:t>Oct 9, 2017</a:t>
            </a:r>
          </a:p>
          <a:p>
            <a:pPr defTabSz="914400">
              <a:lnSpc>
                <a:spcPct val="90000"/>
              </a:lnSpc>
              <a:spcBef>
                <a:spcPts val="1000"/>
              </a:spcBef>
            </a:pPr>
            <a:endParaRPr lang="en-US" sz="1300" kern="1200" dirty="0">
              <a:solidFill>
                <a:schemeClr val="bg1"/>
              </a:solidFill>
              <a:latin typeface="+mn-lt"/>
              <a:ea typeface="+mn-ea"/>
              <a:cs typeface="+mn-cs"/>
            </a:endParaRPr>
          </a:p>
          <a:p>
            <a:pPr defTabSz="914400">
              <a:lnSpc>
                <a:spcPct val="90000"/>
              </a:lnSpc>
              <a:spcBef>
                <a:spcPts val="1000"/>
              </a:spcBef>
            </a:pPr>
            <a:r>
              <a:rPr lang="en-US" sz="2400" kern="1200" dirty="0">
                <a:solidFill>
                  <a:schemeClr val="bg1"/>
                </a:solidFill>
                <a:latin typeface="+mn-lt"/>
                <a:ea typeface="+mn-ea"/>
                <a:cs typeface="+mn-cs"/>
              </a:rPr>
              <a:t>Syrian forces cleared ISIS from this region several days before they retook 12 Syrian villages, signaling a possible territorial comeback.</a:t>
            </a:r>
            <a:endParaRPr lang="en-US" sz="2400" kern="1200" dirty="0">
              <a:solidFill>
                <a:schemeClr val="bg1"/>
              </a:solidFill>
              <a:latin typeface="+mn-lt"/>
              <a:cs typeface="Calibri"/>
            </a:endParaRPr>
          </a:p>
        </p:txBody>
      </p:sp>
      <p:sp>
        <p:nvSpPr>
          <p:cNvPr id="10"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446963" y="3209925"/>
            <a:ext cx="76970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d3d487430a3dabe29ec0c27695e4fcb6">
            <a:extLst>
              <a:ext uri="{FF2B5EF4-FFF2-40B4-BE49-F238E27FC236}">
                <a16:creationId xmlns:a16="http://schemas.microsoft.com/office/drawing/2014/main" id="{92884E85-5457-4A1C-8731-381CD478E1DA}"/>
              </a:ext>
            </a:extLst>
          </p:cNvPr>
          <p:cNvPicPr>
            <a:picLocks noChangeAspect="1"/>
          </p:cNvPicPr>
          <p:nvPr/>
        </p:nvPicPr>
        <p:blipFill rotWithShape="1">
          <a:blip r:embed="rId2"/>
          <a:srcRect l="11022" r="-1" b="-1"/>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ISIS loses Raqqa</a:t>
            </a:r>
          </a:p>
        </p:txBody>
      </p:sp>
      <p:sp>
        <p:nvSpPr>
          <p:cNvPr id="3" name="Content Placeholder 2"/>
          <p:cNvSpPr>
            <a:spLocks noGrp="1"/>
          </p:cNvSpPr>
          <p:nvPr>
            <p:ph sz="half" idx="2"/>
          </p:nvPr>
        </p:nvSpPr>
        <p:spPr>
          <a:xfrm>
            <a:off x="463547" y="4856921"/>
            <a:ext cx="7173771" cy="1249240"/>
          </a:xfrm>
        </p:spPr>
        <p:txBody>
          <a:bodyPr vert="horz" lIns="91440" tIns="45720" rIns="91440" bIns="45720" rtlCol="0" anchor="t">
            <a:normAutofit/>
          </a:bodyPr>
          <a:lstStyle/>
          <a:p>
            <a:pPr marL="114300" indent="0" defTabSz="914400">
              <a:lnSpc>
                <a:spcPct val="90000"/>
              </a:lnSpc>
              <a:buNone/>
            </a:pPr>
            <a:r>
              <a:rPr lang="en-US" sz="1600" b="1" i="1" dirty="0"/>
              <a:t>Oct 17-20, 2017 </a:t>
            </a:r>
            <a:endParaRPr lang="en-US" b="1" i="1" dirty="0">
              <a:cs typeface="Calibri"/>
            </a:endParaRPr>
          </a:p>
          <a:p>
            <a:pPr marL="114300" indent="0" defTabSz="914400">
              <a:lnSpc>
                <a:spcPct val="90000"/>
              </a:lnSpc>
              <a:buNone/>
            </a:pPr>
            <a:endParaRPr lang="en-US" sz="1600" dirty="0"/>
          </a:p>
          <a:p>
            <a:pPr marL="114300" indent="0" defTabSz="914400">
              <a:lnSpc>
                <a:spcPct val="90000"/>
              </a:lnSpc>
              <a:buNone/>
            </a:pPr>
            <a:r>
              <a:rPr lang="en-US" sz="1600" dirty="0"/>
              <a:t>After months of fighting, the U.S.-backed alliance of Syrian Kurdish and Arab forces recaptured Raqqa. They declared victory on October 20th. </a:t>
            </a:r>
            <a:endParaRPr lang="en-US"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8356" y="3752849"/>
            <a:ext cx="2468166" cy="2452687"/>
          </a:xfrm>
        </p:spPr>
        <p:txBody>
          <a:bodyPr vert="horz" lIns="91440" tIns="45720" rIns="91440" bIns="45720" rtlCol="0" anchor="ctr">
            <a:normAutofit/>
          </a:bodyPr>
          <a:lstStyle/>
          <a:p>
            <a:pPr algn="l" defTabSz="914400">
              <a:lnSpc>
                <a:spcPct val="90000"/>
              </a:lnSpc>
            </a:pPr>
            <a:r>
              <a:rPr lang="en-US" sz="3100"/>
              <a:t>SDF victory over ISIS</a:t>
            </a:r>
          </a:p>
        </p:txBody>
      </p:sp>
      <p:pic>
        <p:nvPicPr>
          <p:cNvPr id="5" name="Picture 4" descr="3ffc19619b2a26412aeae3e528abfb04">
            <a:extLst>
              <a:ext uri="{FF2B5EF4-FFF2-40B4-BE49-F238E27FC236}">
                <a16:creationId xmlns:a16="http://schemas.microsoft.com/office/drawing/2014/main" id="{F8C1A6E3-E3EC-4D99-9469-3FD2E37F9316}"/>
              </a:ext>
            </a:extLst>
          </p:cNvPr>
          <p:cNvPicPr>
            <a:picLocks noChangeAspect="1"/>
          </p:cNvPicPr>
          <p:nvPr/>
        </p:nvPicPr>
        <p:blipFill rotWithShape="1">
          <a:blip r:embed="rId2"/>
          <a:srcRect t="22715" b="936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2"/>
          </p:nvPr>
        </p:nvSpPr>
        <p:spPr>
          <a:xfrm>
            <a:off x="3167986" y="3752850"/>
            <a:ext cx="5614060" cy="2452687"/>
          </a:xfrm>
        </p:spPr>
        <p:txBody>
          <a:bodyPr vert="horz" lIns="91440" tIns="45720" rIns="91440" bIns="45720" rtlCol="0" anchor="ctr">
            <a:normAutofit/>
          </a:bodyPr>
          <a:lstStyle/>
          <a:p>
            <a:pPr marL="114300" indent="0" defTabSz="914400">
              <a:lnSpc>
                <a:spcPct val="90000"/>
              </a:lnSpc>
              <a:buNone/>
            </a:pPr>
            <a:r>
              <a:rPr lang="en-US" sz="1600" b="1" i="1" dirty="0"/>
              <a:t>Oct 19, 2017 </a:t>
            </a:r>
          </a:p>
          <a:p>
            <a:pPr marL="114300" indent="0" defTabSz="914400">
              <a:lnSpc>
                <a:spcPct val="90000"/>
              </a:lnSpc>
              <a:buNone/>
            </a:pPr>
            <a:endParaRPr lang="en-US" sz="1400" i="1" dirty="0">
              <a:cs typeface="Calibri"/>
            </a:endParaRPr>
          </a:p>
          <a:p>
            <a:pPr marL="114300" indent="0" defTabSz="914400">
              <a:lnSpc>
                <a:spcPct val="90000"/>
              </a:lnSpc>
              <a:buNone/>
            </a:pPr>
            <a:r>
              <a:rPr lang="en-US" sz="1600" dirty="0"/>
              <a:t>US-backed Syrian Democratic Forces (SDF) which had been fighting against ISIS and Assad's regime in Syria, declared victory over ISIS in Raqqa. By losing Raqqa, ISIS lost its former capital.</a:t>
            </a:r>
            <a:endParaRPr lang="en-US" dirty="0">
              <a:cs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0743" y="965199"/>
            <a:ext cx="5074558" cy="4927601"/>
          </a:xfrm>
        </p:spPr>
        <p:txBody>
          <a:bodyPr vert="horz" lIns="91440" tIns="45720" rIns="91440" bIns="45720" rtlCol="0" anchor="ctr">
            <a:normAutofit/>
          </a:bodyPr>
          <a:lstStyle/>
          <a:p>
            <a:pPr algn="r" defTabSz="914400">
              <a:lnSpc>
                <a:spcPct val="90000"/>
              </a:lnSpc>
            </a:pPr>
            <a:r>
              <a:rPr lang="en-US" sz="4200" b="0" kern="1200" dirty="0">
                <a:solidFill>
                  <a:schemeClr val="bg1"/>
                </a:solidFill>
                <a:latin typeface="+mj-lt"/>
                <a:ea typeface="+mj-ea"/>
                <a:cs typeface="+mj-cs"/>
              </a:rPr>
              <a:t>U.S. President Trump announces end of caliphate in sight</a:t>
            </a:r>
            <a:r>
              <a:rPr lang="en-US" sz="4200" b="0" dirty="0">
                <a:solidFill>
                  <a:schemeClr val="bg1"/>
                </a:solidFill>
              </a:rPr>
              <a:t> </a:t>
            </a:r>
            <a:endParaRPr lang="en-US" sz="4200" kern="1200" dirty="0">
              <a:solidFill>
                <a:schemeClr val="bg1"/>
              </a:solidFill>
              <a:latin typeface="+mj-lt"/>
              <a:ea typeface="+mj-ea"/>
              <a:cs typeface="+mj-cs"/>
            </a:endParaRPr>
          </a:p>
        </p:txBody>
      </p:sp>
      <p:sp>
        <p:nvSpPr>
          <p:cNvPr id="3" name="Content Placeholder 2"/>
          <p:cNvSpPr>
            <a:spLocks noGrp="1"/>
          </p:cNvSpPr>
          <p:nvPr>
            <p:ph type="body" idx="1"/>
          </p:nvPr>
        </p:nvSpPr>
        <p:spPr>
          <a:xfrm>
            <a:off x="6238372" y="710591"/>
            <a:ext cx="2529704" cy="5436816"/>
          </a:xfrm>
        </p:spPr>
        <p:txBody>
          <a:bodyPr vert="horz" lIns="91440" tIns="45720" rIns="91440" bIns="45720" rtlCol="0" anchor="ctr">
            <a:normAutofit/>
          </a:bodyPr>
          <a:lstStyle/>
          <a:p>
            <a:pPr defTabSz="914400">
              <a:lnSpc>
                <a:spcPct val="90000"/>
              </a:lnSpc>
              <a:spcBef>
                <a:spcPts val="1000"/>
              </a:spcBef>
            </a:pPr>
            <a:r>
              <a:rPr lang="en-US" sz="1600" b="1" i="1" dirty="0">
                <a:solidFill>
                  <a:schemeClr val="bg1"/>
                </a:solidFill>
              </a:rPr>
              <a:t>Oct</a:t>
            </a:r>
            <a:r>
              <a:rPr lang="en-US" sz="1600" b="1" i="1" kern="1200" dirty="0">
                <a:solidFill>
                  <a:schemeClr val="bg1"/>
                </a:solidFill>
                <a:latin typeface="+mn-lt"/>
                <a:ea typeface="+mn-ea"/>
                <a:cs typeface="+mn-cs"/>
              </a:rPr>
              <a:t> 21, 2017</a:t>
            </a:r>
            <a:r>
              <a:rPr lang="en-US" sz="1600" b="1" i="1" dirty="0">
                <a:solidFill>
                  <a:schemeClr val="bg1"/>
                </a:solidFill>
              </a:rPr>
              <a:t> </a:t>
            </a:r>
          </a:p>
          <a:p>
            <a:pPr defTabSz="914400">
              <a:lnSpc>
                <a:spcPct val="90000"/>
              </a:lnSpc>
              <a:spcBef>
                <a:spcPts val="1000"/>
              </a:spcBef>
            </a:pPr>
            <a:endParaRPr lang="en-US" sz="1400" b="1" i="1" dirty="0">
              <a:solidFill>
                <a:schemeClr val="bg1"/>
              </a:solidFill>
              <a:cs typeface="Calibri"/>
            </a:endParaRPr>
          </a:p>
          <a:p>
            <a:pPr marL="285750" indent="-285750" defTabSz="914400">
              <a:lnSpc>
                <a:spcPct val="90000"/>
              </a:lnSpc>
              <a:spcBef>
                <a:spcPts val="1000"/>
              </a:spcBef>
              <a:buChar char="•"/>
            </a:pPr>
            <a:r>
              <a:rPr lang="en-US" sz="1600" kern="1200" dirty="0">
                <a:solidFill>
                  <a:schemeClr val="bg1"/>
                </a:solidFill>
                <a:latin typeface="+mn-lt"/>
                <a:ea typeface="+mn-ea"/>
                <a:cs typeface="+mn-cs"/>
              </a:rPr>
              <a:t>U.S. President Donald Trump made a statement saying, ”the defeat of ISIS in Raqqa represents a critical breakthrough in our worldwide campaign to defeat ISIS and its wicked ideology.“</a:t>
            </a:r>
            <a:br>
              <a:rPr lang="en-US" sz="1600" kern="1200" dirty="0">
                <a:solidFill>
                  <a:schemeClr val="bg1"/>
                </a:solidFill>
              </a:rPr>
            </a:br>
            <a:endParaRPr lang="en-US" sz="1600" dirty="0">
              <a:solidFill>
                <a:schemeClr val="bg1"/>
              </a:solidFill>
              <a:cs typeface="Calibri"/>
            </a:endParaRPr>
          </a:p>
          <a:p>
            <a:pPr marL="285750" indent="-285750" defTabSz="914400">
              <a:lnSpc>
                <a:spcPct val="90000"/>
              </a:lnSpc>
              <a:spcBef>
                <a:spcPts val="1000"/>
              </a:spcBef>
              <a:buChar char="•"/>
            </a:pPr>
            <a:r>
              <a:rPr lang="en-US" sz="1600" kern="1200" dirty="0">
                <a:solidFill>
                  <a:schemeClr val="bg1"/>
                </a:solidFill>
                <a:latin typeface="+mn-lt"/>
                <a:ea typeface="+mn-ea"/>
                <a:cs typeface="+mn-cs"/>
              </a:rPr>
              <a:t>While Trump optimistically claimed</a:t>
            </a:r>
            <a:r>
              <a:rPr lang="en-US" sz="1600" dirty="0">
                <a:solidFill>
                  <a:schemeClr val="bg1"/>
                </a:solidFill>
              </a:rPr>
              <a:t>,</a:t>
            </a:r>
            <a:r>
              <a:rPr lang="en-US" sz="1600" kern="1200" dirty="0">
                <a:solidFill>
                  <a:schemeClr val="bg1"/>
                </a:solidFill>
                <a:latin typeface="+mn-lt"/>
                <a:ea typeface="+mn-ea"/>
                <a:cs typeface="+mn-cs"/>
              </a:rPr>
              <a:t> "the end of the ISIS caliphate is in sight," his key advisors remained wary of the threat of militants and the strength of the Assad regime.</a:t>
            </a:r>
            <a:r>
              <a:rPr lang="en-US" sz="1600" dirty="0">
                <a:solidFill>
                  <a:schemeClr val="bg1"/>
                </a:solidFill>
              </a:rPr>
              <a:t> </a:t>
            </a:r>
            <a:endParaRPr lang="en-US" dirty="0">
              <a:solidFill>
                <a:schemeClr val="bg1"/>
              </a:solidFill>
              <a:cs typeface="Calibri"/>
            </a:endParaRPr>
          </a:p>
        </p:txBody>
      </p:sp>
      <p:cxnSp>
        <p:nvCxnSpPr>
          <p:cNvPr id="10" name="Straight Connector 9">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2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vert="horz" lIns="91440" tIns="45720" rIns="91440" bIns="45720" rtlCol="0" anchor="ctr">
            <a:normAutofit/>
          </a:bodyPr>
          <a:lstStyle/>
          <a:p>
            <a:pPr algn="l" defTabSz="914400">
              <a:lnSpc>
                <a:spcPct val="90000"/>
              </a:lnSpc>
            </a:pPr>
            <a:r>
              <a:rPr lang="en-US" sz="3100"/>
              <a:t>Trial for the Battle of Mosul</a:t>
            </a:r>
          </a:p>
        </p:txBody>
      </p:sp>
      <p:pic>
        <p:nvPicPr>
          <p:cNvPr id="5" name="Picture 4" descr="2fa33ba741a4289f415fb27c2ec70b5f">
            <a:extLst>
              <a:ext uri="{FF2B5EF4-FFF2-40B4-BE49-F238E27FC236}">
                <a16:creationId xmlns:a16="http://schemas.microsoft.com/office/drawing/2014/main" id="{83379132-7865-43F8-9E09-774FFE96E470}"/>
              </a:ext>
            </a:extLst>
          </p:cNvPr>
          <p:cNvPicPr>
            <a:picLocks noChangeAspect="1"/>
          </p:cNvPicPr>
          <p:nvPr/>
        </p:nvPicPr>
        <p:blipFill rotWithShape="1">
          <a:blip r:embed="rId2"/>
          <a:srcRect t="21117" b="2111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2"/>
          </p:nvPr>
        </p:nvSpPr>
        <p:spPr>
          <a:xfrm>
            <a:off x="3167986" y="3752850"/>
            <a:ext cx="5614060" cy="2452687"/>
          </a:xfrm>
        </p:spPr>
        <p:txBody>
          <a:bodyPr vert="horz" lIns="91440" tIns="45720" rIns="91440" bIns="45720" rtlCol="0" anchor="ctr">
            <a:normAutofit/>
          </a:bodyPr>
          <a:lstStyle/>
          <a:p>
            <a:pPr marL="114300" indent="0" defTabSz="914400">
              <a:lnSpc>
                <a:spcPct val="90000"/>
              </a:lnSpc>
              <a:buNone/>
            </a:pPr>
            <a:r>
              <a:rPr lang="en-US" sz="1600" b="1" i="1" dirty="0"/>
              <a:t>Nov 1, 2017 </a:t>
            </a:r>
          </a:p>
          <a:p>
            <a:pPr marL="114300" indent="0" defTabSz="914400">
              <a:lnSpc>
                <a:spcPct val="90000"/>
              </a:lnSpc>
              <a:buNone/>
            </a:pPr>
            <a:endParaRPr lang="en-US" sz="1000" i="1" dirty="0">
              <a:cs typeface="Calibri"/>
            </a:endParaRPr>
          </a:p>
          <a:p>
            <a:pPr indent="-228600" defTabSz="914400">
              <a:lnSpc>
                <a:spcPct val="90000"/>
              </a:lnSpc>
              <a:buFont typeface="Arial" panose="020B0604020202020204" pitchFamily="34" charset="0"/>
              <a:buChar char="•"/>
            </a:pPr>
            <a:r>
              <a:rPr lang="en-US" sz="1600" dirty="0"/>
              <a:t>A U.N. human rights report said Iraq was not capable of trying atrocities committed by the Islamic State during the battle for Mosul. </a:t>
            </a:r>
            <a:br>
              <a:rPr lang="en-US" sz="1600" dirty="0"/>
            </a:br>
            <a:endParaRPr lang="en-US" sz="1600" dirty="0">
              <a:cs typeface="Calibri"/>
            </a:endParaRPr>
          </a:p>
          <a:p>
            <a:pPr indent="-228600" defTabSz="914400">
              <a:lnSpc>
                <a:spcPct val="90000"/>
              </a:lnSpc>
              <a:buFont typeface="Arial" panose="020B0604020202020204" pitchFamily="34" charset="0"/>
              <a:buChar char="•"/>
            </a:pPr>
            <a:r>
              <a:rPr lang="en-US" sz="1600" dirty="0"/>
              <a:t>According to the report, at least 2,521 civilians were killed, including 741 executions, as a result of ISIS attacks. It suggested Iraq should find alternative routes, such as the International Criminal Court (ICC). </a:t>
            </a:r>
            <a:endParaRPr lang="en-US" dirty="0">
              <a:cs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1211" y="717224"/>
            <a:ext cx="4613305" cy="2154370"/>
          </a:xfrm>
        </p:spPr>
        <p:txBody>
          <a:bodyPr vert="horz" lIns="91440" tIns="45720" rIns="91440" bIns="45720" rtlCol="0" anchor="b">
            <a:normAutofit/>
          </a:bodyPr>
          <a:lstStyle/>
          <a:p>
            <a:pPr algn="r" defTabSz="914400">
              <a:lnSpc>
                <a:spcPct val="90000"/>
              </a:lnSpc>
            </a:pPr>
            <a:r>
              <a:rPr lang="en-US" sz="3600" b="0" kern="1200" dirty="0">
                <a:solidFill>
                  <a:schemeClr val="bg1"/>
                </a:solidFill>
                <a:latin typeface="+mj-lt"/>
                <a:ea typeface="+mj-ea"/>
                <a:cs typeface="+mj-cs"/>
              </a:rPr>
              <a:t>UN report announces ISIS faction in Somalia growing</a:t>
            </a:r>
          </a:p>
        </p:txBody>
      </p:sp>
      <p:sp>
        <p:nvSpPr>
          <p:cNvPr id="3" name="Content Placeholder 2"/>
          <p:cNvSpPr>
            <a:spLocks noGrp="1"/>
          </p:cNvSpPr>
          <p:nvPr>
            <p:ph type="body" idx="1"/>
          </p:nvPr>
        </p:nvSpPr>
        <p:spPr>
          <a:xfrm>
            <a:off x="4664403" y="3265601"/>
            <a:ext cx="2882083" cy="2809365"/>
          </a:xfrm>
        </p:spPr>
        <p:txBody>
          <a:bodyPr vert="horz" lIns="91440" tIns="45720" rIns="91440" bIns="45720" rtlCol="0" anchor="b">
            <a:noAutofit/>
          </a:bodyPr>
          <a:lstStyle/>
          <a:p>
            <a:pPr defTabSz="914400">
              <a:lnSpc>
                <a:spcPct val="90000"/>
              </a:lnSpc>
              <a:spcBef>
                <a:spcPts val="1000"/>
              </a:spcBef>
            </a:pPr>
            <a:r>
              <a:rPr lang="en-US" sz="1400" b="1" i="1" dirty="0">
                <a:solidFill>
                  <a:schemeClr val="bg1"/>
                </a:solidFill>
              </a:rPr>
              <a:t>Nov</a:t>
            </a:r>
            <a:r>
              <a:rPr lang="en-US" sz="1400" b="1" i="1" kern="1200" dirty="0">
                <a:solidFill>
                  <a:schemeClr val="bg1"/>
                </a:solidFill>
                <a:latin typeface="+mn-lt"/>
                <a:ea typeface="+mn-ea"/>
                <a:cs typeface="+mn-cs"/>
              </a:rPr>
              <a:t> 8, 2017</a:t>
            </a:r>
          </a:p>
          <a:p>
            <a:pPr defTabSz="914400">
              <a:lnSpc>
                <a:spcPct val="90000"/>
              </a:lnSpc>
              <a:spcBef>
                <a:spcPts val="1000"/>
              </a:spcBef>
            </a:pPr>
            <a:endParaRPr lang="en-US" sz="1200" b="1" i="1" kern="1200" dirty="0">
              <a:solidFill>
                <a:schemeClr val="bg1"/>
              </a:solidFill>
              <a:latin typeface="+mn-lt"/>
              <a:cs typeface="Calibri"/>
            </a:endParaRPr>
          </a:p>
          <a:p>
            <a:pPr marL="285750" indent="-285750" defTabSz="914400">
              <a:lnSpc>
                <a:spcPct val="90000"/>
              </a:lnSpc>
              <a:spcBef>
                <a:spcPts val="1000"/>
              </a:spcBef>
              <a:buChar char="•"/>
            </a:pPr>
            <a:r>
              <a:rPr lang="en-US" sz="1400" kern="1200" dirty="0">
                <a:solidFill>
                  <a:schemeClr val="bg1"/>
                </a:solidFill>
                <a:latin typeface="+mn-lt"/>
                <a:ea typeface="+mn-ea"/>
                <a:cs typeface="+mn-cs"/>
              </a:rPr>
              <a:t>An ISIS faction in northern Somalia grew from a few dozen to 200 members over the last year, according to a U.N. report. </a:t>
            </a:r>
            <a:br>
              <a:rPr lang="en-US" sz="1400" kern="1200" dirty="0"/>
            </a:br>
            <a:endParaRPr lang="en-US" sz="1400" dirty="0">
              <a:solidFill>
                <a:schemeClr val="bg1"/>
              </a:solidFill>
              <a:cs typeface="Calibri"/>
            </a:endParaRPr>
          </a:p>
          <a:p>
            <a:pPr marL="285750" indent="-285750" defTabSz="914400">
              <a:lnSpc>
                <a:spcPct val="90000"/>
              </a:lnSpc>
              <a:spcBef>
                <a:spcPts val="1000"/>
              </a:spcBef>
              <a:buChar char="•"/>
            </a:pPr>
            <a:r>
              <a:rPr lang="en-US" sz="1400" kern="1200" dirty="0">
                <a:solidFill>
                  <a:schemeClr val="bg1"/>
                </a:solidFill>
                <a:latin typeface="+mn-lt"/>
                <a:ea typeface="+mn-ea"/>
                <a:cs typeface="+mn-cs"/>
              </a:rPr>
              <a:t>Security officials feared it could become a </a:t>
            </a:r>
            <a:r>
              <a:rPr lang="en-US" sz="1400" dirty="0">
                <a:solidFill>
                  <a:schemeClr val="bg1"/>
                </a:solidFill>
              </a:rPr>
              <a:t>safe-haven</a:t>
            </a:r>
            <a:r>
              <a:rPr lang="en-US" sz="1400" kern="1200" dirty="0">
                <a:solidFill>
                  <a:schemeClr val="bg1"/>
                </a:solidFill>
                <a:latin typeface="+mn-lt"/>
                <a:ea typeface="+mn-ea"/>
                <a:cs typeface="+mn-cs"/>
              </a:rPr>
              <a:t> and </a:t>
            </a:r>
            <a:r>
              <a:rPr lang="en-US" sz="1400" dirty="0">
                <a:solidFill>
                  <a:schemeClr val="bg1"/>
                </a:solidFill>
              </a:rPr>
              <a:t>organization</a:t>
            </a:r>
            <a:r>
              <a:rPr lang="en-US" sz="1400" kern="1200" dirty="0">
                <a:solidFill>
                  <a:schemeClr val="bg1"/>
                </a:solidFill>
                <a:latin typeface="+mn-lt"/>
                <a:ea typeface="+mn-ea"/>
                <a:cs typeface="+mn-cs"/>
              </a:rPr>
              <a:t> point for ISIS fighters fleeing from Iraq and Syria.</a:t>
            </a:r>
            <a:endParaRPr lang="en-US" sz="1400" kern="1200" dirty="0">
              <a:solidFill>
                <a:schemeClr val="bg1"/>
              </a:solidFill>
              <a:latin typeface="+mn-lt"/>
              <a:cs typeface="Calibri"/>
            </a:endParaRPr>
          </a:p>
        </p:txBody>
      </p:sp>
      <p:cxnSp>
        <p:nvCxnSpPr>
          <p:cNvPr id="6" name="Straight Connector 9">
            <a:extLst>
              <a:ext uri="{FF2B5EF4-FFF2-40B4-BE49-F238E27FC236}">
                <a16:creationId xmlns:a16="http://schemas.microsoft.com/office/drawing/2014/main" id="{C4C8A451-B6C1-4CB1-95FC-2DBDEC61FF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068597"/>
            <a:ext cx="561451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439DD6-1CCF-48C6-AF10-B70187930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70455" y="4859086"/>
            <a:ext cx="437354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f1edcbb85b6632e91057bd0141665c65">
            <a:extLst>
              <a:ext uri="{FF2B5EF4-FFF2-40B4-BE49-F238E27FC236}">
                <a16:creationId xmlns:a16="http://schemas.microsoft.com/office/drawing/2014/main" id="{81E12206-C177-47BC-A8AE-0C019B58B64E}"/>
              </a:ext>
            </a:extLst>
          </p:cNvPr>
          <p:cNvPicPr>
            <a:picLocks noChangeAspect="1"/>
          </p:cNvPicPr>
          <p:nvPr/>
        </p:nvPicPr>
        <p:blipFill rotWithShape="1">
          <a:blip r:embed="rId2"/>
          <a:srcRect r="1" b="23361"/>
          <a:stretch/>
        </p:blipFill>
        <p:spPr>
          <a:xfrm>
            <a:off x="469942" y="317578"/>
            <a:ext cx="8138333" cy="3508437"/>
          </a:xfrm>
          <a:prstGeom prst="rect">
            <a:avLst/>
          </a:prstGeom>
          <a:noFill/>
        </p:spPr>
      </p:pic>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91159" y="4018137"/>
            <a:ext cx="3426795" cy="2129586"/>
          </a:xfrm>
          <a:noFill/>
        </p:spPr>
        <p:txBody>
          <a:bodyPr vert="horz" lIns="91440" tIns="45720" rIns="91440" bIns="45720" rtlCol="0" anchor="t">
            <a:normAutofit/>
          </a:bodyPr>
          <a:lstStyle/>
          <a:p>
            <a:pPr algn="l" defTabSz="914400">
              <a:lnSpc>
                <a:spcPct val="90000"/>
              </a:lnSpc>
            </a:pPr>
            <a:r>
              <a:rPr lang="en-US" sz="3600">
                <a:solidFill>
                  <a:schemeClr val="bg1"/>
                </a:solidFill>
              </a:rPr>
              <a:t>The U.S. and Russia issue joint statement to work together</a:t>
            </a:r>
          </a:p>
        </p:txBody>
      </p:sp>
      <p:sp>
        <p:nvSpPr>
          <p:cNvPr id="3" name="Content Placeholder 2"/>
          <p:cNvSpPr>
            <a:spLocks noGrp="1"/>
          </p:cNvSpPr>
          <p:nvPr>
            <p:ph sz="half" idx="1"/>
          </p:nvPr>
        </p:nvSpPr>
        <p:spPr>
          <a:xfrm>
            <a:off x="4350287" y="4122301"/>
            <a:ext cx="4255578" cy="2129599"/>
          </a:xfrm>
          <a:noFill/>
        </p:spPr>
        <p:txBody>
          <a:bodyPr vert="horz" lIns="91440" tIns="45720" rIns="91440" bIns="45720" rtlCol="0" anchor="t">
            <a:normAutofit/>
          </a:bodyPr>
          <a:lstStyle/>
          <a:p>
            <a:pPr marL="114300" indent="0" defTabSz="914400">
              <a:lnSpc>
                <a:spcPct val="90000"/>
              </a:lnSpc>
              <a:buNone/>
            </a:pPr>
            <a:r>
              <a:rPr lang="en-US" sz="1600" b="1" i="1" dirty="0">
                <a:solidFill>
                  <a:schemeClr val="bg1"/>
                </a:solidFill>
              </a:rPr>
              <a:t>Nov 11, 2017 </a:t>
            </a:r>
            <a:endParaRPr lang="en-US" b="1" i="1" dirty="0">
              <a:solidFill>
                <a:schemeClr val="bg1"/>
              </a:solidFill>
              <a:cs typeface="Calibri"/>
            </a:endParaRPr>
          </a:p>
          <a:p>
            <a:pPr marL="114300" indent="0" defTabSz="914400">
              <a:lnSpc>
                <a:spcPct val="90000"/>
              </a:lnSpc>
              <a:buNone/>
            </a:pPr>
            <a:endParaRPr lang="en-US" sz="1600" i="1" dirty="0">
              <a:solidFill>
                <a:schemeClr val="bg1"/>
              </a:solidFill>
            </a:endParaRPr>
          </a:p>
          <a:p>
            <a:pPr marL="114300" indent="0" algn="just" defTabSz="914400">
              <a:lnSpc>
                <a:spcPct val="90000"/>
              </a:lnSpc>
              <a:buNone/>
            </a:pPr>
            <a:r>
              <a:rPr lang="en-US" sz="1600" dirty="0">
                <a:solidFill>
                  <a:schemeClr val="bg1"/>
                </a:solidFill>
              </a:rPr>
              <a:t>U.S. President Donald Trump and Russian President Vladimir Putin issued a joint statement in which both countries agree to continue cooperative efforts against the Islamic State until it is defeated.</a:t>
            </a:r>
            <a:endParaRPr lang="en-US" dirty="0">
              <a:solidFill>
                <a:schemeClr val="bg1"/>
              </a:solidFill>
              <a:cs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person riding on the back of a truck&#10;&#10;Description automatically generated">
            <a:extLst>
              <a:ext uri="{FF2B5EF4-FFF2-40B4-BE49-F238E27FC236}">
                <a16:creationId xmlns:a16="http://schemas.microsoft.com/office/drawing/2014/main" id="{4D2C2317-475E-4C95-B3E9-5BF00B2E895C}"/>
              </a:ext>
            </a:extLst>
          </p:cNvPr>
          <p:cNvPicPr>
            <a:picLocks noChangeAspect="1"/>
          </p:cNvPicPr>
          <p:nvPr/>
        </p:nvPicPr>
        <p:blipFill rotWithShape="1">
          <a:blip r:embed="rId2"/>
          <a:srcRect l="21645" r="3373"/>
          <a:stretch/>
        </p:blipFill>
        <p:spPr>
          <a:xfrm>
            <a:off x="20" y="10"/>
            <a:ext cx="9141694" cy="6857990"/>
          </a:xfrm>
          <a:prstGeom prst="rect">
            <a:avLst/>
          </a:prstGeom>
          <a:noFill/>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ISIS loses Rawa</a:t>
            </a:r>
          </a:p>
        </p:txBody>
      </p:sp>
      <p:sp>
        <p:nvSpPr>
          <p:cNvPr id="3" name="Content Placeholder 2"/>
          <p:cNvSpPr>
            <a:spLocks noGrp="1"/>
          </p:cNvSpPr>
          <p:nvPr>
            <p:ph sz="half" idx="1"/>
          </p:nvPr>
        </p:nvSpPr>
        <p:spPr>
          <a:xfrm>
            <a:off x="463547" y="4856921"/>
            <a:ext cx="7173771" cy="1249240"/>
          </a:xfrm>
        </p:spPr>
        <p:txBody>
          <a:bodyPr vert="horz" lIns="91440" tIns="45720" rIns="91440" bIns="45720" rtlCol="0" anchor="t">
            <a:normAutofit/>
          </a:bodyPr>
          <a:lstStyle/>
          <a:p>
            <a:pPr marL="114300" indent="0" defTabSz="914400">
              <a:lnSpc>
                <a:spcPct val="90000"/>
              </a:lnSpc>
              <a:buNone/>
            </a:pPr>
            <a:r>
              <a:rPr lang="en-US" sz="1600" b="1" i="1" dirty="0"/>
              <a:t>Nov 17, 2017</a:t>
            </a:r>
          </a:p>
          <a:p>
            <a:pPr marL="114300" indent="0" defTabSz="914400">
              <a:lnSpc>
                <a:spcPct val="90000"/>
              </a:lnSpc>
              <a:buNone/>
            </a:pPr>
            <a:endParaRPr lang="en-US" sz="1000" i="1" dirty="0"/>
          </a:p>
          <a:p>
            <a:pPr marL="114300" indent="0" defTabSz="914400">
              <a:lnSpc>
                <a:spcPct val="90000"/>
              </a:lnSpc>
              <a:buNone/>
            </a:pPr>
            <a:r>
              <a:rPr lang="en-US" sz="1600" dirty="0"/>
              <a:t>This was the last remaining town in Iraq under ISIS control. Iraqi Prime Minister Haider al-Abadi declared victory over ISIS on December 9th. </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47ab17a2e0cab7cfd5a7a3eb6f62b791">
            <a:extLst>
              <a:ext uri="{FF2B5EF4-FFF2-40B4-BE49-F238E27FC236}">
                <a16:creationId xmlns:a16="http://schemas.microsoft.com/office/drawing/2014/main" id="{A82ED7F2-6E28-48DB-BB95-22C4B1EE7C8B}"/>
              </a:ext>
            </a:extLst>
          </p:cNvPr>
          <p:cNvPicPr>
            <a:picLocks noChangeAspect="1"/>
          </p:cNvPicPr>
          <p:nvPr/>
        </p:nvPicPr>
        <p:blipFill>
          <a:blip r:embed="rId2"/>
          <a:stretch>
            <a:fillRect/>
          </a:stretch>
        </p:blipFill>
        <p:spPr>
          <a:xfrm>
            <a:off x="482600" y="2014749"/>
            <a:ext cx="5168390" cy="2803850"/>
          </a:xfrm>
          <a:prstGeom prst="rect">
            <a:avLst/>
          </a:prstGeom>
          <a:noFill/>
        </p:spPr>
      </p:pic>
      <p:sp>
        <p:nvSpPr>
          <p:cNvPr id="7" name="Rectangle 9">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404" y="0"/>
            <a:ext cx="30465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76987" y="643467"/>
            <a:ext cx="2338388" cy="2556385"/>
          </a:xfrm>
        </p:spPr>
        <p:txBody>
          <a:bodyPr vert="horz" lIns="91440" tIns="45720" rIns="91440" bIns="45720" rtlCol="0" anchor="b">
            <a:normAutofit/>
          </a:bodyPr>
          <a:lstStyle/>
          <a:p>
            <a:pPr algn="l" defTabSz="914400">
              <a:lnSpc>
                <a:spcPct val="90000"/>
              </a:lnSpc>
            </a:pPr>
            <a:r>
              <a:rPr lang="en-US" sz="4200" kern="1200">
                <a:solidFill>
                  <a:schemeClr val="bg1"/>
                </a:solidFill>
                <a:latin typeface="+mj-lt"/>
                <a:ea typeface="+mj-ea"/>
                <a:cs typeface="+mj-cs"/>
              </a:rPr>
              <a:t>Shift in Migrant Routes</a:t>
            </a:r>
          </a:p>
        </p:txBody>
      </p:sp>
      <p:sp>
        <p:nvSpPr>
          <p:cNvPr id="3" name="Content Placeholder 2"/>
          <p:cNvSpPr>
            <a:spLocks noGrp="1"/>
          </p:cNvSpPr>
          <p:nvPr>
            <p:ph sz="half" idx="1"/>
          </p:nvPr>
        </p:nvSpPr>
        <p:spPr>
          <a:xfrm>
            <a:off x="6207412" y="3325716"/>
            <a:ext cx="2673268" cy="2831273"/>
          </a:xfrm>
        </p:spPr>
        <p:txBody>
          <a:bodyPr vert="horz" lIns="91440" tIns="45720" rIns="91440" bIns="45720" rtlCol="0" anchor="t">
            <a:normAutofit/>
          </a:bodyPr>
          <a:lstStyle/>
          <a:p>
            <a:pPr marL="114300" indent="0" defTabSz="914400">
              <a:lnSpc>
                <a:spcPct val="90000"/>
              </a:lnSpc>
              <a:buNone/>
            </a:pPr>
            <a:r>
              <a:rPr lang="en-US" sz="1800" b="1" i="1" dirty="0">
                <a:solidFill>
                  <a:schemeClr val="bg1"/>
                </a:solidFill>
              </a:rPr>
              <a:t>Dec 2017</a:t>
            </a:r>
            <a:endParaRPr lang="en-US" sz="3200" b="1" i="1" dirty="0">
              <a:solidFill>
                <a:schemeClr val="bg1"/>
              </a:solidFill>
              <a:cs typeface="Calibri"/>
            </a:endParaRPr>
          </a:p>
          <a:p>
            <a:pPr marL="114300" indent="0" defTabSz="914400">
              <a:lnSpc>
                <a:spcPct val="90000"/>
              </a:lnSpc>
              <a:buNone/>
            </a:pPr>
            <a:endParaRPr lang="en-US" sz="1800" i="1" dirty="0">
              <a:solidFill>
                <a:schemeClr val="bg1"/>
              </a:solidFill>
              <a:cs typeface="Calibri"/>
            </a:endParaRPr>
          </a:p>
          <a:p>
            <a:pPr marL="114300" indent="0" defTabSz="914400">
              <a:lnSpc>
                <a:spcPct val="90000"/>
              </a:lnSpc>
              <a:buNone/>
            </a:pPr>
            <a:r>
              <a:rPr lang="en-US" sz="1800" dirty="0">
                <a:solidFill>
                  <a:schemeClr val="bg1"/>
                </a:solidFill>
              </a:rPr>
              <a:t>The western Mediterranean route saw a threefold increase in arrivals in 2017.</a:t>
            </a:r>
            <a:endParaRPr lang="en-US" sz="1600" dirty="0">
              <a:solidFill>
                <a:schemeClr val="bg1"/>
              </a:solidFill>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4f249b507f2f73db6916019464b0d79">
            <a:extLst>
              <a:ext uri="{FF2B5EF4-FFF2-40B4-BE49-F238E27FC236}">
                <a16:creationId xmlns:a16="http://schemas.microsoft.com/office/drawing/2014/main" id="{FDF37152-9757-394C-9A1E-9A6A55B996FF}"/>
              </a:ext>
            </a:extLst>
          </p:cNvPr>
          <p:cNvPicPr>
            <a:picLocks noChangeAspect="1"/>
          </p:cNvPicPr>
          <p:nvPr/>
        </p:nvPicPr>
        <p:blipFill rotWithShape="1">
          <a:blip r:embed="rId2"/>
          <a:srcRect l="24560" r="23724" b="9090"/>
          <a:stretch/>
        </p:blipFill>
        <p:spPr>
          <a:xfrm>
            <a:off x="2641851" y="10"/>
            <a:ext cx="6502149" cy="6857990"/>
          </a:xfrm>
          <a:prstGeom prst="rect">
            <a:avLst/>
          </a:prstGeom>
          <a:noFill/>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8320" y="1161288"/>
            <a:ext cx="2578608" cy="1124712"/>
          </a:xfrm>
        </p:spPr>
        <p:txBody>
          <a:bodyPr vert="horz" lIns="91440" tIns="45720" rIns="91440" bIns="45720" rtlCol="0" anchor="b">
            <a:normAutofit/>
          </a:bodyPr>
          <a:lstStyle/>
          <a:p>
            <a:pPr algn="l" defTabSz="914400">
              <a:lnSpc>
                <a:spcPct val="90000"/>
              </a:lnSpc>
            </a:pPr>
            <a:r>
              <a:rPr lang="en-US" sz="2400"/>
              <a:t>Towards Syria</a:t>
            </a:r>
          </a:p>
        </p:txBody>
      </p:sp>
      <p:sp>
        <p:nvSpPr>
          <p:cNvPr id="17"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278320" y="2718054"/>
            <a:ext cx="2579180" cy="3207258"/>
          </a:xfrm>
        </p:spPr>
        <p:txBody>
          <a:bodyPr vert="horz" lIns="91440" tIns="45720" rIns="91440" bIns="45720" rtlCol="0" anchor="t">
            <a:normAutofit fontScale="92500" lnSpcReduction="20000"/>
          </a:bodyPr>
          <a:lstStyle/>
          <a:p>
            <a:pPr marL="114300" indent="-50800" defTabSz="914400">
              <a:lnSpc>
                <a:spcPct val="90000"/>
              </a:lnSpc>
              <a:buNone/>
            </a:pPr>
            <a:r>
              <a:rPr lang="en-US" sz="2000" b="1" i="1" dirty="0"/>
              <a:t>2010</a:t>
            </a:r>
          </a:p>
          <a:p>
            <a:pPr marL="114300" indent="0" defTabSz="914400">
              <a:lnSpc>
                <a:spcPct val="90000"/>
              </a:lnSpc>
              <a:buNone/>
            </a:pPr>
            <a:endParaRPr lang="en-US" sz="1900" i="1" dirty="0"/>
          </a:p>
          <a:p>
            <a:pPr indent="-228600" defTabSz="914400">
              <a:lnSpc>
                <a:spcPct val="90000"/>
              </a:lnSpc>
              <a:buFont typeface="Arial" panose="020B0604020202020204" pitchFamily="34" charset="0"/>
              <a:buChar char="•"/>
            </a:pPr>
            <a:r>
              <a:rPr lang="en-US" sz="2000" dirty="0"/>
              <a:t>Abu Bakr al-Baghdadi sent one of his most trusted men, Abu Muhammad al-</a:t>
            </a:r>
            <a:r>
              <a:rPr lang="en-US" sz="2000" dirty="0" err="1"/>
              <a:t>Julani</a:t>
            </a:r>
            <a:r>
              <a:rPr lang="en-US" sz="2000" dirty="0"/>
              <a:t>, to Syria to grow the network in the region.</a:t>
            </a:r>
          </a:p>
          <a:p>
            <a:pPr indent="-228600" defTabSz="914400">
              <a:lnSpc>
                <a:spcPct val="90000"/>
              </a:lnSpc>
              <a:buFont typeface="Arial" panose="020B0604020202020204" pitchFamily="34" charset="0"/>
              <a:buChar char="•"/>
            </a:pPr>
            <a:r>
              <a:rPr lang="en-US" sz="2000" dirty="0"/>
              <a:t>However, in 2012, he became the new leader of the al-Nusra Front.</a:t>
            </a:r>
          </a:p>
          <a:p>
            <a:pPr indent="-228600" defTabSz="914400">
              <a:lnSpc>
                <a:spcPct val="90000"/>
              </a:lnSpc>
              <a:buFont typeface="Arial" panose="020B0604020202020204" pitchFamily="34" charset="0"/>
              <a:buChar char="•"/>
            </a:pPr>
            <a:endParaRPr lang="en-US" sz="1500" dirty="0"/>
          </a:p>
        </p:txBody>
      </p:sp>
    </p:spTree>
  </p:cSld>
  <p:clrMapOvr>
    <a:overrideClrMapping bg1="dk1" tx1="lt1" bg2="dk2"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57efcad84bfa9551ea41ac2c5bce283">
            <a:extLst>
              <a:ext uri="{FF2B5EF4-FFF2-40B4-BE49-F238E27FC236}">
                <a16:creationId xmlns:a16="http://schemas.microsoft.com/office/drawing/2014/main" id="{7D310782-0290-4DEC-94A4-683E862948A5}"/>
              </a:ext>
            </a:extLst>
          </p:cNvPr>
          <p:cNvPicPr>
            <a:picLocks noChangeAspect="1"/>
          </p:cNvPicPr>
          <p:nvPr/>
        </p:nvPicPr>
        <p:blipFill rotWithShape="1">
          <a:blip r:embed="rId2">
            <a:alphaModFix amt="40000"/>
          </a:blip>
          <a:srcRect l="14432" r="24568" b="-1"/>
          <a:stretch/>
        </p:blipFill>
        <p:spPr>
          <a:xfrm>
            <a:off x="21" y="-3235"/>
            <a:ext cx="9143979" cy="6857990"/>
          </a:xfrm>
          <a:prstGeom prst="rect">
            <a:avLst/>
          </a:prstGeom>
          <a:noFill/>
        </p:spPr>
      </p:pic>
      <p:sp>
        <p:nvSpPr>
          <p:cNvPr id="2" name="Title 1"/>
          <p:cNvSpPr>
            <a:spLocks noGrp="1"/>
          </p:cNvSpPr>
          <p:nvPr>
            <p:ph type="title"/>
          </p:nvPr>
        </p:nvSpPr>
        <p:spPr>
          <a:xfrm>
            <a:off x="595585" y="1542791"/>
            <a:ext cx="7879842" cy="1267906"/>
          </a:xfrm>
        </p:spPr>
        <p:txBody>
          <a:bodyPr vert="horz" lIns="91440" tIns="45720" rIns="91440" bIns="45720" rtlCol="0" anchor="b">
            <a:normAutofit fontScale="90000"/>
          </a:bodyPr>
          <a:lstStyle/>
          <a:p>
            <a:pPr algn="l" defTabSz="914400">
              <a:lnSpc>
                <a:spcPct val="90000"/>
              </a:lnSpc>
            </a:pPr>
            <a:r>
              <a:rPr lang="en-US" dirty="0"/>
              <a:t>Bringing (Foreign) Terrorist Fighters to Justice</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162516" y="3208507"/>
            <a:ext cx="4067687" cy="3526991"/>
          </a:xfrm>
        </p:spPr>
        <p:txBody>
          <a:bodyPr vert="horz" lIns="91440" tIns="45720" rIns="91440" bIns="45720" rtlCol="0" anchor="t">
            <a:normAutofit fontScale="92500" lnSpcReduction="20000"/>
          </a:bodyPr>
          <a:lstStyle/>
          <a:p>
            <a:pPr marL="0" indent="0" algn="just" defTabSz="914400">
              <a:buNone/>
            </a:pPr>
            <a:endParaRPr lang="en-US" sz="1600" dirty="0"/>
          </a:p>
          <a:p>
            <a:pPr marL="0" indent="0" algn="just" defTabSz="914400">
              <a:buNone/>
            </a:pPr>
            <a:r>
              <a:rPr lang="en-US" sz="1600" dirty="0"/>
              <a:t>1- Prosecution by Iraqi and Syrian national courts:</a:t>
            </a:r>
          </a:p>
          <a:p>
            <a:pPr marL="0" indent="0" algn="just" defTabSz="914400">
              <a:buNone/>
            </a:pPr>
            <a:endParaRPr lang="en-US" sz="1600" dirty="0"/>
          </a:p>
          <a:p>
            <a:pPr marL="0" indent="0" algn="just" defTabSz="914400">
              <a:buNone/>
            </a:pPr>
            <a:r>
              <a:rPr lang="en-US" sz="1600" dirty="0"/>
              <a:t>There are two main concerns with this approach. Firstly, Syria is still a war-torn country that is home to many perpetrators of genocide, war crimes, etc. The ongoing conflict in Syria prevents the possibility of holding safe and fair trials, essential features of justice and accountability. </a:t>
            </a:r>
          </a:p>
          <a:p>
            <a:pPr marL="0" indent="0" algn="just" defTabSz="914400">
              <a:buNone/>
            </a:pPr>
            <a:endParaRPr lang="en-US" sz="1600" dirty="0"/>
          </a:p>
          <a:p>
            <a:pPr marL="0" indent="0" algn="just" defTabSz="914400">
              <a:buNone/>
            </a:pPr>
            <a:r>
              <a:rPr lang="en-US" sz="1600" dirty="0"/>
              <a:t>Secondly, the use of the death penalty in Iraq, condemned by most countries as a violation of human rights, poses problems.</a:t>
            </a:r>
          </a:p>
          <a:p>
            <a:pPr marL="0" indent="0" algn="just" defTabSz="914400">
              <a:buNone/>
            </a:pPr>
            <a:br>
              <a:rPr lang="en-US" sz="1600" dirty="0"/>
            </a:br>
            <a:br>
              <a:rPr lang="en-US" sz="1600" dirty="0"/>
            </a:br>
            <a:endParaRPr lang="en-US" sz="1600" dirty="0">
              <a:cs typeface="Calibri"/>
            </a:endParaRPr>
          </a:p>
        </p:txBody>
      </p:sp>
      <p:sp>
        <p:nvSpPr>
          <p:cNvPr id="4" name="TextBox 3">
            <a:extLst>
              <a:ext uri="{FF2B5EF4-FFF2-40B4-BE49-F238E27FC236}">
                <a16:creationId xmlns:a16="http://schemas.microsoft.com/office/drawing/2014/main" id="{41DFEC18-754B-4363-B916-D79B939EAD77}"/>
              </a:ext>
            </a:extLst>
          </p:cNvPr>
          <p:cNvSpPr txBox="1"/>
          <p:nvPr/>
        </p:nvSpPr>
        <p:spPr>
          <a:xfrm>
            <a:off x="630936" y="2814125"/>
            <a:ext cx="8010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There have been two main ideas on how to bring FTFs to justice:</a:t>
            </a:r>
            <a:endParaRPr lang="en-US" dirty="0"/>
          </a:p>
        </p:txBody>
      </p:sp>
      <p:sp>
        <p:nvSpPr>
          <p:cNvPr id="6" name="TextBox 5">
            <a:extLst>
              <a:ext uri="{FF2B5EF4-FFF2-40B4-BE49-F238E27FC236}">
                <a16:creationId xmlns:a16="http://schemas.microsoft.com/office/drawing/2014/main" id="{184FD232-9458-42C5-AF21-D66FA8C2E061}"/>
              </a:ext>
            </a:extLst>
          </p:cNvPr>
          <p:cNvSpPr txBox="1"/>
          <p:nvPr/>
        </p:nvSpPr>
        <p:spPr>
          <a:xfrm>
            <a:off x="4480835" y="3425760"/>
            <a:ext cx="4500649"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dirty="0">
                <a:cs typeface="Calibri"/>
              </a:rPr>
              <a:t>2- Prosecution by Foreign National Courts:</a:t>
            </a:r>
          </a:p>
          <a:p>
            <a:endParaRPr lang="en-GB" sz="1500" dirty="0">
              <a:cs typeface="Calibri"/>
            </a:endParaRPr>
          </a:p>
          <a:p>
            <a:r>
              <a:rPr lang="en-GB" sz="1500" dirty="0">
                <a:cs typeface="Calibri"/>
              </a:rPr>
              <a:t>Unless crimes have been committed by their own citizens, few European countries have become involved in bringing other perpetrators in Iraq and Syria to justice. </a:t>
            </a:r>
          </a:p>
          <a:p>
            <a:endParaRPr lang="en-GB" sz="1500" dirty="0">
              <a:cs typeface="Calibri"/>
            </a:endParaRPr>
          </a:p>
          <a:p>
            <a:r>
              <a:rPr lang="en-GB" sz="1500" dirty="0">
                <a:cs typeface="Calibri"/>
              </a:rPr>
              <a:t>The focus has predominantly been on terrorism-related charges, creating a void in accountability for other international crimes (genocide, crimes against humanity, and war crimes).</a:t>
            </a:r>
          </a:p>
        </p:txBody>
      </p:sp>
    </p:spTree>
  </p:cSld>
  <p:clrMapOvr>
    <a:overrideClrMapping bg1="dk1" tx1="lt1" bg2="dk2"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256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vert="horz" lIns="91440" tIns="45720" rIns="91440" bIns="45720" rtlCol="0" anchor="ctr">
            <a:normAutofit/>
          </a:bodyPr>
          <a:lstStyle/>
          <a:p>
            <a:pPr algn="l" defTabSz="914400">
              <a:lnSpc>
                <a:spcPct val="90000"/>
              </a:lnSpc>
            </a:pPr>
            <a:r>
              <a:rPr lang="en-US" dirty="0">
                <a:solidFill>
                  <a:srgbClr val="FFFFFF"/>
                </a:solidFill>
              </a:rPr>
              <a:t>ISIS Territory Overview: 2018</a:t>
            </a:r>
          </a:p>
        </p:txBody>
      </p:sp>
      <p:pic>
        <p:nvPicPr>
          <p:cNvPr id="4" name="Picture 4">
            <a:extLst>
              <a:ext uri="{FF2B5EF4-FFF2-40B4-BE49-F238E27FC236}">
                <a16:creationId xmlns:a16="http://schemas.microsoft.com/office/drawing/2014/main" id="{29D1A44E-4942-4106-A15E-FC7A9EED0B44}"/>
              </a:ext>
            </a:extLst>
          </p:cNvPr>
          <p:cNvPicPr>
            <a:picLocks noChangeAspect="1"/>
          </p:cNvPicPr>
          <p:nvPr/>
        </p:nvPicPr>
        <p:blipFill>
          <a:blip r:embed="rId2"/>
          <a:srcRect l="12894" r="12894"/>
          <a:stretch/>
        </p:blipFill>
        <p:spPr>
          <a:xfrm>
            <a:off x="245660" y="2454903"/>
            <a:ext cx="5293729" cy="4080254"/>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dirty="0">
                <a:solidFill>
                  <a:srgbClr val="FFFFFF"/>
                </a:solidFill>
              </a:rPr>
              <a:t>By 2018, ISIS lost most of its territorial holdings that it held at the group’s peak.</a:t>
            </a:r>
            <a:endParaRPr lang="en-US" dirty="0"/>
          </a:p>
        </p:txBody>
      </p:sp>
    </p:spTree>
    <p:extLst>
      <p:ext uri="{BB962C8B-B14F-4D97-AF65-F5344CB8AC3E}">
        <p14:creationId xmlns:p14="http://schemas.microsoft.com/office/powerpoint/2010/main" val="3842214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558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Summary of terrorist attacks - 2018</a:t>
            </a:r>
          </a:p>
        </p:txBody>
      </p:sp>
      <p:pic>
        <p:nvPicPr>
          <p:cNvPr id="5" name="Picture 4" descr="d74f779537f5ee11dbeaabc8063341b1">
            <a:extLst>
              <a:ext uri="{FF2B5EF4-FFF2-40B4-BE49-F238E27FC236}">
                <a16:creationId xmlns:a16="http://schemas.microsoft.com/office/drawing/2014/main" id="{C54D4ED7-93BB-46EC-ABA5-14C83477CAD3}"/>
              </a:ext>
            </a:extLst>
          </p:cNvPr>
          <p:cNvPicPr>
            <a:picLocks noChangeAspect="1"/>
          </p:cNvPicPr>
          <p:nvPr/>
        </p:nvPicPr>
        <p:blipFill rotWithShape="1">
          <a:blip r:embed="rId2"/>
          <a:srcRect l="20275" r="2394" b="-1"/>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86921" y="391452"/>
            <a:ext cx="3174641" cy="6050294"/>
          </a:xfrm>
        </p:spPr>
        <p:txBody>
          <a:bodyPr vert="horz" lIns="91440" tIns="45720" rIns="91440" bIns="45720" rtlCol="0" anchor="ctr">
            <a:normAutofit lnSpcReduction="10000"/>
          </a:bodyPr>
          <a:lstStyle/>
          <a:p>
            <a:pPr marL="114300" indent="0" defTabSz="914400">
              <a:lnSpc>
                <a:spcPct val="90000"/>
              </a:lnSpc>
              <a:buNone/>
            </a:pPr>
            <a:r>
              <a:rPr lang="en-US" sz="1600" dirty="0">
                <a:solidFill>
                  <a:srgbClr val="FFFFFF"/>
                </a:solidFill>
              </a:rPr>
              <a:t>In 2018, Asian nations were hit hard by ISIS terror attacks. Afghanistan and Pakistan. </a:t>
            </a:r>
            <a:br>
              <a:rPr lang="en-US" sz="1600" dirty="0"/>
            </a:br>
            <a:br>
              <a:rPr lang="en-US" sz="1600" dirty="0"/>
            </a:br>
            <a:r>
              <a:rPr lang="en-US" sz="1600" dirty="0">
                <a:solidFill>
                  <a:srgbClr val="FFFFFF"/>
                </a:solidFill>
              </a:rPr>
              <a:t>Here is a summary of some of the year's deadliest incidents:</a:t>
            </a:r>
            <a:br>
              <a:rPr lang="en-US" sz="1600" dirty="0"/>
            </a:br>
            <a:endParaRPr lang="en-US" sz="1600" dirty="0">
              <a:cs typeface="Calibri"/>
            </a:endParaRPr>
          </a:p>
          <a:p>
            <a:pPr marL="285750" indent="-171450" defTabSz="914400">
              <a:lnSpc>
                <a:spcPct val="90000"/>
              </a:lnSpc>
            </a:pPr>
            <a:r>
              <a:rPr lang="en-US" sz="1600" dirty="0">
                <a:solidFill>
                  <a:srgbClr val="FFFFFF"/>
                </a:solidFill>
              </a:rPr>
              <a:t>On January 15th, Baghdad, Iraq saw 38 people die and 90 injured in a suicide bombing at </a:t>
            </a:r>
            <a:r>
              <a:rPr lang="en-US" sz="1600" dirty="0" err="1">
                <a:solidFill>
                  <a:srgbClr val="FFFFFF"/>
                </a:solidFill>
              </a:rPr>
              <a:t>Tarayan</a:t>
            </a:r>
            <a:r>
              <a:rPr lang="en-US" sz="1600" dirty="0">
                <a:solidFill>
                  <a:srgbClr val="FFFFFF"/>
                </a:solidFill>
              </a:rPr>
              <a:t> Square.</a:t>
            </a:r>
            <a:br>
              <a:rPr lang="en-US" sz="1600" dirty="0"/>
            </a:br>
            <a:endParaRPr lang="en-US" sz="1600" dirty="0">
              <a:solidFill>
                <a:srgbClr val="FFFFFF"/>
              </a:solidFill>
              <a:cs typeface="Calibri"/>
            </a:endParaRPr>
          </a:p>
          <a:p>
            <a:pPr marL="285750" indent="-171450" defTabSz="914400">
              <a:lnSpc>
                <a:spcPct val="90000"/>
              </a:lnSpc>
            </a:pPr>
            <a:r>
              <a:rPr lang="en-US" sz="1600" dirty="0">
                <a:solidFill>
                  <a:srgbClr val="FFFFFF"/>
                </a:solidFill>
              </a:rPr>
              <a:t>A bombing at a voter registration center in Kabul, Afghanistan on April 22nd killed 69 people. Another attack in July at Kabul International airport killed 23, and in August in </a:t>
            </a:r>
            <a:r>
              <a:rPr lang="en-US" sz="1600" dirty="0" err="1">
                <a:solidFill>
                  <a:srgbClr val="FFFFFF"/>
                </a:solidFill>
              </a:rPr>
              <a:t>Gardez</a:t>
            </a:r>
            <a:r>
              <a:rPr lang="en-US" sz="1600" dirty="0">
                <a:solidFill>
                  <a:srgbClr val="FFFFFF"/>
                </a:solidFill>
              </a:rPr>
              <a:t>, two attackers killed 39 people. </a:t>
            </a:r>
            <a:br>
              <a:rPr lang="en-US" sz="1600" dirty="0"/>
            </a:br>
            <a:endParaRPr lang="en-US" sz="1600" dirty="0">
              <a:solidFill>
                <a:srgbClr val="FFFFFF"/>
              </a:solidFill>
              <a:cs typeface="Calibri"/>
            </a:endParaRPr>
          </a:p>
          <a:p>
            <a:pPr marL="285750" indent="-171450" defTabSz="914400">
              <a:lnSpc>
                <a:spcPct val="90000"/>
              </a:lnSpc>
            </a:pPr>
            <a:r>
              <a:rPr lang="en-US" sz="1600" dirty="0">
                <a:solidFill>
                  <a:srgbClr val="FFFFFF"/>
                </a:solidFill>
              </a:rPr>
              <a:t>Ahead of the Pakistani general election, attackers targeted rallies. On July 13</a:t>
            </a:r>
            <a:r>
              <a:rPr lang="en-US" sz="1600" baseline="30000" dirty="0">
                <a:solidFill>
                  <a:srgbClr val="FFFFFF"/>
                </a:solidFill>
              </a:rPr>
              <a:t>th</a:t>
            </a:r>
            <a:r>
              <a:rPr lang="en-US" sz="1600" dirty="0">
                <a:solidFill>
                  <a:srgbClr val="FFFFFF"/>
                </a:solidFill>
              </a:rPr>
              <a:t> in </a:t>
            </a:r>
            <a:r>
              <a:rPr lang="en-US" sz="1600" dirty="0" err="1">
                <a:solidFill>
                  <a:srgbClr val="FFFFFF"/>
                </a:solidFill>
              </a:rPr>
              <a:t>Mastung</a:t>
            </a:r>
            <a:r>
              <a:rPr lang="en-US" sz="1600" dirty="0">
                <a:solidFill>
                  <a:srgbClr val="FFFFFF"/>
                </a:solidFill>
              </a:rPr>
              <a:t>, 149 people were killed in a blast.</a:t>
            </a:r>
            <a:br>
              <a:rPr lang="en-US" sz="1400" dirty="0"/>
            </a:br>
            <a:br>
              <a:rPr lang="en-US" sz="1400" dirty="0"/>
            </a:br>
            <a:br>
              <a:rPr lang="en-US" sz="1400" dirty="0"/>
            </a:br>
            <a:endParaRPr lang="en-US" sz="1400" dirty="0">
              <a:solidFill>
                <a:srgbClr val="FFFFFF"/>
              </a:solidFill>
              <a:cs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e2950ea81a3bd66b4fe461563d8f83ab">
            <a:extLst>
              <a:ext uri="{FF2B5EF4-FFF2-40B4-BE49-F238E27FC236}">
                <a16:creationId xmlns:a16="http://schemas.microsoft.com/office/drawing/2014/main" id="{EDC7F401-14D7-454A-ADDE-0431AF9AEA69}"/>
              </a:ext>
            </a:extLst>
          </p:cNvPr>
          <p:cNvPicPr>
            <a:picLocks noChangeAspect="1"/>
          </p:cNvPicPr>
          <p:nvPr/>
        </p:nvPicPr>
        <p:blipFill rotWithShape="1">
          <a:blip r:embed="rId2"/>
          <a:srcRect r="25019"/>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2200" dirty="0"/>
              <a:t>U.S. troops remain in Syria to counter Iran and Assad </a:t>
            </a:r>
          </a:p>
        </p:txBody>
      </p:sp>
      <p:sp>
        <p:nvSpPr>
          <p:cNvPr id="3" name="Content Placeholder 2"/>
          <p:cNvSpPr>
            <a:spLocks noGrp="1"/>
          </p:cNvSpPr>
          <p:nvPr>
            <p:ph sz="half" idx="1"/>
          </p:nvPr>
        </p:nvSpPr>
        <p:spPr>
          <a:xfrm>
            <a:off x="145392" y="4798822"/>
            <a:ext cx="7535583" cy="1395915"/>
          </a:xfrm>
        </p:spPr>
        <p:txBody>
          <a:bodyPr vert="horz" lIns="91440" tIns="45720" rIns="91440" bIns="45720" rtlCol="0" anchor="t">
            <a:normAutofit fontScale="92500" lnSpcReduction="20000"/>
          </a:bodyPr>
          <a:lstStyle/>
          <a:p>
            <a:pPr marL="114300" indent="0" defTabSz="914400">
              <a:lnSpc>
                <a:spcPct val="90000"/>
              </a:lnSpc>
              <a:buNone/>
            </a:pPr>
            <a:r>
              <a:rPr lang="en-US" sz="1400" b="1" i="1" dirty="0"/>
              <a:t>Jan 17, 2018</a:t>
            </a:r>
          </a:p>
          <a:p>
            <a:pPr marL="114300" indent="0" defTabSz="914400">
              <a:lnSpc>
                <a:spcPct val="90000"/>
              </a:lnSpc>
              <a:buNone/>
            </a:pPr>
            <a:endParaRPr lang="en-US" sz="1400" i="1" dirty="0">
              <a:cs typeface="Calibri"/>
            </a:endParaRPr>
          </a:p>
          <a:p>
            <a:pPr indent="-228600" defTabSz="914400">
              <a:lnSpc>
                <a:spcPct val="90000"/>
              </a:lnSpc>
              <a:buFont typeface="Arial" panose="020B0604020202020204" pitchFamily="34" charset="0"/>
              <a:buChar char="•"/>
            </a:pPr>
            <a:r>
              <a:rPr lang="en-US" sz="1400" dirty="0"/>
              <a:t>U.S. troops remained in Syria to counter Iran and Bashar al Assad’s presence in the country. Airstrikes continued. </a:t>
            </a:r>
            <a:br>
              <a:rPr lang="en-US" sz="1400" dirty="0"/>
            </a:br>
            <a:endParaRPr lang="en-US" sz="1400" dirty="0">
              <a:cs typeface="Calibri"/>
            </a:endParaRPr>
          </a:p>
          <a:p>
            <a:pPr indent="-228600" defTabSz="914400">
              <a:lnSpc>
                <a:spcPct val="90000"/>
              </a:lnSpc>
              <a:buFont typeface="Arial" panose="020B0604020202020204" pitchFamily="34" charset="0"/>
              <a:buChar char="•"/>
            </a:pPr>
            <a:r>
              <a:rPr lang="en-US" sz="1400" dirty="0"/>
              <a:t>U.S. Secretary of State Rex Tillerson announced that “ISIS has one foot in the grave, and by maintaining an American military presence in Syria until the full and complete defeat of ISIS is achieved, it will soon have two.”</a:t>
            </a:r>
            <a:endParaRPr lang="en-US" sz="14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8712" y="963877"/>
            <a:ext cx="2950709" cy="4930246"/>
          </a:xfrm>
        </p:spPr>
        <p:txBody>
          <a:bodyPr vert="horz" lIns="91440" tIns="45720" rIns="91440" bIns="45720" rtlCol="0" anchor="ctr">
            <a:normAutofit/>
          </a:bodyPr>
          <a:lstStyle/>
          <a:p>
            <a:pPr algn="r" defTabSz="914400">
              <a:lnSpc>
                <a:spcPct val="90000"/>
              </a:lnSpc>
            </a:pPr>
            <a:r>
              <a:rPr lang="en-US" sz="3700" kern="1200" dirty="0">
                <a:solidFill>
                  <a:schemeClr val="accent1"/>
                </a:solidFill>
                <a:latin typeface="+mj-lt"/>
                <a:ea typeface="+mj-ea"/>
                <a:cs typeface="+mj-cs"/>
              </a:rPr>
              <a:t>U.S. government and foreign experts announces ISIS still has 10,000 loyalists</a:t>
            </a:r>
          </a:p>
        </p:txBody>
      </p:sp>
      <p:cxnSp>
        <p:nvCxnSpPr>
          <p:cNvPr id="42" name="Straight Connector 4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732023" y="963877"/>
            <a:ext cx="4783327" cy="4930246"/>
          </a:xfrm>
        </p:spPr>
        <p:txBody>
          <a:bodyPr vert="horz" lIns="91440" tIns="45720" rIns="91440" bIns="45720" rtlCol="0" anchor="ctr">
            <a:normAutofit/>
          </a:bodyPr>
          <a:lstStyle/>
          <a:p>
            <a:pPr marL="0" indent="0" defTabSz="914400">
              <a:lnSpc>
                <a:spcPct val="90000"/>
              </a:lnSpc>
              <a:buNone/>
            </a:pPr>
            <a:r>
              <a:rPr lang="en-US" sz="2100" b="1" i="1" dirty="0"/>
              <a:t>Jan 22, 2018</a:t>
            </a:r>
          </a:p>
          <a:p>
            <a:pPr marL="0" indent="0" defTabSz="914400">
              <a:lnSpc>
                <a:spcPct val="90000"/>
              </a:lnSpc>
              <a:buNone/>
            </a:pPr>
            <a:endParaRPr lang="en-US" sz="2100" dirty="0">
              <a:cs typeface="Calibri"/>
            </a:endParaRPr>
          </a:p>
          <a:p>
            <a:pPr indent="-228600" defTabSz="914400">
              <a:lnSpc>
                <a:spcPct val="90000"/>
              </a:lnSpc>
              <a:buFont typeface="Arial" panose="020B0604020202020204" pitchFamily="34" charset="0"/>
              <a:buChar char="•"/>
            </a:pPr>
            <a:r>
              <a:rPr lang="en-US" sz="2100" dirty="0"/>
              <a:t>An announcement from the U.S. government and a team of foreign experts warned that ISIS still had as many as 10,000 loyalists in Iraq and Syria. </a:t>
            </a:r>
            <a:br>
              <a:rPr lang="en-US" sz="2100" dirty="0"/>
            </a:br>
            <a:endParaRPr lang="en-US" sz="2100" dirty="0"/>
          </a:p>
          <a:p>
            <a:pPr indent="-228600" defTabSz="914400">
              <a:lnSpc>
                <a:spcPct val="90000"/>
              </a:lnSpc>
              <a:buFont typeface="Arial" panose="020B0604020202020204" pitchFamily="34" charset="0"/>
              <a:buChar char="•"/>
            </a:pPr>
            <a:r>
              <a:rPr lang="en-US" sz="2100" dirty="0"/>
              <a:t>Despite announcements from Iraqi and Syrian governments that ISIS had been defeated, the conflict was not truly over; hotbeds of extremism still held powerful potential. </a:t>
            </a:r>
            <a:endParaRPr lang="en-US" sz="2100" dirty="0">
              <a:cs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8ef1e66545bf6a21d76536fd92a65a25">
            <a:extLst>
              <a:ext uri="{FF2B5EF4-FFF2-40B4-BE49-F238E27FC236}">
                <a16:creationId xmlns:a16="http://schemas.microsoft.com/office/drawing/2014/main" id="{C9B65BFA-55E3-44EF-BBA5-3CE0E676EE49}"/>
              </a:ext>
            </a:extLst>
          </p:cNvPr>
          <p:cNvPicPr>
            <a:picLocks noChangeAspect="1"/>
          </p:cNvPicPr>
          <p:nvPr/>
        </p:nvPicPr>
        <p:blipFill rotWithShape="1">
          <a:blip r:embed="rId2"/>
          <a:srcRect l="13643" r="11376"/>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Overcrowded camps of the EU</a:t>
            </a:r>
          </a:p>
        </p:txBody>
      </p:sp>
      <p:sp>
        <p:nvSpPr>
          <p:cNvPr id="3" name="Content Placeholder 2"/>
          <p:cNvSpPr>
            <a:spLocks noGrp="1"/>
          </p:cNvSpPr>
          <p:nvPr>
            <p:ph sz="half" idx="2"/>
          </p:nvPr>
        </p:nvSpPr>
        <p:spPr>
          <a:xfrm>
            <a:off x="463547" y="4856920"/>
            <a:ext cx="7173771" cy="1337817"/>
          </a:xfrm>
        </p:spPr>
        <p:txBody>
          <a:bodyPr vert="horz" lIns="91440" tIns="45720" rIns="91440" bIns="45720" rtlCol="0" anchor="t">
            <a:normAutofit/>
          </a:bodyPr>
          <a:lstStyle/>
          <a:p>
            <a:pPr marL="114300" indent="0" defTabSz="914400">
              <a:lnSpc>
                <a:spcPct val="90000"/>
              </a:lnSpc>
              <a:buNone/>
            </a:pPr>
            <a:r>
              <a:rPr lang="en-US" sz="1600" b="1" i="1" dirty="0"/>
              <a:t>Jan 2018</a:t>
            </a:r>
          </a:p>
          <a:p>
            <a:pPr marL="114300" indent="0" defTabSz="914400">
              <a:lnSpc>
                <a:spcPct val="90000"/>
              </a:lnSpc>
              <a:buNone/>
            </a:pPr>
            <a:endParaRPr lang="en-US" sz="1100" b="1" i="1" dirty="0"/>
          </a:p>
          <a:p>
            <a:pPr marL="114300" indent="0" defTabSz="914400">
              <a:lnSpc>
                <a:spcPct val="90000"/>
              </a:lnSpc>
              <a:buNone/>
            </a:pPr>
            <a:r>
              <a:rPr lang="en-US" sz="1600" dirty="0"/>
              <a:t>Thousands of migrants remained stranded in the overcrowded camps on the Greek islands. Amnesty International called the conditions ‘’an open wound’’ for European human rights.</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8b199b77f309aa50c49faadcc0b77b36">
            <a:extLst>
              <a:ext uri="{FF2B5EF4-FFF2-40B4-BE49-F238E27FC236}">
                <a16:creationId xmlns:a16="http://schemas.microsoft.com/office/drawing/2014/main" id="{A760E713-7AED-40E0-91E6-F7F375763705}"/>
              </a:ext>
            </a:extLst>
          </p:cNvPr>
          <p:cNvPicPr>
            <a:picLocks noChangeAspect="1"/>
          </p:cNvPicPr>
          <p:nvPr/>
        </p:nvPicPr>
        <p:blipFill rotWithShape="1">
          <a:blip r:embed="rId2"/>
          <a:srcRect r="25"/>
          <a:stretch/>
        </p:blipFill>
        <p:spPr>
          <a:xfrm>
            <a:off x="20" y="10"/>
            <a:ext cx="9141694" cy="6857990"/>
          </a:xfrm>
          <a:prstGeom prst="rect">
            <a:avLst/>
          </a:prstGeom>
          <a:noFill/>
        </p:spPr>
      </p:pic>
      <p:sp>
        <p:nvSpPr>
          <p:cNvPr id="7"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1900" dirty="0"/>
              <a:t>Europol says some ISIS propaganda has been removed successfully</a:t>
            </a:r>
          </a:p>
        </p:txBody>
      </p:sp>
      <p:sp>
        <p:nvSpPr>
          <p:cNvPr id="3" name="Content Placeholder 2"/>
          <p:cNvSpPr>
            <a:spLocks noGrp="1"/>
          </p:cNvSpPr>
          <p:nvPr>
            <p:ph sz="half" idx="1"/>
          </p:nvPr>
        </p:nvSpPr>
        <p:spPr>
          <a:xfrm>
            <a:off x="463547" y="4856920"/>
            <a:ext cx="7173771" cy="1337817"/>
          </a:xfrm>
        </p:spPr>
        <p:txBody>
          <a:bodyPr vert="horz" lIns="91440" tIns="45720" rIns="91440" bIns="45720" rtlCol="0" anchor="t">
            <a:normAutofit/>
          </a:bodyPr>
          <a:lstStyle/>
          <a:p>
            <a:pPr marL="114300" indent="0" defTabSz="914400">
              <a:lnSpc>
                <a:spcPct val="90000"/>
              </a:lnSpc>
              <a:buNone/>
            </a:pPr>
            <a:r>
              <a:rPr lang="en-US" sz="1600" b="1" i="1" dirty="0"/>
              <a:t>Apr 27, 2018 </a:t>
            </a:r>
          </a:p>
          <a:p>
            <a:pPr marL="114300" indent="0" defTabSz="914400">
              <a:lnSpc>
                <a:spcPct val="90000"/>
              </a:lnSpc>
              <a:buNone/>
            </a:pPr>
            <a:endParaRPr lang="en-US" sz="1200" b="1" dirty="0">
              <a:cs typeface="Calibri"/>
            </a:endParaRPr>
          </a:p>
          <a:p>
            <a:pPr marL="114300" indent="0" defTabSz="914400">
              <a:lnSpc>
                <a:spcPct val="90000"/>
              </a:lnSpc>
              <a:buNone/>
            </a:pPr>
            <a:r>
              <a:rPr lang="en-US" sz="1600" dirty="0"/>
              <a:t>Europol announced the U.S., Canada, and some European countries took down the Islamic State's propaganda, including its affiliated </a:t>
            </a:r>
            <a:r>
              <a:rPr lang="en-US" sz="1600" dirty="0" err="1"/>
              <a:t>Amaq</a:t>
            </a:r>
            <a:r>
              <a:rPr lang="en-US" sz="1600" dirty="0"/>
              <a:t> News Agency, in a coordinated operation.</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5" y="474146"/>
            <a:ext cx="7886695" cy="1197864"/>
          </a:xfrm>
        </p:spPr>
        <p:txBody>
          <a:bodyPr vert="horz" lIns="91440" tIns="45720" rIns="91440" bIns="45720" rtlCol="0" anchor="ctr">
            <a:normAutofit/>
          </a:bodyPr>
          <a:lstStyle/>
          <a:p>
            <a:pPr algn="l" defTabSz="914400">
              <a:lnSpc>
                <a:spcPct val="90000"/>
              </a:lnSpc>
            </a:pPr>
            <a:r>
              <a:rPr lang="en-US">
                <a:ln w="22225">
                  <a:solidFill>
                    <a:srgbClr val="FFFFFF"/>
                  </a:solidFill>
                </a:ln>
              </a:rPr>
              <a:t>Family Reunification</a:t>
            </a:r>
          </a:p>
        </p:txBody>
      </p:sp>
      <p:cxnSp>
        <p:nvCxnSpPr>
          <p:cNvPr id="18" name="Straight Connector 18">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54e22598b88e011cbe5121ce41471adb">
            <a:extLst>
              <a:ext uri="{FF2B5EF4-FFF2-40B4-BE49-F238E27FC236}">
                <a16:creationId xmlns:a16="http://schemas.microsoft.com/office/drawing/2014/main" id="{8E59B28E-2DB8-46FB-8479-01B830C5BDB1}"/>
              </a:ext>
            </a:extLst>
          </p:cNvPr>
          <p:cNvPicPr>
            <a:picLocks noChangeAspect="1"/>
          </p:cNvPicPr>
          <p:nvPr/>
        </p:nvPicPr>
        <p:blipFill rotWithShape="1">
          <a:blip r:embed="rId2"/>
          <a:srcRect l="15261" r="10145" b="1"/>
          <a:stretch/>
        </p:blipFill>
        <p:spPr>
          <a:xfrm>
            <a:off x="626364" y="2002117"/>
            <a:ext cx="4661846" cy="4171569"/>
          </a:xfrm>
          <a:prstGeom prst="rect">
            <a:avLst/>
          </a:prstGeom>
          <a:noFill/>
        </p:spPr>
      </p:pic>
      <p:sp>
        <p:nvSpPr>
          <p:cNvPr id="3" name="Content Placeholder 2"/>
          <p:cNvSpPr>
            <a:spLocks noGrp="1"/>
          </p:cNvSpPr>
          <p:nvPr>
            <p:ph sz="half" idx="2"/>
          </p:nvPr>
        </p:nvSpPr>
        <p:spPr>
          <a:xfrm>
            <a:off x="5649985" y="1999578"/>
            <a:ext cx="2867644" cy="4171568"/>
          </a:xfrm>
        </p:spPr>
        <p:txBody>
          <a:bodyPr vert="horz" lIns="91440" tIns="45720" rIns="91440" bIns="45720" rtlCol="0" anchor="ctr">
            <a:normAutofit/>
          </a:bodyPr>
          <a:lstStyle/>
          <a:p>
            <a:pPr marL="0" indent="0" defTabSz="914400">
              <a:lnSpc>
                <a:spcPct val="90000"/>
              </a:lnSpc>
              <a:buNone/>
            </a:pPr>
            <a:r>
              <a:rPr lang="en-US" sz="1700" b="1" i="1" dirty="0"/>
              <a:t>Apr 2018</a:t>
            </a:r>
            <a:endParaRPr lang="en-US" b="1" dirty="0"/>
          </a:p>
          <a:p>
            <a:pPr marL="0" indent="0" defTabSz="914400">
              <a:lnSpc>
                <a:spcPct val="90000"/>
              </a:lnSpc>
              <a:buNone/>
            </a:pPr>
            <a:endParaRPr lang="en-US" sz="1700" i="1" dirty="0"/>
          </a:p>
          <a:p>
            <a:pPr marL="114300" indent="0" defTabSz="914400">
              <a:lnSpc>
                <a:spcPct val="90000"/>
              </a:lnSpc>
              <a:buNone/>
            </a:pPr>
            <a:r>
              <a:rPr lang="en-US" sz="1700" dirty="0"/>
              <a:t>Germany announced family reunification legislation. 1000 family members could come to Germany from Syria. </a:t>
            </a:r>
            <a:endParaRPr lang="en-US" sz="17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A273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Crowded streets of Bosnia</a:t>
            </a:r>
          </a:p>
        </p:txBody>
      </p:sp>
      <p:pic>
        <p:nvPicPr>
          <p:cNvPr id="5" name="Picture 4" descr="02032c0359327c2999ae3c76d132f7e8">
            <a:extLst>
              <a:ext uri="{FF2B5EF4-FFF2-40B4-BE49-F238E27FC236}">
                <a16:creationId xmlns:a16="http://schemas.microsoft.com/office/drawing/2014/main" id="{5AB0DEEF-047A-40FA-BCBE-CB63C69487B5}"/>
              </a:ext>
            </a:extLst>
          </p:cNvPr>
          <p:cNvPicPr>
            <a:picLocks noChangeAspect="1"/>
          </p:cNvPicPr>
          <p:nvPr/>
        </p:nvPicPr>
        <p:blipFill rotWithShape="1">
          <a:blip r:embed="rId2"/>
          <a:srcRect l="12635" r="14868"/>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815816" y="1002818"/>
            <a:ext cx="2922059" cy="4852362"/>
          </a:xfrm>
        </p:spPr>
        <p:txBody>
          <a:bodyPr vert="horz" lIns="91440" tIns="45720" rIns="91440" bIns="45720" rtlCol="0" anchor="ctr">
            <a:normAutofit/>
          </a:bodyPr>
          <a:lstStyle/>
          <a:p>
            <a:pPr marL="114300" indent="0" defTabSz="914400">
              <a:lnSpc>
                <a:spcPct val="90000"/>
              </a:lnSpc>
              <a:buNone/>
            </a:pPr>
            <a:r>
              <a:rPr lang="en-US" sz="1700" i="1" dirty="0">
                <a:solidFill>
                  <a:srgbClr val="FFFFFF"/>
                </a:solidFill>
              </a:rPr>
              <a:t>May 2018</a:t>
            </a:r>
            <a:endParaRPr lang="en-US" i="1" dirty="0"/>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Bosnia saw a drastic increase in migrant arrivals, with refugees settling in the streets. </a:t>
            </a:r>
            <a:endParaRPr lang="en-US" sz="1700" dirty="0">
              <a:solidFill>
                <a:srgbClr val="FFFFFF"/>
              </a:solidFill>
              <a:cs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255" y="3752849"/>
            <a:ext cx="2468166" cy="2452687"/>
          </a:xfrm>
        </p:spPr>
        <p:txBody>
          <a:bodyPr vert="horz" lIns="91440" tIns="45720" rIns="91440" bIns="45720" rtlCol="0" anchor="ctr">
            <a:normAutofit/>
          </a:bodyPr>
          <a:lstStyle/>
          <a:p>
            <a:pPr algn="l" defTabSz="914400">
              <a:lnSpc>
                <a:spcPct val="90000"/>
              </a:lnSpc>
            </a:pPr>
            <a:r>
              <a:rPr lang="en-US" sz="3100"/>
              <a:t>How to bring ISIS to justice: An Alternative</a:t>
            </a:r>
          </a:p>
        </p:txBody>
      </p:sp>
      <p:pic>
        <p:nvPicPr>
          <p:cNvPr id="5" name="Picture 4" descr="10db3bde8ae8c6619c48435d8c5b7233">
            <a:extLst>
              <a:ext uri="{FF2B5EF4-FFF2-40B4-BE49-F238E27FC236}">
                <a16:creationId xmlns:a16="http://schemas.microsoft.com/office/drawing/2014/main" id="{43829B8E-6D1E-41C6-8DA4-4513367B8893}"/>
              </a:ext>
            </a:extLst>
          </p:cNvPr>
          <p:cNvPicPr>
            <a:picLocks noChangeAspect="1"/>
          </p:cNvPicPr>
          <p:nvPr/>
        </p:nvPicPr>
        <p:blipFill rotWithShape="1">
          <a:blip r:embed="rId2"/>
          <a:srcRect t="9767" b="699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1"/>
          </p:nvPr>
        </p:nvSpPr>
        <p:spPr>
          <a:xfrm>
            <a:off x="3167986" y="3752850"/>
            <a:ext cx="5885080" cy="2959377"/>
          </a:xfrm>
        </p:spPr>
        <p:txBody>
          <a:bodyPr vert="horz" lIns="91440" tIns="45720" rIns="91440" bIns="45720" rtlCol="0" anchor="ctr">
            <a:normAutofit/>
          </a:bodyPr>
          <a:lstStyle/>
          <a:p>
            <a:pPr marL="114300" indent="0" defTabSz="914400">
              <a:lnSpc>
                <a:spcPct val="90000"/>
              </a:lnSpc>
              <a:buNone/>
            </a:pPr>
            <a:r>
              <a:rPr lang="en-US" sz="1400" b="1" i="1" dirty="0"/>
              <a:t>July 6, 2018 </a:t>
            </a:r>
            <a:endParaRPr lang="en-US" sz="1400" b="1" i="1" dirty="0">
              <a:cs typeface="Calibri"/>
            </a:endParaRPr>
          </a:p>
          <a:p>
            <a:pPr marL="114300" indent="0" defTabSz="914400">
              <a:lnSpc>
                <a:spcPct val="90000"/>
              </a:lnSpc>
              <a:buNone/>
            </a:pPr>
            <a:endParaRPr lang="en-US" sz="1400" i="1" dirty="0"/>
          </a:p>
          <a:p>
            <a:pPr marL="285750" indent="-171450" defTabSz="914400">
              <a:lnSpc>
                <a:spcPct val="90000"/>
              </a:lnSpc>
            </a:pPr>
            <a:r>
              <a:rPr lang="en-US" sz="1400" dirty="0"/>
              <a:t>A founding conference for the establishment of an international tribunal to bring ISIS to justice was held.</a:t>
            </a:r>
            <a:br>
              <a:rPr lang="en-US" sz="1400" dirty="0"/>
            </a:br>
            <a:endParaRPr lang="en-US" sz="1400" dirty="0">
              <a:cs typeface="Calibri"/>
            </a:endParaRPr>
          </a:p>
          <a:p>
            <a:pPr marL="285750" indent="-171450" defTabSz="914400">
              <a:lnSpc>
                <a:spcPct val="90000"/>
              </a:lnSpc>
            </a:pPr>
            <a:r>
              <a:rPr lang="en-US" sz="1400" dirty="0"/>
              <a:t>This event marked the beginning of a crucial process in ending impunity and allowing for justice and reconciliation both in Iraq and internationally. Decisions made here had a direct impact on local and international policy on how to bring ISIS to justice.</a:t>
            </a:r>
            <a:endParaRPr lang="en-US" sz="1400" dirty="0">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Online Media 3" descr="War Against ISIS - Map Timelapse">
            <a:hlinkClick r:id="" action="ppaction://media"/>
            <a:extLst>
              <a:ext uri="{FF2B5EF4-FFF2-40B4-BE49-F238E27FC236}">
                <a16:creationId xmlns:a16="http://schemas.microsoft.com/office/drawing/2014/main" id="{FBACEB8F-82B9-1849-A224-6E0571636838}"/>
              </a:ext>
            </a:extLst>
          </p:cNvPr>
          <p:cNvPicPr>
            <a:picLocks noRot="1" noChangeAspect="1"/>
          </p:cNvPicPr>
          <p:nvPr>
            <a:videoFile r:link="rId1"/>
          </p:nvPr>
        </p:nvPicPr>
        <p:blipFill>
          <a:blip r:embed="rId3"/>
          <a:stretch>
            <a:fillRect/>
          </a:stretch>
        </p:blipFill>
        <p:spPr>
          <a:xfrm>
            <a:off x="1700663" y="320040"/>
            <a:ext cx="5740388" cy="4305291"/>
          </a:xfrm>
          <a:prstGeom prst="rect">
            <a:avLst/>
          </a:prstGeom>
          <a:noFill/>
        </p:spPr>
      </p:pic>
      <p:sp>
        <p:nvSpPr>
          <p:cNvPr id="18" name="Rectangle 17">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9534" y="4987345"/>
            <a:ext cx="2662035" cy="1344168"/>
          </a:xfrm>
        </p:spPr>
        <p:txBody>
          <a:bodyPr vert="horz" lIns="91440" tIns="45720" rIns="91440" bIns="45720" rtlCol="0" anchor="ctr">
            <a:normAutofit/>
          </a:bodyPr>
          <a:lstStyle/>
          <a:p>
            <a:pPr defTabSz="914400">
              <a:lnSpc>
                <a:spcPct val="90000"/>
              </a:lnSpc>
            </a:pPr>
            <a:r>
              <a:rPr lang="en-US" sz="2300" kern="1200">
                <a:solidFill>
                  <a:schemeClr val="bg1"/>
                </a:solidFill>
                <a:latin typeface="+mj-lt"/>
                <a:ea typeface="+mj-ea"/>
                <a:cs typeface="+mj-cs"/>
              </a:rPr>
              <a:t>ISIS Territorial Changes </a:t>
            </a:r>
            <a:r>
              <a:rPr lang="en-US" sz="2300">
                <a:solidFill>
                  <a:schemeClr val="bg1"/>
                </a:solidFill>
              </a:rPr>
              <a:t>Time-lapse</a:t>
            </a:r>
            <a:endParaRPr lang="en-US" sz="2300" kern="1200">
              <a:solidFill>
                <a:schemeClr val="bg1"/>
              </a:solidFill>
              <a:latin typeface="+mj-lt"/>
              <a:cs typeface="Calibri"/>
            </a:endParaRPr>
          </a:p>
        </p:txBody>
      </p:sp>
      <p:cxnSp>
        <p:nvCxnSpPr>
          <p:cNvPr id="20" name="Straight Connector 19">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sz="half" idx="2"/>
          </p:nvPr>
        </p:nvSpPr>
        <p:spPr>
          <a:xfrm>
            <a:off x="3284982" y="5010912"/>
            <a:ext cx="5232654" cy="1344168"/>
          </a:xfrm>
        </p:spPr>
        <p:txBody>
          <a:bodyPr vert="horz" lIns="91440" tIns="45720" rIns="91440" bIns="45720" rtlCol="0" anchor="ctr">
            <a:normAutofit lnSpcReduction="10000"/>
          </a:bodyPr>
          <a:lstStyle/>
          <a:p>
            <a:pPr defTabSz="914400">
              <a:lnSpc>
                <a:spcPct val="90000"/>
              </a:lnSpc>
            </a:pPr>
            <a:r>
              <a:rPr lang="en-US" sz="1500" b="1" i="1" dirty="0">
                <a:solidFill>
                  <a:schemeClr val="bg1"/>
                </a:solidFill>
              </a:rPr>
              <a:t>2014-2018</a:t>
            </a:r>
          </a:p>
          <a:p>
            <a:pPr defTabSz="914400">
              <a:lnSpc>
                <a:spcPct val="90000"/>
              </a:lnSpc>
            </a:pPr>
            <a:endParaRPr lang="en-US" b="1" i="1" dirty="0">
              <a:solidFill>
                <a:schemeClr val="bg1"/>
              </a:solidFill>
            </a:endParaRPr>
          </a:p>
          <a:p>
            <a:pPr marL="285750" indent="-228600" defTabSz="914400">
              <a:lnSpc>
                <a:spcPct val="90000"/>
              </a:lnSpc>
              <a:buFont typeface="Arial" panose="020B0604020202020204" pitchFamily="34" charset="0"/>
              <a:buChar char="•"/>
            </a:pPr>
            <a:r>
              <a:rPr lang="en-US" sz="1500" dirty="0">
                <a:solidFill>
                  <a:schemeClr val="bg1"/>
                </a:solidFill>
              </a:rPr>
              <a:t>This map time lapse reflects ISIS's territorial changes, as well as military clashes, from 2014-2018.</a:t>
            </a:r>
            <a:endParaRPr lang="en-US" sz="1500" dirty="0">
              <a:solidFill>
                <a:schemeClr val="bg1"/>
              </a:solidFill>
              <a:cs typeface="Calibri"/>
            </a:endParaRPr>
          </a:p>
          <a:p>
            <a:pPr marL="285750" indent="-228600" defTabSz="914400">
              <a:lnSpc>
                <a:spcPct val="90000"/>
              </a:lnSpc>
              <a:buFont typeface="Arial" panose="020B0604020202020204" pitchFamily="34" charset="0"/>
              <a:buChar char="•"/>
            </a:pPr>
            <a:r>
              <a:rPr lang="en-US" sz="1500" dirty="0">
                <a:solidFill>
                  <a:schemeClr val="bg1"/>
                </a:solidFill>
              </a:rPr>
              <a:t>Courtesy of NY Mapper </a:t>
            </a:r>
            <a:br>
              <a:rPr lang="en-US" sz="1500" dirty="0"/>
            </a:br>
            <a:endParaRPr lang="en-US" sz="1500" dirty="0">
              <a:solidFill>
                <a:schemeClr val="bg1"/>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36b22ffadc0255018a05aa4821e76373">
            <a:extLst>
              <a:ext uri="{FF2B5EF4-FFF2-40B4-BE49-F238E27FC236}">
                <a16:creationId xmlns:a16="http://schemas.microsoft.com/office/drawing/2014/main" id="{0EC6926C-9DCC-4505-8E86-3E43DA4726CE}"/>
              </a:ext>
            </a:extLst>
          </p:cNvPr>
          <p:cNvPicPr>
            <a:picLocks noChangeAspect="1"/>
          </p:cNvPicPr>
          <p:nvPr/>
        </p:nvPicPr>
        <p:blipFill rotWithShape="1">
          <a:blip r:embed="rId2"/>
          <a:srcRect l="1974" r="5716"/>
          <a:stretch/>
        </p:blipFill>
        <p:spPr>
          <a:xfrm>
            <a:off x="20" y="10"/>
            <a:ext cx="9141694" cy="6857990"/>
          </a:xfrm>
          <a:prstGeom prst="rect">
            <a:avLst/>
          </a:prstGeom>
          <a:noFill/>
        </p:spPr>
      </p:pic>
      <p:sp>
        <p:nvSpPr>
          <p:cNvPr id="7"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ISIS and Taliban clash in Jowzjan Province</a:t>
            </a:r>
          </a:p>
        </p:txBody>
      </p:sp>
      <p:sp>
        <p:nvSpPr>
          <p:cNvPr id="3" name="Content Placeholder 2"/>
          <p:cNvSpPr>
            <a:spLocks noGrp="1"/>
          </p:cNvSpPr>
          <p:nvPr>
            <p:ph sz="half" idx="1"/>
          </p:nvPr>
        </p:nvSpPr>
        <p:spPr>
          <a:xfrm>
            <a:off x="463547" y="4856921"/>
            <a:ext cx="7173771" cy="1249240"/>
          </a:xfrm>
        </p:spPr>
        <p:txBody>
          <a:bodyPr vert="horz" lIns="91440" tIns="45720" rIns="91440" bIns="45720" rtlCol="0" anchor="t">
            <a:normAutofit/>
          </a:bodyPr>
          <a:lstStyle/>
          <a:p>
            <a:pPr marL="114300" indent="0" defTabSz="914400">
              <a:lnSpc>
                <a:spcPct val="90000"/>
              </a:lnSpc>
              <a:buNone/>
            </a:pPr>
            <a:r>
              <a:rPr lang="en-US" sz="1600" b="1" i="1" dirty="0"/>
              <a:t>July 12 </a:t>
            </a:r>
            <a:r>
              <a:rPr lang="mr-IN" sz="1600" b="1" i="1" dirty="0"/>
              <a:t>–</a:t>
            </a:r>
            <a:r>
              <a:rPr lang="en-US" sz="1600" b="1" i="1" dirty="0"/>
              <a:t> Aug 2, 2018</a:t>
            </a:r>
            <a:endParaRPr lang="en-US" b="1" i="1" dirty="0">
              <a:cs typeface="Calibri"/>
            </a:endParaRPr>
          </a:p>
          <a:p>
            <a:pPr marL="114300" indent="0" defTabSz="914400">
              <a:lnSpc>
                <a:spcPct val="90000"/>
              </a:lnSpc>
              <a:buNone/>
            </a:pPr>
            <a:endParaRPr lang="en-US" sz="1600" i="1" dirty="0"/>
          </a:p>
          <a:p>
            <a:pPr marL="114300" indent="0" defTabSz="914400">
              <a:lnSpc>
                <a:spcPct val="90000"/>
              </a:lnSpc>
              <a:buNone/>
            </a:pPr>
            <a:r>
              <a:rPr lang="en-US" sz="1600" dirty="0"/>
              <a:t>The Taliban and ISIS battled in </a:t>
            </a:r>
            <a:r>
              <a:rPr lang="en-US" sz="1600" dirty="0" err="1"/>
              <a:t>Jowzjan</a:t>
            </a:r>
            <a:r>
              <a:rPr lang="en-US" sz="1600" dirty="0"/>
              <a:t> Province, northern Afghanistan for several weeks until ISIS's defeat and loss of most of </a:t>
            </a:r>
            <a:r>
              <a:rPr lang="en-US" sz="1600" dirty="0" err="1"/>
              <a:t>Jowzjan</a:t>
            </a:r>
            <a:r>
              <a:rPr lang="en-US" sz="1600" dirty="0"/>
              <a:t>.</a:t>
            </a:r>
            <a:endParaRPr lang="en-US" dirty="0"/>
          </a:p>
        </p:txBody>
      </p:sp>
    </p:spTree>
  </p:cSld>
  <p:clrMapOvr>
    <a:overrideClrMapping bg1="dk1" tx1="lt1" bg2="dk2"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8096" y="965199"/>
            <a:ext cx="5074558" cy="4927601"/>
          </a:xfrm>
        </p:spPr>
        <p:txBody>
          <a:bodyPr vert="horz" lIns="91440" tIns="45720" rIns="91440" bIns="45720" rtlCol="0" anchor="ctr">
            <a:normAutofit/>
          </a:bodyPr>
          <a:lstStyle/>
          <a:p>
            <a:pPr algn="r" defTabSz="914400">
              <a:lnSpc>
                <a:spcPct val="90000"/>
              </a:lnSpc>
            </a:pPr>
            <a:r>
              <a:rPr lang="en-US" sz="4200" b="0" kern="1200" dirty="0">
                <a:solidFill>
                  <a:schemeClr val="bg1"/>
                </a:solidFill>
                <a:latin typeface="+mj-lt"/>
                <a:ea typeface="+mj-ea"/>
                <a:cs typeface="+mj-cs"/>
              </a:rPr>
              <a:t>ISIS releases audio of Baghdadi downplaying recent territorial losses</a:t>
            </a:r>
            <a:endParaRPr lang="en-US" sz="4200" b="0" kern="1200">
              <a:solidFill>
                <a:schemeClr val="bg1"/>
              </a:solidFill>
              <a:latin typeface="+mj-lt"/>
              <a:ea typeface="+mj-ea"/>
              <a:cs typeface="+mj-cs"/>
            </a:endParaRPr>
          </a:p>
        </p:txBody>
      </p:sp>
      <p:sp>
        <p:nvSpPr>
          <p:cNvPr id="3" name="Content Placeholder 2"/>
          <p:cNvSpPr>
            <a:spLocks noGrp="1"/>
          </p:cNvSpPr>
          <p:nvPr>
            <p:ph type="body" idx="1"/>
          </p:nvPr>
        </p:nvSpPr>
        <p:spPr>
          <a:xfrm>
            <a:off x="6329046" y="965198"/>
            <a:ext cx="2030953" cy="4927602"/>
          </a:xfrm>
        </p:spPr>
        <p:txBody>
          <a:bodyPr vert="horz" lIns="91440" tIns="45720" rIns="91440" bIns="45720" rtlCol="0" anchor="ctr">
            <a:normAutofit/>
          </a:bodyPr>
          <a:lstStyle/>
          <a:p>
            <a:pPr defTabSz="914400">
              <a:lnSpc>
                <a:spcPct val="90000"/>
              </a:lnSpc>
              <a:spcBef>
                <a:spcPts val="1000"/>
              </a:spcBef>
            </a:pPr>
            <a:r>
              <a:rPr lang="en-US" sz="1400" b="1" i="1" dirty="0">
                <a:solidFill>
                  <a:srgbClr val="FFC000"/>
                </a:solidFill>
              </a:rPr>
              <a:t>Aug</a:t>
            </a:r>
            <a:r>
              <a:rPr lang="en-US" sz="1400" b="1" i="1" kern="1200" dirty="0">
                <a:solidFill>
                  <a:srgbClr val="FFC000"/>
                </a:solidFill>
                <a:latin typeface="+mn-lt"/>
                <a:ea typeface="+mn-ea"/>
                <a:cs typeface="+mn-cs"/>
              </a:rPr>
              <a:t> 23, 2018</a:t>
            </a:r>
          </a:p>
          <a:p>
            <a:pPr defTabSz="914400">
              <a:lnSpc>
                <a:spcPct val="90000"/>
              </a:lnSpc>
              <a:spcBef>
                <a:spcPts val="1000"/>
              </a:spcBef>
            </a:pPr>
            <a:r>
              <a:rPr lang="en-US" sz="1400" kern="1200" dirty="0">
                <a:solidFill>
                  <a:srgbClr val="FFC000"/>
                </a:solidFill>
                <a:latin typeface="+mn-lt"/>
                <a:ea typeface="+mn-ea"/>
                <a:cs typeface="+mn-cs"/>
              </a:rPr>
              <a:t>ISIS released an audio recording, supposedly from leader al Baghdadi, who downplayed the importance of the group’s recent territorial losses, saying: “For the Mujahideen [holy warriors] the scale of victory or defeat is not dependent on a city or town being stolen.”</a:t>
            </a:r>
            <a:br>
              <a:rPr lang="en-US" sz="1400" kern="1200" dirty="0"/>
            </a:br>
            <a:br>
              <a:rPr lang="en-US" sz="1400" kern="1200" dirty="0"/>
            </a:br>
            <a:r>
              <a:rPr lang="en-US" sz="1400" kern="1200" dirty="0">
                <a:solidFill>
                  <a:srgbClr val="FFC000"/>
                </a:solidFill>
                <a:latin typeface="+mn-lt"/>
                <a:ea typeface="+mn-ea"/>
                <a:cs typeface="+mn-cs"/>
              </a:rPr>
              <a:t>ISIS' propaganda, though diminished from its peak output, still held international influence, continually reaching followers and reinforcing images of strength within the caliphate.</a:t>
            </a:r>
            <a:endParaRPr lang="en-US" sz="1400" kern="1200" dirty="0">
              <a:solidFill>
                <a:srgbClr val="FFC000"/>
              </a:solidFill>
              <a:latin typeface="+mn-lt"/>
              <a:cs typeface="Calibri"/>
            </a:endParaRPr>
          </a:p>
        </p:txBody>
      </p:sp>
      <p:cxnSp>
        <p:nvCxnSpPr>
          <p:cNvPr id="21" name="Straight Connector 20">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2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735832" y="1250575"/>
            <a:ext cx="3453205" cy="4163210"/>
          </a:xfrm>
        </p:spPr>
        <p:txBody>
          <a:bodyPr vert="horz" lIns="91440" tIns="45720" rIns="91440" bIns="45720" rtlCol="0" anchor="ctr">
            <a:normAutofit/>
          </a:bodyPr>
          <a:lstStyle/>
          <a:p>
            <a:pPr algn="l" defTabSz="914400">
              <a:lnSpc>
                <a:spcPct val="90000"/>
              </a:lnSpc>
            </a:pPr>
            <a:r>
              <a:rPr lang="en-US" sz="5400" kern="1200">
                <a:solidFill>
                  <a:schemeClr val="bg1"/>
                </a:solidFill>
                <a:latin typeface="+mj-lt"/>
                <a:ea typeface="+mj-ea"/>
                <a:cs typeface="+mj-cs"/>
              </a:rPr>
              <a:t>ISIS regains territory in eastern Syria</a:t>
            </a:r>
          </a:p>
        </p:txBody>
      </p:sp>
      <p:sp>
        <p:nvSpPr>
          <p:cNvPr id="7"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57" y="1100949"/>
            <a:ext cx="3747444"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719918" y="860612"/>
            <a:ext cx="3598431" cy="5023821"/>
          </a:xfrm>
        </p:spPr>
        <p:txBody>
          <a:bodyPr vert="horz" lIns="91440" tIns="45720" rIns="91440" bIns="45720" rtlCol="0" anchor="ctr">
            <a:normAutofit/>
          </a:bodyPr>
          <a:lstStyle/>
          <a:p>
            <a:pPr marL="114300" indent="0" defTabSz="914400">
              <a:lnSpc>
                <a:spcPct val="90000"/>
              </a:lnSpc>
              <a:buNone/>
            </a:pPr>
            <a:r>
              <a:rPr lang="en-US" sz="1700" b="1" i="1" dirty="0">
                <a:solidFill>
                  <a:schemeClr val="bg1"/>
                </a:solidFill>
              </a:rPr>
              <a:t>Oct 24, 2018</a:t>
            </a:r>
          </a:p>
          <a:p>
            <a:pPr marL="114300" indent="0" defTabSz="914400">
              <a:lnSpc>
                <a:spcPct val="90000"/>
              </a:lnSpc>
              <a:buNone/>
            </a:pPr>
            <a:endParaRPr lang="en-US" sz="1200" i="1" dirty="0">
              <a:solidFill>
                <a:schemeClr val="bg1"/>
              </a:solidFill>
            </a:endParaRPr>
          </a:p>
          <a:p>
            <a:pPr marL="114300" indent="0" defTabSz="914400">
              <a:lnSpc>
                <a:spcPct val="90000"/>
              </a:lnSpc>
              <a:buNone/>
            </a:pPr>
            <a:r>
              <a:rPr lang="en-US" sz="1700" dirty="0">
                <a:solidFill>
                  <a:schemeClr val="bg1"/>
                </a:solidFill>
              </a:rPr>
              <a:t>ISIS regains territory along the Syria-Iraq border.</a:t>
            </a:r>
            <a:endParaRPr lang="en-US" sz="1700" dirty="0">
              <a:solidFill>
                <a:schemeClr val="bg1"/>
              </a:solidFill>
              <a:cs typeface="Calibri"/>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c9b029f8c01a40d1e496387560789e0f">
            <a:extLst>
              <a:ext uri="{FF2B5EF4-FFF2-40B4-BE49-F238E27FC236}">
                <a16:creationId xmlns:a16="http://schemas.microsoft.com/office/drawing/2014/main" id="{7802A063-AC66-4968-9EB0-B78269F1C76E}"/>
              </a:ext>
            </a:extLst>
          </p:cNvPr>
          <p:cNvPicPr>
            <a:picLocks noChangeAspect="1"/>
          </p:cNvPicPr>
          <p:nvPr/>
        </p:nvPicPr>
        <p:blipFill rotWithShape="1">
          <a:blip r:embed="rId2"/>
          <a:srcRect l="19212" r="808"/>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ISIS loses Hajin</a:t>
            </a:r>
          </a:p>
        </p:txBody>
      </p:sp>
      <p:sp>
        <p:nvSpPr>
          <p:cNvPr id="3" name="Content Placeholder 2"/>
          <p:cNvSpPr>
            <a:spLocks noGrp="1"/>
          </p:cNvSpPr>
          <p:nvPr>
            <p:ph sz="half" idx="2"/>
          </p:nvPr>
        </p:nvSpPr>
        <p:spPr>
          <a:xfrm>
            <a:off x="463547" y="4856921"/>
            <a:ext cx="7173771" cy="1249240"/>
          </a:xfrm>
        </p:spPr>
        <p:txBody>
          <a:bodyPr vert="horz" lIns="91440" tIns="45720" rIns="91440" bIns="45720" rtlCol="0" anchor="t">
            <a:normAutofit/>
          </a:bodyPr>
          <a:lstStyle/>
          <a:p>
            <a:pPr marL="114300" indent="0" defTabSz="914400">
              <a:lnSpc>
                <a:spcPct val="90000"/>
              </a:lnSpc>
              <a:buNone/>
            </a:pPr>
            <a:r>
              <a:rPr lang="en-US" sz="1600" b="1" i="1" dirty="0"/>
              <a:t>Dec 14, 2018</a:t>
            </a:r>
            <a:endParaRPr lang="en-US" b="1" i="1" dirty="0"/>
          </a:p>
          <a:p>
            <a:pPr marL="114300" indent="0" defTabSz="914400">
              <a:lnSpc>
                <a:spcPct val="90000"/>
              </a:lnSpc>
              <a:buNone/>
            </a:pPr>
            <a:endParaRPr lang="en-US" sz="1100" i="1" dirty="0"/>
          </a:p>
          <a:p>
            <a:pPr marL="114300" indent="0" defTabSz="914400">
              <a:lnSpc>
                <a:spcPct val="90000"/>
              </a:lnSpc>
              <a:buNone/>
            </a:pPr>
            <a:r>
              <a:rPr lang="en-US" sz="1600" dirty="0"/>
              <a:t>Syrian Democratic Forces took back Hajin. This left ISIS with only a few villages along the Euphrates River.</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914412" y="596407"/>
            <a:ext cx="3847338" cy="1344975"/>
          </a:xfrm>
        </p:spPr>
        <p:txBody>
          <a:bodyPr vert="horz" lIns="91440" tIns="45720" rIns="91440" bIns="45720" rtlCol="0" anchor="ctr">
            <a:normAutofit/>
          </a:bodyPr>
          <a:lstStyle/>
          <a:p>
            <a:pPr algn="l" defTabSz="914400">
              <a:lnSpc>
                <a:spcPct val="90000"/>
              </a:lnSpc>
            </a:pPr>
            <a:r>
              <a:rPr lang="en-US" sz="3000" kern="1200" dirty="0">
                <a:solidFill>
                  <a:schemeClr val="tx1"/>
                </a:solidFill>
                <a:latin typeface="+mj-lt"/>
                <a:ea typeface="+mj-ea"/>
                <a:cs typeface="+mj-cs"/>
              </a:rPr>
              <a:t>U.S. President Trump announces ISIS defeated</a:t>
            </a:r>
          </a:p>
        </p:txBody>
      </p:sp>
      <p:pic>
        <p:nvPicPr>
          <p:cNvPr id="5" name="Picture 4" descr="c70c46c2044b8c0ac0a4807dcb156873">
            <a:extLst>
              <a:ext uri="{FF2B5EF4-FFF2-40B4-BE49-F238E27FC236}">
                <a16:creationId xmlns:a16="http://schemas.microsoft.com/office/drawing/2014/main" id="{F4F51AD5-2886-4D37-9185-AF3809E43ECB}"/>
              </a:ext>
            </a:extLst>
          </p:cNvPr>
          <p:cNvPicPr>
            <a:picLocks noChangeAspect="1"/>
          </p:cNvPicPr>
          <p:nvPr/>
        </p:nvPicPr>
        <p:blipFill>
          <a:blip r:embed="rId2"/>
          <a:stretch>
            <a:fillRect/>
          </a:stretch>
        </p:blipFill>
        <p:spPr>
          <a:xfrm>
            <a:off x="189146" y="1941382"/>
            <a:ext cx="4160804" cy="3141407"/>
          </a:xfrm>
          <a:prstGeom prst="rect">
            <a:avLst/>
          </a:prstGeom>
          <a:noFill/>
        </p:spPr>
      </p:pic>
      <p:sp>
        <p:nvSpPr>
          <p:cNvPr id="3" name="Content Placeholder 2"/>
          <p:cNvSpPr>
            <a:spLocks noGrp="1"/>
          </p:cNvSpPr>
          <p:nvPr>
            <p:ph sz="half" idx="2"/>
          </p:nvPr>
        </p:nvSpPr>
        <p:spPr>
          <a:xfrm>
            <a:off x="4914412" y="2297187"/>
            <a:ext cx="3847338" cy="3773010"/>
          </a:xfrm>
        </p:spPr>
        <p:txBody>
          <a:bodyPr vert="horz" lIns="91440" tIns="45720" rIns="91440" bIns="45720" rtlCol="0" anchor="t">
            <a:normAutofit lnSpcReduction="10000"/>
          </a:bodyPr>
          <a:lstStyle/>
          <a:p>
            <a:pPr marL="0" indent="0" defTabSz="914400">
              <a:lnSpc>
                <a:spcPct val="90000"/>
              </a:lnSpc>
              <a:buNone/>
            </a:pPr>
            <a:r>
              <a:rPr lang="en-US" sz="1700" b="1" i="1" dirty="0"/>
              <a:t>Dec 19, 2018</a:t>
            </a:r>
            <a:endParaRPr lang="en-US" b="1" i="1" dirty="0">
              <a:cs typeface="Calibri"/>
            </a:endParaRPr>
          </a:p>
          <a:p>
            <a:pPr marL="0" indent="0" defTabSz="914400">
              <a:lnSpc>
                <a:spcPct val="90000"/>
              </a:lnSpc>
              <a:buNone/>
            </a:pPr>
            <a:endParaRPr lang="en-US" sz="1700" i="1" dirty="0">
              <a:cs typeface="Calibri"/>
            </a:endParaRPr>
          </a:p>
          <a:p>
            <a:pPr indent="-228600" defTabSz="914400">
              <a:lnSpc>
                <a:spcPct val="90000"/>
              </a:lnSpc>
              <a:buFont typeface="Arial" panose="020B0604020202020204" pitchFamily="34" charset="0"/>
              <a:buChar char="•"/>
            </a:pPr>
            <a:r>
              <a:rPr lang="en-US" sz="1700" dirty="0"/>
              <a:t>U.S. President Donald Trump declared that ISIS had been defeated and announced his intention to withdraw all 2,000 U.S. troops supporting the Syrian Democratic Forces in Syria. </a:t>
            </a:r>
          </a:p>
          <a:p>
            <a:pPr marL="114300" indent="0" defTabSz="914400">
              <a:lnSpc>
                <a:spcPct val="90000"/>
              </a:lnSpc>
              <a:buNone/>
            </a:pPr>
            <a:endParaRPr lang="en-US" sz="1700" dirty="0">
              <a:cs typeface="Calibri"/>
            </a:endParaRPr>
          </a:p>
          <a:p>
            <a:pPr indent="-228600" defTabSz="914400">
              <a:lnSpc>
                <a:spcPct val="90000"/>
              </a:lnSpc>
              <a:buFont typeface="Arial" panose="020B0604020202020204" pitchFamily="34" charset="0"/>
              <a:buChar char="•"/>
            </a:pPr>
            <a:r>
              <a:rPr lang="en-US" sz="1700" dirty="0"/>
              <a:t>His decision was widely criticized as too rapid by international powers who warned ISIS' 'defeat’ was not so concrete.</a:t>
            </a:r>
            <a:br>
              <a:rPr lang="en-US" sz="1700" dirty="0"/>
            </a:br>
            <a:endParaRPr lang="en-US" sz="1700" dirty="0"/>
          </a:p>
          <a:p>
            <a:pPr indent="-228600" defTabSz="914400">
              <a:lnSpc>
                <a:spcPct val="90000"/>
              </a:lnSpc>
              <a:buFont typeface="Arial" panose="020B0604020202020204" pitchFamily="34" charset="0"/>
              <a:buChar char="•"/>
            </a:pPr>
            <a:r>
              <a:rPr lang="en-US" sz="1700" dirty="0"/>
              <a:t>In reality, the SDF continued its work in Syria with some U.S. support.</a:t>
            </a:r>
            <a:endParaRPr lang="en-US" sz="17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3A2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20602" y="4701288"/>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Summary of terrorist attacks - 2019</a:t>
            </a:r>
          </a:p>
        </p:txBody>
      </p:sp>
      <p:pic>
        <p:nvPicPr>
          <p:cNvPr id="5" name="Picture 4" descr="61ac8525379e00bdee69faca1ffe51a6">
            <a:extLst>
              <a:ext uri="{FF2B5EF4-FFF2-40B4-BE49-F238E27FC236}">
                <a16:creationId xmlns:a16="http://schemas.microsoft.com/office/drawing/2014/main" id="{B74C6239-CF17-4893-ACAA-A265293563EA}"/>
              </a:ext>
            </a:extLst>
          </p:cNvPr>
          <p:cNvPicPr>
            <a:picLocks noChangeAspect="1"/>
          </p:cNvPicPr>
          <p:nvPr/>
        </p:nvPicPr>
        <p:blipFill rotWithShape="1">
          <a:blip r:embed="rId2"/>
          <a:srcRect l="17678" r="9825"/>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656701" y="316767"/>
            <a:ext cx="3240213" cy="6136763"/>
          </a:xfrm>
        </p:spPr>
        <p:txBody>
          <a:bodyPr vert="horz" lIns="91440" tIns="45720" rIns="91440" bIns="45720" rtlCol="0" anchor="ctr">
            <a:normAutofit/>
          </a:bodyPr>
          <a:lstStyle/>
          <a:p>
            <a:pPr marL="114300" indent="0" defTabSz="914400">
              <a:lnSpc>
                <a:spcPct val="90000"/>
              </a:lnSpc>
              <a:buNone/>
            </a:pPr>
            <a:r>
              <a:rPr lang="en-US" sz="1400" dirty="0">
                <a:solidFill>
                  <a:srgbClr val="FFFFFF"/>
                </a:solidFill>
              </a:rPr>
              <a:t>Although rapidly losing territory in Iraq and Syria in 2019, ISIS continued to claim responsibility for terrorist attacks across the globe. Its propaganda demonstrated its desire to assert its own strength through terror as its geographical power diminished.</a:t>
            </a:r>
            <a:br>
              <a:rPr lang="en-US" sz="1400" dirty="0"/>
            </a:br>
            <a:br>
              <a:rPr lang="en-US" sz="1400" dirty="0"/>
            </a:br>
            <a:r>
              <a:rPr lang="en-US" sz="1400" dirty="0">
                <a:solidFill>
                  <a:srgbClr val="FFFFFF"/>
                </a:solidFill>
              </a:rPr>
              <a:t>Here is a summary of some of the year's deadliest incidents:</a:t>
            </a:r>
            <a:br>
              <a:rPr lang="en-US" sz="1400" dirty="0"/>
            </a:br>
            <a:endParaRPr lang="en-US" sz="1400" dirty="0">
              <a:cs typeface="Calibri"/>
            </a:endParaRPr>
          </a:p>
          <a:p>
            <a:pPr marL="285750" indent="-171450" defTabSz="914400">
              <a:lnSpc>
                <a:spcPct val="90000"/>
              </a:lnSpc>
            </a:pPr>
            <a:r>
              <a:rPr lang="en-US" sz="1400" dirty="0">
                <a:solidFill>
                  <a:srgbClr val="FFFFFF"/>
                </a:solidFill>
              </a:rPr>
              <a:t>In Jolo in the Philippines, two bombs exploded at two Catholic Cathedrals, killing 20 people and injuring 120 others on January 27th.</a:t>
            </a:r>
            <a:br>
              <a:rPr lang="en-US" sz="1400" dirty="0"/>
            </a:br>
            <a:endParaRPr lang="en-US" sz="1400" dirty="0">
              <a:solidFill>
                <a:srgbClr val="FFFFFF"/>
              </a:solidFill>
              <a:cs typeface="Calibri"/>
            </a:endParaRPr>
          </a:p>
          <a:p>
            <a:pPr marL="285750" indent="-171450" defTabSz="914400">
              <a:lnSpc>
                <a:spcPct val="90000"/>
              </a:lnSpc>
            </a:pPr>
            <a:r>
              <a:rPr lang="en-US" sz="1400" dirty="0">
                <a:solidFill>
                  <a:srgbClr val="FFFFFF"/>
                </a:solidFill>
              </a:rPr>
              <a:t>On April 21st in Colombo, Sri Lanka, 267 people were killed by three coordinated attacks on churches and hotels during Easter celebrations.</a:t>
            </a:r>
            <a:br>
              <a:rPr lang="en-US" sz="1400" dirty="0"/>
            </a:br>
            <a:endParaRPr lang="en-US" sz="1400" dirty="0">
              <a:solidFill>
                <a:srgbClr val="FFFFFF"/>
              </a:solidFill>
              <a:cs typeface="Calibri"/>
            </a:endParaRPr>
          </a:p>
          <a:p>
            <a:pPr marL="285750" indent="-171450" defTabSz="914400">
              <a:lnSpc>
                <a:spcPct val="90000"/>
              </a:lnSpc>
            </a:pPr>
            <a:r>
              <a:rPr lang="en-US" sz="1400" dirty="0">
                <a:solidFill>
                  <a:srgbClr val="FFFFFF"/>
                </a:solidFill>
              </a:rPr>
              <a:t>Afghanistan continued to suffer high-casualty attacks as 92 people, predominantly Shia Hazara civilians, were killed at a wedding on August 17th in Kabul.</a:t>
            </a:r>
            <a:endParaRPr lang="en-US" sz="1400" dirty="0">
              <a:solidFill>
                <a:srgbClr val="FFFFFF"/>
              </a:solidFill>
              <a:cs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F503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20602" y="4690324"/>
            <a:ext cx="4945641" cy="1625210"/>
          </a:xfrm>
        </p:spPr>
        <p:txBody>
          <a:bodyPr vert="horz" lIns="91440" tIns="45720" rIns="91440" bIns="45720" rtlCol="0" anchor="ctr">
            <a:normAutofit/>
          </a:bodyPr>
          <a:lstStyle/>
          <a:p>
            <a:pPr algn="r" defTabSz="914400">
              <a:lnSpc>
                <a:spcPct val="90000"/>
              </a:lnSpc>
            </a:pPr>
            <a:r>
              <a:rPr lang="en-US" sz="4100">
                <a:solidFill>
                  <a:srgbClr val="FFFFFF"/>
                </a:solidFill>
              </a:rPr>
              <a:t>U.S. announces troops will remain in Syria </a:t>
            </a:r>
          </a:p>
        </p:txBody>
      </p:sp>
      <p:pic>
        <p:nvPicPr>
          <p:cNvPr id="5" name="Picture 4" descr="6ec245ecd64cb7da112d74222d172095">
            <a:extLst>
              <a:ext uri="{FF2B5EF4-FFF2-40B4-BE49-F238E27FC236}">
                <a16:creationId xmlns:a16="http://schemas.microsoft.com/office/drawing/2014/main" id="{2BD8026C-D3F3-40CE-85FA-F631356B716A}"/>
              </a:ext>
            </a:extLst>
          </p:cNvPr>
          <p:cNvPicPr>
            <a:picLocks noChangeAspect="1"/>
          </p:cNvPicPr>
          <p:nvPr/>
        </p:nvPicPr>
        <p:blipFill rotWithShape="1">
          <a:blip r:embed="rId2"/>
          <a:srcRect r="14291" b="-2"/>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726683" y="1002818"/>
            <a:ext cx="3100325" cy="4852362"/>
          </a:xfrm>
        </p:spPr>
        <p:txBody>
          <a:bodyPr vert="horz" lIns="91440" tIns="45720" rIns="91440" bIns="45720" rtlCol="0" anchor="ctr">
            <a:normAutofit/>
          </a:bodyPr>
          <a:lstStyle/>
          <a:p>
            <a:pPr marL="114300" indent="0" defTabSz="914400">
              <a:lnSpc>
                <a:spcPct val="90000"/>
              </a:lnSpc>
              <a:buNone/>
            </a:pPr>
            <a:r>
              <a:rPr lang="en-US" sz="1600" b="1" i="1" dirty="0">
                <a:solidFill>
                  <a:srgbClr val="FFFFFF"/>
                </a:solidFill>
              </a:rPr>
              <a:t>Feb 22, 2019 </a:t>
            </a:r>
            <a:endParaRPr lang="en-US" sz="1600" b="1" i="1" dirty="0"/>
          </a:p>
          <a:p>
            <a:pPr marL="114300" indent="0" defTabSz="914400">
              <a:lnSpc>
                <a:spcPct val="90000"/>
              </a:lnSpc>
              <a:buNone/>
            </a:pPr>
            <a:endParaRPr lang="en-US" sz="1600" i="1" dirty="0">
              <a:solidFill>
                <a:srgbClr val="FFFFFF"/>
              </a:solidFill>
            </a:endParaRPr>
          </a:p>
          <a:p>
            <a:pPr marL="114300" indent="0" defTabSz="914400">
              <a:lnSpc>
                <a:spcPct val="90000"/>
              </a:lnSpc>
              <a:buNone/>
            </a:pPr>
            <a:r>
              <a:rPr lang="en-US" sz="1600" dirty="0">
                <a:solidFill>
                  <a:srgbClr val="FFFFFF"/>
                </a:solidFill>
              </a:rPr>
              <a:t>The U.S. announced that a small contingent of 200 U.S. troops would remain in Syria to prevent the resurgence of ISIS, reversing Trump’s initial signal that all U.S. forces would withdraw from the country following the apparent 'defeat' of ISIS. The previous December, 2,000 U.S. troops had been withdrawn. Trump was criticized for this decision by international governments concerned with such rapid withdrawal. </a:t>
            </a:r>
            <a:endParaRPr lang="en-US" sz="1600" dirty="0">
              <a:solidFill>
                <a:srgbClr val="FFFFFF"/>
              </a:solidFill>
              <a:cs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71264" y="471225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Territory Overview: 2019</a:t>
            </a:r>
          </a:p>
        </p:txBody>
      </p:sp>
      <p:pic>
        <p:nvPicPr>
          <p:cNvPr id="5" name="Picture 4" descr="39a494a33446ce644959413c932a068b">
            <a:extLst>
              <a:ext uri="{FF2B5EF4-FFF2-40B4-BE49-F238E27FC236}">
                <a16:creationId xmlns:a16="http://schemas.microsoft.com/office/drawing/2014/main" id="{07DA53BB-2BEE-4491-94A9-CA81713E94DC}"/>
              </a:ext>
            </a:extLst>
          </p:cNvPr>
          <p:cNvPicPr>
            <a:picLocks noChangeAspect="1"/>
          </p:cNvPicPr>
          <p:nvPr/>
        </p:nvPicPr>
        <p:blipFill rotWithShape="1">
          <a:blip r:embed="rId2"/>
          <a:srcRect l="6708" r="6298" b="3"/>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906867" y="917725"/>
            <a:ext cx="2568554" cy="4852362"/>
          </a:xfrm>
        </p:spPr>
        <p:txBody>
          <a:bodyPr vert="horz" lIns="91440" tIns="45720" rIns="91440" bIns="45720" rtlCol="0" anchor="ctr">
            <a:normAutofit/>
          </a:bodyPr>
          <a:lstStyle/>
          <a:p>
            <a:pPr marL="114300" indent="0" defTabSz="914400">
              <a:lnSpc>
                <a:spcPct val="90000"/>
              </a:lnSpc>
              <a:buNone/>
            </a:pPr>
            <a:r>
              <a:rPr lang="en-US" sz="1700" dirty="0">
                <a:solidFill>
                  <a:srgbClr val="FFFFFF"/>
                </a:solidFill>
              </a:rPr>
              <a:t>By March 2019, ISIS had lost its caliphate and control of almost all the group's territory.</a:t>
            </a:r>
            <a:br>
              <a:rPr lang="en-US" sz="1700" dirty="0"/>
            </a:br>
            <a:endParaRPr lang="en-US" sz="1700" dirty="0">
              <a:solidFill>
                <a:srgbClr val="FFFFFF"/>
              </a:solidFill>
            </a:endParaRPr>
          </a:p>
          <a:p>
            <a:pPr marL="114300" indent="0" defTabSz="914400">
              <a:lnSpc>
                <a:spcPct val="90000"/>
              </a:lnSpc>
              <a:buNone/>
            </a:pPr>
            <a:endParaRPr lang="en-US" sz="1700" dirty="0">
              <a:solidFill>
                <a:srgbClr val="FFFFFF"/>
              </a:solidFill>
              <a:cs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1004" y="3752849"/>
            <a:ext cx="2468166" cy="2452687"/>
          </a:xfrm>
        </p:spPr>
        <p:txBody>
          <a:bodyPr vert="horz" lIns="91440" tIns="45720" rIns="91440" bIns="45720" rtlCol="0" anchor="ctr">
            <a:normAutofit/>
          </a:bodyPr>
          <a:lstStyle/>
          <a:p>
            <a:pPr algn="l" defTabSz="914400">
              <a:lnSpc>
                <a:spcPct val="90000"/>
              </a:lnSpc>
            </a:pPr>
            <a:r>
              <a:rPr lang="en-US" sz="3100"/>
              <a:t>U.S. remain concerned about ISIS resurgence</a:t>
            </a:r>
          </a:p>
        </p:txBody>
      </p:sp>
      <p:pic>
        <p:nvPicPr>
          <p:cNvPr id="5" name="Picture 4" descr="5d18a7a2e490fcae7835c28d034ed147">
            <a:extLst>
              <a:ext uri="{FF2B5EF4-FFF2-40B4-BE49-F238E27FC236}">
                <a16:creationId xmlns:a16="http://schemas.microsoft.com/office/drawing/2014/main" id="{A1A500A6-6D45-49BC-A6D3-ADABBD613D86}"/>
              </a:ext>
            </a:extLst>
          </p:cNvPr>
          <p:cNvPicPr>
            <a:picLocks noChangeAspect="1"/>
          </p:cNvPicPr>
          <p:nvPr/>
        </p:nvPicPr>
        <p:blipFill rotWithShape="1">
          <a:blip r:embed="rId2"/>
          <a:srcRect t="13929" b="1392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2"/>
          </p:nvPr>
        </p:nvSpPr>
        <p:spPr>
          <a:xfrm>
            <a:off x="2871958" y="3752850"/>
            <a:ext cx="5910088" cy="2452687"/>
          </a:xfrm>
        </p:spPr>
        <p:txBody>
          <a:bodyPr vert="horz" lIns="91440" tIns="45720" rIns="91440" bIns="45720" rtlCol="0" anchor="ctr">
            <a:normAutofit lnSpcReduction="10000"/>
          </a:bodyPr>
          <a:lstStyle/>
          <a:p>
            <a:pPr marL="114300" indent="0" defTabSz="914400">
              <a:lnSpc>
                <a:spcPct val="90000"/>
              </a:lnSpc>
              <a:buNone/>
            </a:pPr>
            <a:r>
              <a:rPr lang="en-US" sz="1600" b="1" i="1" dirty="0"/>
              <a:t>Mar 7, 2019 </a:t>
            </a:r>
          </a:p>
          <a:p>
            <a:pPr marL="114300" indent="0" defTabSz="914400">
              <a:lnSpc>
                <a:spcPct val="90000"/>
              </a:lnSpc>
              <a:buNone/>
            </a:pPr>
            <a:endParaRPr lang="en-US" sz="1050" b="1" i="1" dirty="0">
              <a:cs typeface="Calibri"/>
            </a:endParaRPr>
          </a:p>
          <a:p>
            <a:pPr indent="-228600" defTabSz="914400">
              <a:lnSpc>
                <a:spcPct val="90000"/>
              </a:lnSpc>
              <a:buFont typeface="Arial" panose="020B0604020202020204" pitchFamily="34" charset="0"/>
              <a:buChar char="•"/>
            </a:pPr>
            <a:r>
              <a:rPr lang="en-US" sz="1600" dirty="0"/>
              <a:t>General Joseph </a:t>
            </a:r>
            <a:r>
              <a:rPr lang="en-US" sz="1600" dirty="0" err="1"/>
              <a:t>Votel</a:t>
            </a:r>
            <a:r>
              <a:rPr lang="en-US" sz="1600" dirty="0"/>
              <a:t>, outgoing commander of U.S. Central Command, warned Congress that ISIS made a “calculated decision to preserve the safety of their families and preservation of their capabilities by taking their chances in camps for internally displaced persons, and going to ground in remote areas and waiting for the right time to resurge.”</a:t>
            </a:r>
            <a:br>
              <a:rPr lang="en-US" sz="1600" dirty="0"/>
            </a:br>
            <a:endParaRPr lang="en-US" sz="1600" dirty="0"/>
          </a:p>
          <a:p>
            <a:pPr indent="-228600" defTabSz="914400">
              <a:lnSpc>
                <a:spcPct val="90000"/>
              </a:lnSpc>
              <a:buFont typeface="Arial" panose="020B0604020202020204" pitchFamily="34" charset="0"/>
              <a:buChar char="•"/>
            </a:pPr>
            <a:r>
              <a:rPr lang="en-US" sz="1600" dirty="0"/>
              <a:t>There remain serious concerns about a resurgence of ISIS power, despite its loss of territorial strongholds. </a:t>
            </a:r>
            <a:endParaRPr lang="en-US" dirty="0">
              <a:cs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0cfe9af1544b467a9869c198abed38da">
            <a:extLst>
              <a:ext uri="{FF2B5EF4-FFF2-40B4-BE49-F238E27FC236}">
                <a16:creationId xmlns:a16="http://schemas.microsoft.com/office/drawing/2014/main" id="{15162670-B249-4620-94D7-127092E39B45}"/>
              </a:ext>
            </a:extLst>
          </p:cNvPr>
          <p:cNvPicPr>
            <a:picLocks noChangeAspect="1"/>
          </p:cNvPicPr>
          <p:nvPr/>
        </p:nvPicPr>
        <p:blipFill rotWithShape="1">
          <a:blip r:embed="rId2"/>
          <a:srcRect l="5602" r="14418"/>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2200" dirty="0"/>
              <a:t>SDF leader announces final ISIS pocket in Syria reclaimed</a:t>
            </a:r>
          </a:p>
        </p:txBody>
      </p:sp>
      <p:sp>
        <p:nvSpPr>
          <p:cNvPr id="3" name="Content Placeholder 2"/>
          <p:cNvSpPr>
            <a:spLocks noGrp="1"/>
          </p:cNvSpPr>
          <p:nvPr>
            <p:ph sz="half" idx="2"/>
          </p:nvPr>
        </p:nvSpPr>
        <p:spPr>
          <a:xfrm>
            <a:off x="452583" y="4758245"/>
            <a:ext cx="7184735" cy="1347916"/>
          </a:xfrm>
        </p:spPr>
        <p:txBody>
          <a:bodyPr vert="horz" lIns="91440" tIns="45720" rIns="91440" bIns="45720" rtlCol="0" anchor="t">
            <a:normAutofit fontScale="92500" lnSpcReduction="10000"/>
          </a:bodyPr>
          <a:lstStyle/>
          <a:p>
            <a:pPr marL="114300" indent="0" defTabSz="914400">
              <a:lnSpc>
                <a:spcPct val="90000"/>
              </a:lnSpc>
              <a:buNone/>
            </a:pPr>
            <a:r>
              <a:rPr lang="en-US" sz="1600" b="1" i="1" dirty="0"/>
              <a:t>Mar 23, 2019 </a:t>
            </a:r>
          </a:p>
          <a:p>
            <a:pPr marL="114300" indent="0" defTabSz="914400">
              <a:lnSpc>
                <a:spcPct val="90000"/>
              </a:lnSpc>
              <a:buNone/>
            </a:pPr>
            <a:endParaRPr lang="en-US" sz="1600" dirty="0"/>
          </a:p>
          <a:p>
            <a:pPr marL="114300" indent="0" defTabSz="914400">
              <a:lnSpc>
                <a:spcPct val="90000"/>
              </a:lnSpc>
              <a:buNone/>
            </a:pPr>
            <a:r>
              <a:rPr lang="en-US" sz="1600" dirty="0"/>
              <a:t>The SDF announced ISIS was completely defeated territorially in Syria after losing the Battle of </a:t>
            </a:r>
            <a:r>
              <a:rPr lang="en-US" sz="1600" dirty="0" err="1"/>
              <a:t>Baghuz</a:t>
            </a:r>
            <a:r>
              <a:rPr lang="en-US" sz="1600" dirty="0"/>
              <a:t> </a:t>
            </a:r>
            <a:r>
              <a:rPr lang="en-US" sz="1600" dirty="0" err="1"/>
              <a:t>Fawqani</a:t>
            </a:r>
            <a:r>
              <a:rPr lang="en-US" sz="1600" dirty="0"/>
              <a:t>. “We announce today the destruction of the so-called Islamic State organization and the end of its ground control in its last pocket in </a:t>
            </a:r>
            <a:r>
              <a:rPr lang="en-US" sz="1600" dirty="0" err="1"/>
              <a:t>Baghouz</a:t>
            </a:r>
            <a:r>
              <a:rPr lang="en-US" sz="1600" dirty="0"/>
              <a:t>,” - SDF Commander Mazloum </a:t>
            </a:r>
            <a:r>
              <a:rPr lang="en-US" sz="1600" dirty="0" err="1"/>
              <a:t>Kobani</a:t>
            </a:r>
            <a:r>
              <a:rPr lang="en-US" sz="1600" dirty="0"/>
              <a:t>.</a:t>
            </a:r>
            <a:endParaRPr lang="en-US"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5364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Refugee Crisis</a:t>
            </a:r>
          </a:p>
        </p:txBody>
      </p:sp>
      <p:pic>
        <p:nvPicPr>
          <p:cNvPr id="4" name="Picture 3" descr="4bb5b0a4a3a0fb568f9d6202757aa9d7">
            <a:extLst>
              <a:ext uri="{FF2B5EF4-FFF2-40B4-BE49-F238E27FC236}">
                <a16:creationId xmlns:a16="http://schemas.microsoft.com/office/drawing/2014/main" id="{F8461523-7DA3-7445-8755-DC91D1D335C2}"/>
              </a:ext>
            </a:extLst>
          </p:cNvPr>
          <p:cNvPicPr>
            <a:picLocks noChangeAspect="1"/>
          </p:cNvPicPr>
          <p:nvPr/>
        </p:nvPicPr>
        <p:blipFill rotWithShape="1">
          <a:blip r:embed="rId2"/>
          <a:srcRect l="16805" r="19075" b="-1"/>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53999" y="546100"/>
            <a:ext cx="3215324" cy="5753100"/>
          </a:xfrm>
        </p:spPr>
        <p:txBody>
          <a:bodyPr vert="horz" lIns="91440" tIns="45720" rIns="91440" bIns="45720" rtlCol="0" anchor="ctr">
            <a:noAutofit/>
          </a:bodyPr>
          <a:lstStyle/>
          <a:p>
            <a:pPr marL="114300" indent="-50800" defTabSz="914400">
              <a:lnSpc>
                <a:spcPct val="90000"/>
              </a:lnSpc>
              <a:buNone/>
            </a:pPr>
            <a:r>
              <a:rPr lang="en-US" sz="1600" b="1" i="1" dirty="0">
                <a:solidFill>
                  <a:srgbClr val="FFFFFF"/>
                </a:solidFill>
              </a:rPr>
              <a:t>2011-2020</a:t>
            </a:r>
            <a:endParaRPr lang="en-US" sz="1600" b="1" i="1" dirty="0">
              <a:solidFill>
                <a:srgbClr val="FFFFFF"/>
              </a:solidFill>
              <a:cs typeface="Calibri"/>
            </a:endParaRPr>
          </a:p>
          <a:p>
            <a:pPr marL="114300" indent="0" defTabSz="914400">
              <a:lnSpc>
                <a:spcPct val="90000"/>
              </a:lnSpc>
              <a:buNone/>
            </a:pPr>
            <a:endParaRPr lang="en-US" sz="1600" i="1" dirty="0">
              <a:solidFill>
                <a:srgbClr val="FFFFFF"/>
              </a:solidFill>
              <a:cs typeface="Calibri"/>
            </a:endParaRPr>
          </a:p>
          <a:p>
            <a:pPr indent="-228600" defTabSz="914400">
              <a:lnSpc>
                <a:spcPct val="90000"/>
              </a:lnSpc>
              <a:buFont typeface="Arial" panose="020B0604020202020204" pitchFamily="34" charset="0"/>
              <a:buChar char="•"/>
            </a:pPr>
            <a:r>
              <a:rPr lang="en-US" sz="1600" dirty="0">
                <a:solidFill>
                  <a:srgbClr val="FFFFFF"/>
                </a:solidFill>
              </a:rPr>
              <a:t>The Syrian refugee crisis has initially started with the outbreak of the Syrian Civil War in 2011. Millions of people fled only in a few years, and soon Syrians became the largest refugee group in the world.</a:t>
            </a:r>
            <a:endParaRPr lang="en-US" sz="1600" dirty="0">
              <a:solidFill>
                <a:srgbClr val="FFFFFF"/>
              </a:solidFill>
              <a:cs typeface="Calibri"/>
            </a:endParaRPr>
          </a:p>
          <a:p>
            <a:pPr indent="-228600" defTabSz="914400">
              <a:lnSpc>
                <a:spcPct val="90000"/>
              </a:lnSpc>
              <a:buFont typeface="Arial" panose="020B0604020202020204" pitchFamily="34" charset="0"/>
              <a:buChar char="•"/>
            </a:pPr>
            <a:endParaRPr lang="en-US" sz="1600" dirty="0">
              <a:solidFill>
                <a:srgbClr val="FFFFFF"/>
              </a:solidFill>
              <a:cs typeface="Calibri"/>
            </a:endParaRPr>
          </a:p>
          <a:p>
            <a:pPr indent="-228600" defTabSz="914400">
              <a:lnSpc>
                <a:spcPct val="90000"/>
              </a:lnSpc>
              <a:buFont typeface="Arial" panose="020B0604020202020204" pitchFamily="34" charset="0"/>
              <a:buChar char="•"/>
            </a:pPr>
            <a:r>
              <a:rPr lang="en-US" sz="1600" dirty="0">
                <a:solidFill>
                  <a:srgbClr val="FFFFFF"/>
                </a:solidFill>
              </a:rPr>
              <a:t>ISIS’s emergence in the region further destroyed the country physically and politically. Furthermore, ISIS has conducted deadly attacks at several refugee camps that hosted Syrians alongside with refugees from neighboring countries.</a:t>
            </a:r>
            <a:endParaRPr lang="en-US" sz="1600" dirty="0">
              <a:solidFill>
                <a:srgbClr val="FFFFFF"/>
              </a:solidFill>
              <a:cs typeface="Calibri"/>
            </a:endParaRPr>
          </a:p>
          <a:p>
            <a:pPr marL="114300" indent="0" defTabSz="914400">
              <a:lnSpc>
                <a:spcPct val="90000"/>
              </a:lnSpc>
              <a:buNone/>
            </a:pPr>
            <a:endParaRPr lang="en-US" sz="1400" dirty="0">
              <a:solidFill>
                <a:srgbClr val="FFFFFF"/>
              </a:solidFill>
              <a:cs typeface="Calibri"/>
            </a:endParaRPr>
          </a:p>
          <a:p>
            <a:pPr marL="114300" indent="0" defTabSz="914400">
              <a:lnSpc>
                <a:spcPct val="90000"/>
              </a:lnSpc>
              <a:buNone/>
            </a:pPr>
            <a:endParaRPr lang="en-US" sz="1400" dirty="0">
              <a:solidFill>
                <a:srgbClr val="FFFFFF"/>
              </a:solidFill>
              <a:cs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A756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20602" y="4701288"/>
            <a:ext cx="4945641" cy="1625210"/>
          </a:xfrm>
        </p:spPr>
        <p:txBody>
          <a:bodyPr vert="horz" lIns="91440" tIns="45720" rIns="91440" bIns="45720" rtlCol="0" anchor="ctr">
            <a:normAutofit/>
          </a:bodyPr>
          <a:lstStyle/>
          <a:p>
            <a:pPr algn="r" defTabSz="914400">
              <a:lnSpc>
                <a:spcPct val="90000"/>
              </a:lnSpc>
            </a:pPr>
            <a:r>
              <a:rPr lang="en-US" sz="3400">
                <a:solidFill>
                  <a:srgbClr val="FFFFFF"/>
                </a:solidFill>
              </a:rPr>
              <a:t>ISIS loses Baghouz, formally ending caliphate's territorial claims</a:t>
            </a:r>
          </a:p>
        </p:txBody>
      </p:sp>
      <p:pic>
        <p:nvPicPr>
          <p:cNvPr id="5" name="Picture 4" descr="d612b9408cf22f299b0aa08398b145ac">
            <a:extLst>
              <a:ext uri="{FF2B5EF4-FFF2-40B4-BE49-F238E27FC236}">
                <a16:creationId xmlns:a16="http://schemas.microsoft.com/office/drawing/2014/main" id="{0918CA09-6A17-4D8B-A69B-6F265D6D68AF}"/>
              </a:ext>
            </a:extLst>
          </p:cNvPr>
          <p:cNvPicPr>
            <a:picLocks noChangeAspect="1"/>
          </p:cNvPicPr>
          <p:nvPr/>
        </p:nvPicPr>
        <p:blipFill rotWithShape="1">
          <a:blip r:embed="rId2"/>
          <a:srcRect r="3336" b="-2"/>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751007" y="1002818"/>
            <a:ext cx="3051677"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Mar 23, 2019</a:t>
            </a:r>
          </a:p>
          <a:p>
            <a:pPr marL="114300" indent="0" defTabSz="914400">
              <a:lnSpc>
                <a:spcPct val="90000"/>
              </a:lnSpc>
              <a:buNone/>
            </a:pPr>
            <a:r>
              <a:rPr lang="en-US" sz="1700" i="1" dirty="0">
                <a:solidFill>
                  <a:srgbClr val="FFFFFF"/>
                </a:solidFill>
              </a:rPr>
              <a:t> </a:t>
            </a:r>
            <a:endParaRPr lang="en-US" i="1" dirty="0">
              <a:solidFill>
                <a:srgbClr val="000000"/>
              </a:solidFill>
            </a:endParaRPr>
          </a:p>
          <a:p>
            <a:pPr marL="114300" indent="0" defTabSz="914400">
              <a:lnSpc>
                <a:spcPct val="90000"/>
              </a:lnSpc>
              <a:buNone/>
            </a:pPr>
            <a:r>
              <a:rPr lang="en-US" sz="1700" dirty="0">
                <a:solidFill>
                  <a:srgbClr val="FFFFFF"/>
                </a:solidFill>
              </a:rPr>
              <a:t>The fall of </a:t>
            </a:r>
            <a:r>
              <a:rPr lang="en-US" sz="1700" dirty="0" err="1">
                <a:solidFill>
                  <a:srgbClr val="FFFFFF"/>
                </a:solidFill>
              </a:rPr>
              <a:t>Baghouz</a:t>
            </a:r>
            <a:r>
              <a:rPr lang="en-US" sz="1700" dirty="0">
                <a:solidFill>
                  <a:srgbClr val="FFFFFF"/>
                </a:solidFill>
              </a:rPr>
              <a:t> signaled the formal end to the caliphate's claim to any territory. At this point, ISIS fighters surrendered en masse.</a:t>
            </a:r>
            <a:endParaRPr lang="en-US" dirty="0">
              <a:solidFill>
                <a:srgbClr val="000000"/>
              </a:solidFill>
              <a:cs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94B6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a:solidFill>
                  <a:srgbClr val="FFFFFF"/>
                </a:solidFill>
              </a:rPr>
              <a:t>British Foreign Secretary warns ISIS is not yet defeated</a:t>
            </a:r>
          </a:p>
        </p:txBody>
      </p:sp>
      <p:pic>
        <p:nvPicPr>
          <p:cNvPr id="5" name="Picture 4" descr="c762df1671e7d833031a505d9cd5c83a">
            <a:extLst>
              <a:ext uri="{FF2B5EF4-FFF2-40B4-BE49-F238E27FC236}">
                <a16:creationId xmlns:a16="http://schemas.microsoft.com/office/drawing/2014/main" id="{151F886C-E5DE-4D7D-B3D8-6A6DBB2E5A7A}"/>
              </a:ext>
            </a:extLst>
          </p:cNvPr>
          <p:cNvPicPr>
            <a:picLocks noChangeAspect="1"/>
          </p:cNvPicPr>
          <p:nvPr/>
        </p:nvPicPr>
        <p:blipFill rotWithShape="1">
          <a:blip r:embed="rId2"/>
          <a:srcRect l="11486" r="2482" b="-3"/>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703532" y="357216"/>
            <a:ext cx="3151044" cy="6116255"/>
          </a:xfrm>
        </p:spPr>
        <p:txBody>
          <a:bodyPr vert="horz" lIns="91440" tIns="45720" rIns="91440" bIns="45720" rtlCol="0" anchor="ctr">
            <a:normAutofit/>
          </a:bodyPr>
          <a:lstStyle/>
          <a:p>
            <a:pPr marL="114300" indent="0" defTabSz="914400">
              <a:lnSpc>
                <a:spcPct val="90000"/>
              </a:lnSpc>
              <a:buNone/>
            </a:pPr>
            <a:r>
              <a:rPr lang="en-US" sz="1600" b="1" i="1" dirty="0">
                <a:solidFill>
                  <a:srgbClr val="FFFFFF"/>
                </a:solidFill>
              </a:rPr>
              <a:t>Mar 25, 2019 </a:t>
            </a:r>
          </a:p>
          <a:p>
            <a:pPr marL="114300" indent="0" defTabSz="914400">
              <a:lnSpc>
                <a:spcPct val="90000"/>
              </a:lnSpc>
              <a:buNone/>
            </a:pPr>
            <a:endParaRPr lang="en-US" sz="1600" i="1" dirty="0">
              <a:cs typeface="Calibri"/>
            </a:endParaRPr>
          </a:p>
          <a:p>
            <a:pPr indent="-228600" defTabSz="914400">
              <a:lnSpc>
                <a:spcPct val="90000"/>
              </a:lnSpc>
              <a:buFont typeface="Arial" panose="020B0604020202020204" pitchFamily="34" charset="0"/>
              <a:buChar char="•"/>
            </a:pPr>
            <a:r>
              <a:rPr lang="en-US" sz="1600" dirty="0">
                <a:solidFill>
                  <a:srgbClr val="FFFFFF"/>
                </a:solidFill>
              </a:rPr>
              <a:t>British foreign secretary Jeremy Hunt wrote an article for the Sunday Times newspaper outlining Britain’s warning that efforts to distinguish ISIS’ extremism must go far beyond territorial gain. </a:t>
            </a:r>
            <a:br>
              <a:rPr lang="en-US" sz="1600" dirty="0"/>
            </a:br>
            <a:endParaRPr lang="en-US" sz="1600" dirty="0">
              <a:solidFill>
                <a:srgbClr val="FFFFFF"/>
              </a:solidFill>
              <a:cs typeface="Calibri"/>
            </a:endParaRPr>
          </a:p>
          <a:p>
            <a:pPr indent="-228600" defTabSz="914400">
              <a:lnSpc>
                <a:spcPct val="90000"/>
              </a:lnSpc>
              <a:buFont typeface="Arial" panose="020B0604020202020204" pitchFamily="34" charset="0"/>
              <a:buChar char="•"/>
            </a:pPr>
            <a:r>
              <a:rPr lang="en-US" sz="1600" dirty="0">
                <a:solidFill>
                  <a:srgbClr val="FFFFFF"/>
                </a:solidFill>
              </a:rPr>
              <a:t>Hunt made three main points, declaring the internet as much of a 'battlefield' as Syria and Iraq; emphasizing the importance of international powers pulling their weight in a forceful coalition; and warning that even without territory ISIS' extremism remains a formidable power and shouldn't be underestimated. </a:t>
            </a:r>
            <a:endParaRPr lang="en-US" sz="1600" dirty="0">
              <a:cs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5" y="474146"/>
            <a:ext cx="7886695" cy="1197864"/>
          </a:xfrm>
        </p:spPr>
        <p:txBody>
          <a:bodyPr vert="horz" lIns="91440" tIns="45720" rIns="91440" bIns="45720" rtlCol="0" anchor="ctr">
            <a:normAutofit/>
          </a:bodyPr>
          <a:lstStyle/>
          <a:p>
            <a:pPr algn="l" defTabSz="914400">
              <a:lnSpc>
                <a:spcPct val="90000"/>
              </a:lnSpc>
            </a:pPr>
            <a:r>
              <a:rPr lang="en-US" sz="3700"/>
              <a:t>Repatriation of German Foreign Fighters</a:t>
            </a:r>
          </a:p>
        </p:txBody>
      </p:sp>
      <p:cxnSp>
        <p:nvCxnSpPr>
          <p:cNvPr id="21" name="Straight Connector 20">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2a728f56b82f3b7bc61ff2ba6912d99">
            <a:extLst>
              <a:ext uri="{FF2B5EF4-FFF2-40B4-BE49-F238E27FC236}">
                <a16:creationId xmlns:a16="http://schemas.microsoft.com/office/drawing/2014/main" id="{C54DD6A5-92EA-4EF4-B5BA-4D53A40D867F}"/>
              </a:ext>
            </a:extLst>
          </p:cNvPr>
          <p:cNvPicPr>
            <a:picLocks noChangeAspect="1"/>
          </p:cNvPicPr>
          <p:nvPr/>
        </p:nvPicPr>
        <p:blipFill rotWithShape="1">
          <a:blip r:embed="rId2"/>
          <a:srcRect l="15915" r="21223" b="-2"/>
          <a:stretch/>
        </p:blipFill>
        <p:spPr>
          <a:xfrm>
            <a:off x="847157" y="1501638"/>
            <a:ext cx="3047821" cy="2727288"/>
          </a:xfrm>
          <a:prstGeom prst="rect">
            <a:avLst/>
          </a:prstGeom>
          <a:noFill/>
        </p:spPr>
      </p:pic>
      <p:sp>
        <p:nvSpPr>
          <p:cNvPr id="3" name="Content Placeholder 2"/>
          <p:cNvSpPr>
            <a:spLocks noGrp="1"/>
          </p:cNvSpPr>
          <p:nvPr>
            <p:ph sz="half" idx="2"/>
          </p:nvPr>
        </p:nvSpPr>
        <p:spPr>
          <a:xfrm>
            <a:off x="4111200" y="1997194"/>
            <a:ext cx="4601001" cy="2191467"/>
          </a:xfrm>
        </p:spPr>
        <p:txBody>
          <a:bodyPr vert="horz" lIns="91440" tIns="45720" rIns="91440" bIns="45720" rtlCol="0" anchor="ctr">
            <a:normAutofit fontScale="92500"/>
          </a:bodyPr>
          <a:lstStyle/>
          <a:p>
            <a:pPr marL="0" indent="0" defTabSz="914400">
              <a:lnSpc>
                <a:spcPct val="90000"/>
              </a:lnSpc>
              <a:buNone/>
            </a:pPr>
            <a:r>
              <a:rPr lang="en-US" sz="1500" i="1" dirty="0">
                <a:ea typeface="+mn-lt"/>
                <a:cs typeface="+mn-lt"/>
              </a:rPr>
              <a:t>Apr. 17, 2019</a:t>
            </a:r>
          </a:p>
          <a:p>
            <a:pPr marL="0" indent="0" defTabSz="914400">
              <a:lnSpc>
                <a:spcPct val="90000"/>
              </a:lnSpc>
              <a:buNone/>
            </a:pPr>
            <a:endParaRPr lang="en-US" sz="1500" dirty="0">
              <a:ea typeface="+mn-lt"/>
              <a:cs typeface="+mn-lt"/>
            </a:endParaRPr>
          </a:p>
          <a:p>
            <a:pPr marL="0" indent="0" defTabSz="914400">
              <a:lnSpc>
                <a:spcPct val="90000"/>
              </a:lnSpc>
              <a:buNone/>
            </a:pPr>
            <a:r>
              <a:rPr lang="en-US" sz="1500" dirty="0">
                <a:ea typeface="+mn-lt"/>
                <a:cs typeface="+mn-lt"/>
              </a:rPr>
              <a:t>The question of how to deal with foreign terrorist fighters has been a major issue of concern for many European countries. </a:t>
            </a:r>
          </a:p>
          <a:p>
            <a:pPr marL="0" indent="0" defTabSz="914400">
              <a:lnSpc>
                <a:spcPct val="90000"/>
              </a:lnSpc>
              <a:buNone/>
            </a:pPr>
            <a:endParaRPr lang="en-US" sz="1500" dirty="0">
              <a:ea typeface="+mn-lt"/>
              <a:cs typeface="+mn-lt"/>
            </a:endParaRPr>
          </a:p>
          <a:p>
            <a:pPr marL="0" indent="0" defTabSz="914400">
              <a:lnSpc>
                <a:spcPct val="90000"/>
              </a:lnSpc>
              <a:buNone/>
            </a:pPr>
            <a:r>
              <a:rPr lang="en-US" sz="1500" dirty="0">
                <a:ea typeface="+mn-lt"/>
                <a:cs typeface="+mn-lt"/>
              </a:rPr>
              <a:t>For example, the ICCT has reported on the growing pressure facing the German government regarding the repatriation of German citizens and dual citizens who have left the country and joined the global jihadi movement. </a:t>
            </a:r>
          </a:p>
          <a:p>
            <a:pPr marL="0" indent="0" defTabSz="914400">
              <a:lnSpc>
                <a:spcPct val="90000"/>
              </a:lnSpc>
              <a:buNone/>
            </a:pPr>
            <a:endParaRPr lang="en-US" sz="1500" dirty="0">
              <a:ea typeface="+mn-lt"/>
              <a:cs typeface="+mn-lt"/>
            </a:endParaRPr>
          </a:p>
          <a:p>
            <a:pPr marL="0" indent="0" defTabSz="914400">
              <a:lnSpc>
                <a:spcPct val="90000"/>
              </a:lnSpc>
              <a:buNone/>
            </a:pPr>
            <a:endParaRPr lang="en-US" sz="1200" dirty="0">
              <a:ea typeface="+mn-lt"/>
              <a:cs typeface="+mn-lt"/>
            </a:endParaRPr>
          </a:p>
          <a:p>
            <a:pPr marL="0" indent="0" defTabSz="914400">
              <a:lnSpc>
                <a:spcPct val="90000"/>
              </a:lnSpc>
              <a:buNone/>
            </a:pPr>
            <a:endParaRPr lang="en-US" sz="1200" dirty="0">
              <a:ea typeface="+mn-lt"/>
              <a:cs typeface="+mn-lt"/>
            </a:endParaRPr>
          </a:p>
        </p:txBody>
      </p:sp>
      <p:sp>
        <p:nvSpPr>
          <p:cNvPr id="4" name="TextBox 3">
            <a:extLst>
              <a:ext uri="{FF2B5EF4-FFF2-40B4-BE49-F238E27FC236}">
                <a16:creationId xmlns:a16="http://schemas.microsoft.com/office/drawing/2014/main" id="{BCF4C801-E891-7543-8056-2A2EFE977695}"/>
              </a:ext>
            </a:extLst>
          </p:cNvPr>
          <p:cNvSpPr txBox="1"/>
          <p:nvPr/>
        </p:nvSpPr>
        <p:spPr>
          <a:xfrm>
            <a:off x="847157" y="4320051"/>
            <a:ext cx="7865044" cy="2446824"/>
          </a:xfrm>
          <a:prstGeom prst="rect">
            <a:avLst/>
          </a:prstGeom>
          <a:noFill/>
        </p:spPr>
        <p:txBody>
          <a:bodyPr wrap="square" rtlCol="0">
            <a:spAutoFit/>
          </a:bodyPr>
          <a:lstStyle/>
          <a:p>
            <a:r>
              <a:rPr lang="en-US" sz="1500" dirty="0"/>
              <a:t>Statistics from The German Federal Domestic Intelligence Service estimated in 2019 that over 1050 Germans had travelled to Syria and Iraq to join terrorist organizations. Of this number, 200 have died and over 42 are detained by authorities in Syria, Iraq and elsewhere. </a:t>
            </a:r>
          </a:p>
          <a:p>
            <a:endParaRPr lang="en-US" sz="1200" dirty="0"/>
          </a:p>
          <a:p>
            <a:endParaRPr lang="en-US" sz="1500" dirty="0"/>
          </a:p>
          <a:p>
            <a:r>
              <a:rPr lang="en-US" sz="1500" dirty="0"/>
              <a:t>Germany has received 350 returned FTF's and have initiated a new legislative proposal to deal with the issue of repatriation: 'statutory forfeiture of citizenship' for individuals who have joined terrorist operations abroad, are over the age of 18, and hold a second nationality.</a:t>
            </a:r>
          </a:p>
          <a:p>
            <a:endParaRPr lang="en-US" dirty="0"/>
          </a:p>
          <a:p>
            <a:endParaRPr lang="en-US" dirty="0"/>
          </a:p>
        </p:txBody>
      </p:sp>
    </p:spTree>
  </p:cSld>
  <p:clrMapOvr>
    <a:overrideClrMapping bg1="dk1" tx1="lt1" bg2="dk2"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328117"/>
            <a:ext cx="3815817" cy="1346254"/>
          </a:xfrm>
        </p:spPr>
        <p:txBody>
          <a:bodyPr vert="horz" lIns="91440" tIns="45720" rIns="91440" bIns="45720" rtlCol="0" anchor="b">
            <a:normAutofit fontScale="90000"/>
          </a:bodyPr>
          <a:lstStyle/>
          <a:p>
            <a:pPr algn="l" defTabSz="914400">
              <a:lnSpc>
                <a:spcPct val="90000"/>
              </a:lnSpc>
            </a:pPr>
            <a:r>
              <a:rPr lang="en-US" sz="2300" dirty="0">
                <a:solidFill>
                  <a:schemeClr val="bg1"/>
                </a:solidFill>
              </a:rPr>
              <a:t>Video of Al Baghdadi released claiming Sri Lankan attacks were revenge for </a:t>
            </a:r>
            <a:r>
              <a:rPr lang="en-US" sz="2300" dirty="0" err="1">
                <a:solidFill>
                  <a:schemeClr val="bg1"/>
                </a:solidFill>
              </a:rPr>
              <a:t>Baghuz</a:t>
            </a:r>
            <a:r>
              <a:rPr lang="en-US" sz="2300" dirty="0">
                <a:solidFill>
                  <a:schemeClr val="bg1"/>
                </a:solidFill>
              </a:rPr>
              <a:t> Fawqani</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673326" y="2029796"/>
            <a:ext cx="3439885" cy="3647710"/>
          </a:xfrm>
        </p:spPr>
        <p:txBody>
          <a:bodyPr vert="horz" lIns="91440" tIns="45720" rIns="91440" bIns="45720" rtlCol="0" anchor="t">
            <a:normAutofit lnSpcReduction="10000"/>
          </a:bodyPr>
          <a:lstStyle/>
          <a:p>
            <a:pPr marL="114300" indent="0" defTabSz="914400">
              <a:lnSpc>
                <a:spcPct val="90000"/>
              </a:lnSpc>
              <a:buNone/>
            </a:pPr>
            <a:r>
              <a:rPr lang="en-US" sz="1700" b="1" i="1" dirty="0">
                <a:solidFill>
                  <a:schemeClr val="bg1"/>
                </a:solidFill>
              </a:rPr>
              <a:t>Apr 29, 2019 </a:t>
            </a:r>
            <a:endParaRPr lang="en-US" b="1" i="1" dirty="0">
              <a:solidFill>
                <a:schemeClr val="bg1"/>
              </a:solidFill>
              <a:cs typeface="Calibri"/>
            </a:endParaRPr>
          </a:p>
          <a:p>
            <a:pPr marL="114300" indent="0" defTabSz="914400">
              <a:lnSpc>
                <a:spcPct val="90000"/>
              </a:lnSpc>
              <a:buNone/>
            </a:pPr>
            <a:endParaRPr lang="en-US" sz="1700" i="1" dirty="0">
              <a:solidFill>
                <a:schemeClr val="bg1"/>
              </a:solidFill>
            </a:endParaRPr>
          </a:p>
          <a:p>
            <a:pPr indent="-228600" defTabSz="914400">
              <a:lnSpc>
                <a:spcPct val="90000"/>
              </a:lnSpc>
              <a:buFont typeface="Arial" panose="020B0604020202020204" pitchFamily="34" charset="0"/>
              <a:buChar char="•"/>
            </a:pPr>
            <a:r>
              <a:rPr lang="en-US" sz="1700" dirty="0">
                <a:solidFill>
                  <a:schemeClr val="bg1"/>
                </a:solidFill>
              </a:rPr>
              <a:t>Al-Baghdadi remerged online in a video claiming the Easter terrorist attacks in Sri Lanka were revenge for the military loss at </a:t>
            </a:r>
            <a:r>
              <a:rPr lang="en-US" sz="1700" dirty="0" err="1">
                <a:solidFill>
                  <a:schemeClr val="bg1"/>
                </a:solidFill>
              </a:rPr>
              <a:t>Baghuz</a:t>
            </a:r>
            <a:r>
              <a:rPr lang="en-US" sz="1700" dirty="0">
                <a:solidFill>
                  <a:schemeClr val="bg1"/>
                </a:solidFill>
              </a:rPr>
              <a:t>. </a:t>
            </a:r>
            <a:endParaRPr lang="en-US" dirty="0">
              <a:solidFill>
                <a:schemeClr val="bg1"/>
              </a:solidFill>
              <a:cs typeface="Calibri"/>
            </a:endParaRPr>
          </a:p>
          <a:p>
            <a:pPr indent="-228600" algn="just" defTabSz="914400">
              <a:lnSpc>
                <a:spcPct val="90000"/>
              </a:lnSpc>
              <a:buFont typeface="Arial" panose="020B0604020202020204" pitchFamily="34" charset="0"/>
              <a:buChar char="•"/>
            </a:pPr>
            <a:endParaRPr lang="en-US" sz="1700" dirty="0">
              <a:solidFill>
                <a:schemeClr val="bg1"/>
              </a:solidFill>
              <a:cs typeface="Calibri"/>
            </a:endParaRPr>
          </a:p>
          <a:p>
            <a:pPr indent="-228600" defTabSz="914400">
              <a:lnSpc>
                <a:spcPct val="90000"/>
              </a:lnSpc>
              <a:buFont typeface="Arial" panose="020B0604020202020204" pitchFamily="34" charset="0"/>
              <a:buChar char="•"/>
            </a:pPr>
            <a:r>
              <a:rPr lang="en-US" sz="1700" dirty="0">
                <a:solidFill>
                  <a:schemeClr val="bg1"/>
                </a:solidFill>
              </a:rPr>
              <a:t>He also claimed, that while losing territory, ISIS affiliates continued carrying out dozens of attacks in foreign countries, demonstrating the supposed 'strength' of the caliphate beyond mere territorial holds. </a:t>
            </a:r>
            <a:endParaRPr lang="en-US" dirty="0">
              <a:solidFill>
                <a:schemeClr val="bg1"/>
              </a:solidFill>
              <a:cs typeface="Calibri"/>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7660d5ea6fd08622bdf5d63eed613ff0">
            <a:extLst>
              <a:ext uri="{FF2B5EF4-FFF2-40B4-BE49-F238E27FC236}">
                <a16:creationId xmlns:a16="http://schemas.microsoft.com/office/drawing/2014/main" id="{2B71A685-8F56-4EA9-8099-5FD6B0F21B3E}"/>
              </a:ext>
            </a:extLst>
          </p:cNvPr>
          <p:cNvPicPr>
            <a:picLocks noChangeAspect="1"/>
          </p:cNvPicPr>
          <p:nvPr/>
        </p:nvPicPr>
        <p:blipFill rotWithShape="1">
          <a:blip r:embed="rId2"/>
          <a:srcRect l="32186" r="32955"/>
          <a:stretch/>
        </p:blipFill>
        <p:spPr>
          <a:xfrm>
            <a:off x="4894089" y="10"/>
            <a:ext cx="4249911" cy="6857990"/>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descr="e871a03f73b545c1358fbcf4708c68cf">
            <a:extLst>
              <a:ext uri="{FF2B5EF4-FFF2-40B4-BE49-F238E27FC236}">
                <a16:creationId xmlns:a16="http://schemas.microsoft.com/office/drawing/2014/main" id="{1BB475F5-5C47-4C37-9599-746E9E12825E}"/>
              </a:ext>
            </a:extLst>
          </p:cNvPr>
          <p:cNvPicPr>
            <a:picLocks noChangeAspect="1"/>
          </p:cNvPicPr>
          <p:nvPr/>
        </p:nvPicPr>
        <p:blipFill rotWithShape="1">
          <a:blip r:embed="rId2"/>
          <a:srcRect r="-1" b="1614"/>
          <a:stretch/>
        </p:blipFill>
        <p:spPr>
          <a:xfrm>
            <a:off x="20" y="10"/>
            <a:ext cx="9141694" cy="6857990"/>
          </a:xfrm>
          <a:prstGeom prst="rect">
            <a:avLst/>
          </a:prstGeom>
          <a:noFill/>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2400"/>
              <a:t>Turkish Offensive at the Northern Syrian border starts</a:t>
            </a:r>
          </a:p>
        </p:txBody>
      </p:sp>
      <p:sp>
        <p:nvSpPr>
          <p:cNvPr id="3" name="Content Placeholder 2"/>
          <p:cNvSpPr>
            <a:spLocks noGrp="1"/>
          </p:cNvSpPr>
          <p:nvPr>
            <p:ph sz="half" idx="2"/>
          </p:nvPr>
        </p:nvSpPr>
        <p:spPr>
          <a:xfrm>
            <a:off x="463547" y="4808584"/>
            <a:ext cx="7173771" cy="1386153"/>
          </a:xfrm>
        </p:spPr>
        <p:txBody>
          <a:bodyPr vert="horz" lIns="91440" tIns="45720" rIns="91440" bIns="45720" rtlCol="0" anchor="t">
            <a:normAutofit fontScale="92500" lnSpcReduction="10000"/>
          </a:bodyPr>
          <a:lstStyle/>
          <a:p>
            <a:pPr marL="114300" indent="0" defTabSz="914400">
              <a:lnSpc>
                <a:spcPct val="90000"/>
              </a:lnSpc>
              <a:buNone/>
            </a:pPr>
            <a:r>
              <a:rPr lang="en-US" sz="1600" b="1" i="1" dirty="0"/>
              <a:t>Sep 2019</a:t>
            </a:r>
          </a:p>
          <a:p>
            <a:pPr marL="114300" indent="0" defTabSz="914400">
              <a:lnSpc>
                <a:spcPct val="90000"/>
              </a:lnSpc>
              <a:buNone/>
            </a:pPr>
            <a:endParaRPr lang="en-US" sz="1200" dirty="0">
              <a:cs typeface="Calibri"/>
            </a:endParaRPr>
          </a:p>
          <a:p>
            <a:pPr indent="-228600" defTabSz="914400">
              <a:lnSpc>
                <a:spcPct val="90000"/>
              </a:lnSpc>
              <a:buFont typeface="Arial" panose="020B0604020202020204" pitchFamily="34" charset="0"/>
              <a:buChar char="•"/>
            </a:pPr>
            <a:r>
              <a:rPr lang="en-US" sz="1600" dirty="0"/>
              <a:t>U.S. troops withdrew from Northern Syria.</a:t>
            </a:r>
            <a:endParaRPr lang="en-US" sz="1600" dirty="0">
              <a:cs typeface="Calibri"/>
            </a:endParaRPr>
          </a:p>
          <a:p>
            <a:pPr indent="-228600" defTabSz="914400">
              <a:lnSpc>
                <a:spcPct val="90000"/>
              </a:lnSpc>
              <a:buFont typeface="Arial" panose="020B0604020202020204" pitchFamily="34" charset="0"/>
              <a:buChar char="•"/>
            </a:pPr>
            <a:r>
              <a:rPr lang="en-US" sz="1600" dirty="0"/>
              <a:t>Turkey entered Aleppo, Northern Syria.</a:t>
            </a:r>
            <a:endParaRPr lang="en-US" sz="1600" dirty="0">
              <a:cs typeface="Calibri"/>
            </a:endParaRPr>
          </a:p>
          <a:p>
            <a:pPr indent="-228600" defTabSz="914400">
              <a:lnSpc>
                <a:spcPct val="90000"/>
              </a:lnSpc>
              <a:buFont typeface="Arial" panose="020B0604020202020204" pitchFamily="34" charset="0"/>
              <a:buChar char="•"/>
            </a:pPr>
            <a:r>
              <a:rPr lang="en-US" sz="1600" dirty="0"/>
              <a:t>The Turkish-Syrian border is no longer safe for refugees to flee due to ongoing violence between Turkish and Kurdish forces. </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C5C3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71264" y="4739662"/>
            <a:ext cx="4945641" cy="1625210"/>
          </a:xfrm>
        </p:spPr>
        <p:txBody>
          <a:bodyPr vert="horz" lIns="91440" tIns="45720" rIns="91440" bIns="45720" rtlCol="0" anchor="ctr">
            <a:normAutofit/>
          </a:bodyPr>
          <a:lstStyle/>
          <a:p>
            <a:pPr algn="r" defTabSz="914400">
              <a:lnSpc>
                <a:spcPct val="90000"/>
              </a:lnSpc>
            </a:pPr>
            <a:r>
              <a:rPr lang="en-US" sz="3700">
                <a:solidFill>
                  <a:srgbClr val="FFFFFF"/>
                </a:solidFill>
              </a:rPr>
              <a:t>Turkish President Erdogan announces plans to invade Syria</a:t>
            </a:r>
          </a:p>
        </p:txBody>
      </p:sp>
      <p:pic>
        <p:nvPicPr>
          <p:cNvPr id="5" name="Picture 4" descr="76049255f596d26d274433b89c236839">
            <a:extLst>
              <a:ext uri="{FF2B5EF4-FFF2-40B4-BE49-F238E27FC236}">
                <a16:creationId xmlns:a16="http://schemas.microsoft.com/office/drawing/2014/main" id="{7E8A397E-9C5B-4701-B70B-C425BBCADF6E}"/>
              </a:ext>
            </a:extLst>
          </p:cNvPr>
          <p:cNvPicPr>
            <a:picLocks noChangeAspect="1"/>
          </p:cNvPicPr>
          <p:nvPr/>
        </p:nvPicPr>
        <p:blipFill rotWithShape="1">
          <a:blip r:embed="rId2"/>
          <a:srcRect l="10728" r="5175" b="-1"/>
          <a:stretch/>
        </p:blipFill>
        <p:spPr>
          <a:xfrm>
            <a:off x="245660" y="321733"/>
            <a:ext cx="5293729" cy="4107392"/>
          </a:xfrm>
          <a:prstGeom prst="rect">
            <a:avLst/>
          </a:prstGeom>
          <a:noFill/>
        </p:spPr>
      </p:pic>
      <p:sp>
        <p:nvSpPr>
          <p:cNvPr id="11"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785184" y="1002818"/>
            <a:ext cx="2987552" cy="4852362"/>
          </a:xfrm>
        </p:spPr>
        <p:txBody>
          <a:bodyPr vert="horz" lIns="91440" tIns="45720" rIns="91440" bIns="45720" rtlCol="0" anchor="ctr">
            <a:normAutofit/>
          </a:bodyPr>
          <a:lstStyle/>
          <a:p>
            <a:pPr marL="114300" indent="0" defTabSz="914400">
              <a:lnSpc>
                <a:spcPct val="90000"/>
              </a:lnSpc>
              <a:buNone/>
            </a:pPr>
            <a:r>
              <a:rPr lang="en-US" sz="1600" b="1" i="1" dirty="0">
                <a:solidFill>
                  <a:srgbClr val="FFFFFF"/>
                </a:solidFill>
              </a:rPr>
              <a:t>Oct 5, 2019</a:t>
            </a:r>
          </a:p>
          <a:p>
            <a:pPr marL="114300" indent="0" defTabSz="914400">
              <a:lnSpc>
                <a:spcPct val="90000"/>
              </a:lnSpc>
              <a:buNone/>
            </a:pPr>
            <a:endParaRPr lang="en-US" sz="1600" b="1" i="1" dirty="0">
              <a:cs typeface="Calibri"/>
            </a:endParaRPr>
          </a:p>
          <a:p>
            <a:pPr indent="-228600" defTabSz="914400">
              <a:lnSpc>
                <a:spcPct val="90000"/>
              </a:lnSpc>
              <a:buFont typeface="Arial" panose="020B0604020202020204" pitchFamily="34" charset="0"/>
              <a:buChar char="•"/>
            </a:pPr>
            <a:r>
              <a:rPr lang="en-US" sz="1600" dirty="0">
                <a:solidFill>
                  <a:srgbClr val="FFFFFF"/>
                </a:solidFill>
              </a:rPr>
              <a:t>Turkish President Recep Tayyip Erdogan said his forces were preparing to invade northern Syria. U.S. troops had just been withdrawn from the border region. President Trump stated he did not support Erdogan's decision. </a:t>
            </a:r>
            <a:br>
              <a:rPr lang="en-US" sz="1600" dirty="0"/>
            </a:br>
            <a:endParaRPr lang="en-US" sz="1600" dirty="0">
              <a:solidFill>
                <a:srgbClr val="FFFFFF"/>
              </a:solidFill>
              <a:cs typeface="Calibri"/>
            </a:endParaRPr>
          </a:p>
          <a:p>
            <a:pPr indent="-228600" defTabSz="914400">
              <a:lnSpc>
                <a:spcPct val="90000"/>
              </a:lnSpc>
              <a:buFont typeface="Arial" panose="020B0604020202020204" pitchFamily="34" charset="0"/>
              <a:buChar char="•"/>
            </a:pPr>
            <a:r>
              <a:rPr lang="en-US" sz="1600" dirty="0">
                <a:solidFill>
                  <a:srgbClr val="FFFFFF"/>
                </a:solidFill>
              </a:rPr>
              <a:t>By October 9</a:t>
            </a:r>
            <a:r>
              <a:rPr lang="en-US" sz="1600" baseline="30000" dirty="0">
                <a:solidFill>
                  <a:srgbClr val="FFFFFF"/>
                </a:solidFill>
              </a:rPr>
              <a:t>th</a:t>
            </a:r>
            <a:r>
              <a:rPr lang="en-US" sz="1600" dirty="0">
                <a:solidFill>
                  <a:srgbClr val="FFFFFF"/>
                </a:solidFill>
              </a:rPr>
              <a:t>, reporters revealed Turkey launched a ground offensive. This decision was internationally condemned, with the European Union urging Turkey to end the offensive. </a:t>
            </a:r>
            <a:endParaRPr lang="en-US" sz="1600" dirty="0">
              <a:cs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69a0022ab79055eae01db16b42e9df5d">
            <a:extLst>
              <a:ext uri="{FF2B5EF4-FFF2-40B4-BE49-F238E27FC236}">
                <a16:creationId xmlns:a16="http://schemas.microsoft.com/office/drawing/2014/main" id="{F5341DB4-A642-4B48-BF89-A41FE6C6310C}"/>
              </a:ext>
            </a:extLst>
          </p:cNvPr>
          <p:cNvPicPr>
            <a:picLocks noChangeAspect="1"/>
          </p:cNvPicPr>
          <p:nvPr/>
        </p:nvPicPr>
        <p:blipFill rotWithShape="1">
          <a:blip r:embed="rId2"/>
          <a:srcRect l="463" r="19557"/>
          <a:stretch/>
        </p:blipFill>
        <p:spPr>
          <a:xfrm>
            <a:off x="20" y="10"/>
            <a:ext cx="9141694" cy="6857990"/>
          </a:xfrm>
          <a:prstGeom prst="rect">
            <a:avLst/>
          </a:prstGeom>
          <a:noFill/>
        </p:spPr>
      </p:pic>
      <p:sp>
        <p:nvSpPr>
          <p:cNvPr id="7"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2200"/>
              <a:t>U.S. announces withdrawal of troops from Northern Syria</a:t>
            </a:r>
          </a:p>
        </p:txBody>
      </p:sp>
      <p:sp>
        <p:nvSpPr>
          <p:cNvPr id="3" name="Content Placeholder 2"/>
          <p:cNvSpPr>
            <a:spLocks noGrp="1"/>
          </p:cNvSpPr>
          <p:nvPr>
            <p:ph sz="half" idx="2"/>
          </p:nvPr>
        </p:nvSpPr>
        <p:spPr>
          <a:xfrm>
            <a:off x="463547" y="4725353"/>
            <a:ext cx="7173771" cy="1380808"/>
          </a:xfrm>
        </p:spPr>
        <p:txBody>
          <a:bodyPr vert="horz" lIns="91440" tIns="45720" rIns="91440" bIns="45720" rtlCol="0" anchor="t">
            <a:normAutofit lnSpcReduction="10000"/>
          </a:bodyPr>
          <a:lstStyle/>
          <a:p>
            <a:pPr marL="0" indent="0" defTabSz="914400">
              <a:lnSpc>
                <a:spcPct val="90000"/>
              </a:lnSpc>
              <a:buNone/>
            </a:pPr>
            <a:r>
              <a:rPr lang="en-US" sz="1600" b="1" dirty="0"/>
              <a:t> </a:t>
            </a:r>
            <a:r>
              <a:rPr lang="en-US" sz="1600" b="1" i="1" dirty="0"/>
              <a:t>Oct 7, 2019 </a:t>
            </a:r>
          </a:p>
          <a:p>
            <a:pPr marL="0" indent="0" defTabSz="914400">
              <a:lnSpc>
                <a:spcPct val="90000"/>
              </a:lnSpc>
              <a:buNone/>
            </a:pPr>
            <a:endParaRPr lang="en-US" sz="1050" i="1" dirty="0"/>
          </a:p>
          <a:p>
            <a:pPr marL="114300" indent="0" defTabSz="914400">
              <a:lnSpc>
                <a:spcPct val="90000"/>
              </a:lnSpc>
              <a:buNone/>
            </a:pPr>
            <a:r>
              <a:rPr lang="en-US" sz="1600" dirty="0"/>
              <a:t>The U.S. formally announced the withdrawal of its troops from Northern Syria, in the face of Turkey's incursion in the region. The decision effectively ceded control of this region to the Syrian government and Russian forces and was criticized by international powers as dangerous. </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8473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Al Baghdadi killed in U.S. raid</a:t>
            </a:r>
          </a:p>
        </p:txBody>
      </p:sp>
      <p:pic>
        <p:nvPicPr>
          <p:cNvPr id="5" name="Picture 4" descr="8ff4dd908fc66d98dac26aacde8c36a1">
            <a:extLst>
              <a:ext uri="{FF2B5EF4-FFF2-40B4-BE49-F238E27FC236}">
                <a16:creationId xmlns:a16="http://schemas.microsoft.com/office/drawing/2014/main" id="{C630EF57-03E5-4E49-B9D9-3ECB11339912}"/>
              </a:ext>
            </a:extLst>
          </p:cNvPr>
          <p:cNvPicPr>
            <a:picLocks noChangeAspect="1"/>
          </p:cNvPicPr>
          <p:nvPr/>
        </p:nvPicPr>
        <p:blipFill rotWithShape="1">
          <a:blip r:embed="rId2"/>
          <a:srcRect l="15127" r="12376"/>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751007" y="1002818"/>
            <a:ext cx="3051677"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Oct 26 - 27, 2019 </a:t>
            </a:r>
          </a:p>
          <a:p>
            <a:pPr marL="114300" indent="0" defTabSz="914400">
              <a:lnSpc>
                <a:spcPct val="90000"/>
              </a:lnSpc>
              <a:buNone/>
            </a:pPr>
            <a:endParaRPr lang="en-US" sz="1600" b="1" i="1" dirty="0"/>
          </a:p>
          <a:p>
            <a:pPr indent="-228600" defTabSz="914400">
              <a:lnSpc>
                <a:spcPct val="90000"/>
              </a:lnSpc>
              <a:buFont typeface="Arial" panose="020B0604020202020204" pitchFamily="34" charset="0"/>
              <a:buChar char="•"/>
            </a:pPr>
            <a:r>
              <a:rPr lang="en-US" sz="1700" dirty="0">
                <a:solidFill>
                  <a:srgbClr val="FFFFFF"/>
                </a:solidFill>
              </a:rPr>
              <a:t>ISIS' leader, al Baghdadi, died during a U.S. raid in northern Syria. After multiple rumors of his death in various military attacks, the senior-most member of the group was officially confirmed dead by ISIS on October 31st.</a:t>
            </a:r>
            <a:br>
              <a:rPr lang="en-US" sz="1700" dirty="0"/>
            </a:br>
            <a:endParaRPr lang="en-US" sz="1700" dirty="0">
              <a:solidFill>
                <a:srgbClr val="FFFFFF"/>
              </a:solidFill>
              <a:cs typeface="Calibri"/>
            </a:endParaRPr>
          </a:p>
          <a:p>
            <a:pPr indent="-228600" defTabSz="914400">
              <a:lnSpc>
                <a:spcPct val="90000"/>
              </a:lnSpc>
              <a:buFont typeface="Arial" panose="020B0604020202020204" pitchFamily="34" charset="0"/>
              <a:buChar char="•"/>
            </a:pPr>
            <a:r>
              <a:rPr lang="en-US" sz="1700" dirty="0">
                <a:solidFill>
                  <a:srgbClr val="FFFFFF"/>
                </a:solidFill>
              </a:rPr>
              <a:t>The Pentagon later announced his death had little impact on ISIS' power and operations. </a:t>
            </a:r>
            <a:endParaRPr lang="en-US" sz="1700" dirty="0">
              <a:solidFill>
                <a:srgbClr val="FFFFFF"/>
              </a:solidFill>
              <a:cs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1446962" y="707132"/>
            <a:ext cx="3854394" cy="2387600"/>
          </a:xfrm>
        </p:spPr>
        <p:txBody>
          <a:bodyPr vert="horz" lIns="91440" tIns="45720" rIns="91440" bIns="45720" rtlCol="0" anchor="b">
            <a:normAutofit/>
          </a:bodyPr>
          <a:lstStyle/>
          <a:p>
            <a:pPr defTabSz="914400">
              <a:lnSpc>
                <a:spcPct val="90000"/>
              </a:lnSpc>
            </a:pPr>
            <a:r>
              <a:rPr lang="en-US" sz="4200" b="0" kern="1200" dirty="0">
                <a:solidFill>
                  <a:schemeClr val="bg1"/>
                </a:solidFill>
                <a:latin typeface="+mj-lt"/>
                <a:ea typeface="+mj-ea"/>
                <a:cs typeface="+mj-cs"/>
              </a:rPr>
              <a:t>New Leadership</a:t>
            </a:r>
            <a:endParaRPr lang="en-US" sz="4200" b="0" kern="1200" dirty="0">
              <a:solidFill>
                <a:schemeClr val="bg1"/>
              </a:solidFill>
              <a:latin typeface="+mj-lt"/>
              <a:cs typeface="Calibri"/>
            </a:endParaRPr>
          </a:p>
        </p:txBody>
      </p:sp>
      <p:sp>
        <p:nvSpPr>
          <p:cNvPr id="3" name="Content Placeholder 2"/>
          <p:cNvSpPr>
            <a:spLocks noGrp="1"/>
          </p:cNvSpPr>
          <p:nvPr>
            <p:ph type="body" idx="1"/>
          </p:nvPr>
        </p:nvSpPr>
        <p:spPr>
          <a:xfrm>
            <a:off x="1446962" y="3778786"/>
            <a:ext cx="7080080" cy="1658572"/>
          </a:xfrm>
        </p:spPr>
        <p:txBody>
          <a:bodyPr vert="horz" lIns="91440" tIns="45720" rIns="91440" bIns="45720" rtlCol="0">
            <a:normAutofit/>
          </a:bodyPr>
          <a:lstStyle/>
          <a:p>
            <a:pPr defTabSz="914400">
              <a:lnSpc>
                <a:spcPct val="90000"/>
              </a:lnSpc>
              <a:spcBef>
                <a:spcPts val="1000"/>
              </a:spcBef>
            </a:pPr>
            <a:r>
              <a:rPr lang="en-US" sz="2400" b="1" i="1" dirty="0">
                <a:solidFill>
                  <a:schemeClr val="bg1"/>
                </a:solidFill>
              </a:rPr>
              <a:t>Oct 31</a:t>
            </a:r>
            <a:r>
              <a:rPr lang="en-US" sz="2400" b="1" i="1" kern="1200" dirty="0">
                <a:solidFill>
                  <a:schemeClr val="bg1"/>
                </a:solidFill>
                <a:latin typeface="+mn-lt"/>
                <a:ea typeface="+mn-ea"/>
                <a:cs typeface="+mn-cs"/>
              </a:rPr>
              <a:t>, 2019</a:t>
            </a:r>
            <a:r>
              <a:rPr lang="en-US" sz="2400" b="1" dirty="0">
                <a:solidFill>
                  <a:schemeClr val="bg1"/>
                </a:solidFill>
              </a:rPr>
              <a:t> </a:t>
            </a:r>
          </a:p>
          <a:p>
            <a:pPr defTabSz="914400">
              <a:lnSpc>
                <a:spcPct val="90000"/>
              </a:lnSpc>
              <a:spcBef>
                <a:spcPts val="1000"/>
              </a:spcBef>
            </a:pPr>
            <a:endParaRPr lang="en-US" sz="1600" dirty="0">
              <a:solidFill>
                <a:schemeClr val="bg1"/>
              </a:solidFill>
            </a:endParaRPr>
          </a:p>
          <a:p>
            <a:pPr defTabSz="914400">
              <a:lnSpc>
                <a:spcPct val="90000"/>
              </a:lnSpc>
              <a:spcBef>
                <a:spcPts val="1000"/>
              </a:spcBef>
            </a:pPr>
            <a:r>
              <a:rPr lang="en-US" sz="2400" kern="1200" dirty="0">
                <a:solidFill>
                  <a:schemeClr val="bg1"/>
                </a:solidFill>
                <a:latin typeface="+mn-lt"/>
                <a:ea typeface="+mn-ea"/>
                <a:cs typeface="+mn-cs"/>
              </a:rPr>
              <a:t>Ibrahim al-Hashimi al-</a:t>
            </a:r>
            <a:r>
              <a:rPr lang="en-US" sz="2400" kern="1200" dirty="0" err="1">
                <a:solidFill>
                  <a:schemeClr val="bg1"/>
                </a:solidFill>
                <a:latin typeface="+mn-lt"/>
                <a:ea typeface="+mn-ea"/>
                <a:cs typeface="+mn-cs"/>
              </a:rPr>
              <a:t>Qurashi</a:t>
            </a:r>
            <a:r>
              <a:rPr lang="en-US" sz="2400" kern="1200" dirty="0">
                <a:solidFill>
                  <a:schemeClr val="bg1"/>
                </a:solidFill>
                <a:latin typeface="+mn-lt"/>
                <a:ea typeface="+mn-ea"/>
                <a:cs typeface="+mn-cs"/>
              </a:rPr>
              <a:t> was declared the new leader of the Caliphate.</a:t>
            </a:r>
            <a:endParaRPr lang="en-US" dirty="0">
              <a:solidFill>
                <a:schemeClr val="bg1"/>
              </a:solidFill>
              <a:cs typeface="Calibri"/>
            </a:endParaRPr>
          </a:p>
        </p:txBody>
      </p:sp>
      <p:sp>
        <p:nvSpPr>
          <p:cNvPr id="10"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446963" y="3209925"/>
            <a:ext cx="76970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2" name="Oval 51">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2" name="Straight Connector 61">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74edb3f3b5526a7ca9196541f87763cb">
            <a:extLst>
              <a:ext uri="{FF2B5EF4-FFF2-40B4-BE49-F238E27FC236}">
                <a16:creationId xmlns:a16="http://schemas.microsoft.com/office/drawing/2014/main" id="{8A07B212-6BA7-4F1D-B8E1-348B3D669304}"/>
              </a:ext>
            </a:extLst>
          </p:cNvPr>
          <p:cNvPicPr>
            <a:picLocks noChangeAspect="1"/>
          </p:cNvPicPr>
          <p:nvPr/>
        </p:nvPicPr>
        <p:blipFill rotWithShape="1">
          <a:blip r:embed="rId2"/>
          <a:srcRect t="35415" r="1" b="1"/>
          <a:stretch/>
        </p:blipFill>
        <p:spPr>
          <a:xfrm>
            <a:off x="469942" y="317578"/>
            <a:ext cx="8138333" cy="3508437"/>
          </a:xfrm>
          <a:prstGeom prst="rect">
            <a:avLst/>
          </a:prstGeom>
          <a:noFill/>
        </p:spPr>
      </p:pic>
      <p:grpSp>
        <p:nvGrpSpPr>
          <p:cNvPr id="67" name="Group 66">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68" name="Straight Connector 67">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76" name="Straight Connector 75">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26795" cy="2129586"/>
          </a:xfrm>
          <a:noFill/>
        </p:spPr>
        <p:txBody>
          <a:bodyPr vert="horz" lIns="91440" tIns="45720" rIns="91440" bIns="45720" rtlCol="0" anchor="t">
            <a:normAutofit/>
          </a:bodyPr>
          <a:lstStyle/>
          <a:p>
            <a:pPr algn="l" defTabSz="914400">
              <a:lnSpc>
                <a:spcPct val="90000"/>
              </a:lnSpc>
            </a:pPr>
            <a:r>
              <a:rPr lang="en-US" sz="4200" dirty="0">
                <a:solidFill>
                  <a:schemeClr val="bg1"/>
                </a:solidFill>
              </a:rPr>
              <a:t>Children in the Refugee Crisis</a:t>
            </a:r>
          </a:p>
        </p:txBody>
      </p:sp>
      <p:sp>
        <p:nvSpPr>
          <p:cNvPr id="3" name="Content Placeholder 2"/>
          <p:cNvSpPr>
            <a:spLocks noGrp="1"/>
          </p:cNvSpPr>
          <p:nvPr>
            <p:ph sz="half" idx="2"/>
          </p:nvPr>
        </p:nvSpPr>
        <p:spPr>
          <a:xfrm>
            <a:off x="4114560" y="4018143"/>
            <a:ext cx="4255578" cy="2129599"/>
          </a:xfrm>
          <a:noFill/>
        </p:spPr>
        <p:txBody>
          <a:bodyPr vert="horz" lIns="91440" tIns="45720" rIns="91440" bIns="45720" rtlCol="0" anchor="t">
            <a:normAutofit/>
          </a:bodyPr>
          <a:lstStyle/>
          <a:p>
            <a:pPr marL="0" indent="0" defTabSz="914400">
              <a:lnSpc>
                <a:spcPct val="90000"/>
              </a:lnSpc>
              <a:buNone/>
            </a:pPr>
            <a:r>
              <a:rPr lang="en-US" sz="1600" b="1" i="1" dirty="0">
                <a:solidFill>
                  <a:schemeClr val="bg1"/>
                </a:solidFill>
              </a:rPr>
              <a:t>Dec 2019</a:t>
            </a:r>
          </a:p>
          <a:p>
            <a:pPr marL="114300" indent="-228600" defTabSz="914400">
              <a:lnSpc>
                <a:spcPct val="90000"/>
              </a:lnSpc>
              <a:buFont typeface="Arial" panose="020B0604020202020204" pitchFamily="34" charset="0"/>
              <a:buChar char="•"/>
            </a:pPr>
            <a:endParaRPr lang="en-US" sz="1600" b="1" i="1" dirty="0">
              <a:solidFill>
                <a:schemeClr val="bg1"/>
              </a:solidFill>
            </a:endParaRPr>
          </a:p>
          <a:p>
            <a:pPr marL="0" indent="0" defTabSz="914400">
              <a:lnSpc>
                <a:spcPct val="90000"/>
              </a:lnSpc>
              <a:buNone/>
            </a:pPr>
            <a:r>
              <a:rPr lang="en-US" sz="1600" dirty="0">
                <a:solidFill>
                  <a:schemeClr val="bg1"/>
                </a:solidFill>
              </a:rPr>
              <a:t>According to UNICEF, more than 500,000 children have been displaced and 77 children killed or injured as a result of the intense violence in northwest Syria since December 2019. Furthermore, 900,000 people have been uprooted from their homes.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88517b020cc697d03e96461989f93ccb">
            <a:extLst>
              <a:ext uri="{FF2B5EF4-FFF2-40B4-BE49-F238E27FC236}">
                <a16:creationId xmlns:a16="http://schemas.microsoft.com/office/drawing/2014/main" id="{CEDB624D-5871-5748-B81E-55E1917441BB}"/>
              </a:ext>
            </a:extLst>
          </p:cNvPr>
          <p:cNvPicPr>
            <a:picLocks noChangeAspect="1"/>
          </p:cNvPicPr>
          <p:nvPr/>
        </p:nvPicPr>
        <p:blipFill rotWithShape="1">
          <a:blip r:embed="rId2"/>
          <a:srcRect l="31674" r="23480" b="1"/>
          <a:stretch/>
        </p:blipFill>
        <p:spPr>
          <a:xfrm>
            <a:off x="3886578" y="10"/>
            <a:ext cx="5257422"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noFill/>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4"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3" y="456489"/>
            <a:ext cx="3586844" cy="1325563"/>
          </a:xfrm>
        </p:spPr>
        <p:txBody>
          <a:bodyPr vert="horz" lIns="91440" tIns="45720" rIns="91440" bIns="45720" rtlCol="0" anchor="ctr">
            <a:normAutofit/>
          </a:bodyPr>
          <a:lstStyle/>
          <a:p>
            <a:pPr defTabSz="914400">
              <a:lnSpc>
                <a:spcPct val="90000"/>
              </a:lnSpc>
            </a:pPr>
            <a:r>
              <a:rPr lang="en-US" sz="4100"/>
              <a:t>Global interest in the Caliphate</a:t>
            </a:r>
          </a:p>
        </p:txBody>
      </p:sp>
      <p:sp>
        <p:nvSpPr>
          <p:cNvPr id="3" name="Content Placeholder 2"/>
          <p:cNvSpPr>
            <a:spLocks noGrp="1"/>
          </p:cNvSpPr>
          <p:nvPr>
            <p:ph type="body" sz="half" idx="2"/>
          </p:nvPr>
        </p:nvSpPr>
        <p:spPr>
          <a:xfrm>
            <a:off x="550034" y="2238531"/>
            <a:ext cx="3586843" cy="4303937"/>
          </a:xfrm>
        </p:spPr>
        <p:txBody>
          <a:bodyPr vert="horz" lIns="91440" tIns="45720" rIns="91440" bIns="45720" rtlCol="0" anchor="t">
            <a:normAutofit fontScale="92500" lnSpcReduction="20000"/>
          </a:bodyPr>
          <a:lstStyle/>
          <a:p>
            <a:pPr marL="57150" defTabSz="914400">
              <a:lnSpc>
                <a:spcPct val="90000"/>
              </a:lnSpc>
            </a:pPr>
            <a:r>
              <a:rPr lang="en-US" sz="1900" b="1" i="1" dirty="0"/>
              <a:t>2010-2012</a:t>
            </a:r>
          </a:p>
          <a:p>
            <a:pPr marL="57150" defTabSz="914400">
              <a:lnSpc>
                <a:spcPct val="90000"/>
              </a:lnSpc>
            </a:pPr>
            <a:endParaRPr lang="en-US" sz="1900" dirty="0"/>
          </a:p>
          <a:p>
            <a:pPr marL="285750" indent="-228600" defTabSz="914400">
              <a:lnSpc>
                <a:spcPct val="90000"/>
              </a:lnSpc>
              <a:buFont typeface="Arial" panose="020B0604020202020204" pitchFamily="34" charset="0"/>
              <a:buChar char="•"/>
            </a:pPr>
            <a:r>
              <a:rPr lang="en-US" sz="1900" dirty="0"/>
              <a:t>According to the International Centre for Counter-terrorism, ''are individuals that have, for a variety of reasons and with different ideological backgrounds, joined an armed conflict abroad.''</a:t>
            </a:r>
            <a:endParaRPr lang="en-US" sz="1900" dirty="0">
              <a:cs typeface="Calibri"/>
            </a:endParaRPr>
          </a:p>
          <a:p>
            <a:pPr marL="285750" indent="-228600" defTabSz="914400">
              <a:lnSpc>
                <a:spcPct val="90000"/>
              </a:lnSpc>
              <a:buFont typeface="Arial" panose="020B0604020202020204" pitchFamily="34" charset="0"/>
              <a:buChar char="•"/>
            </a:pPr>
            <a:endParaRPr lang="en-US" sz="1900" dirty="0">
              <a:cs typeface="Calibri"/>
            </a:endParaRPr>
          </a:p>
          <a:p>
            <a:pPr marL="285750" indent="-228600" defTabSz="914400">
              <a:lnSpc>
                <a:spcPct val="90000"/>
              </a:lnSpc>
              <a:buFont typeface="Arial" panose="020B0604020202020204" pitchFamily="34" charset="0"/>
              <a:buChar char="•"/>
            </a:pPr>
            <a:r>
              <a:rPr lang="en-US" sz="1900" dirty="0"/>
              <a:t>During the early insurgency, the number of foreign fighters was not as significant.  </a:t>
            </a:r>
          </a:p>
          <a:p>
            <a:pPr marL="285750" indent="-228600" defTabSz="914400">
              <a:lnSpc>
                <a:spcPct val="90000"/>
              </a:lnSpc>
              <a:buFont typeface="Arial" panose="020B0604020202020204" pitchFamily="34" charset="0"/>
              <a:buChar char="•"/>
            </a:pPr>
            <a:endParaRPr lang="en-US" sz="1900" dirty="0">
              <a:cs typeface="Calibri"/>
            </a:endParaRPr>
          </a:p>
          <a:p>
            <a:pPr marL="285750" indent="-228600" defTabSz="914400">
              <a:lnSpc>
                <a:spcPct val="90000"/>
              </a:lnSpc>
              <a:buFont typeface="Arial" panose="020B0604020202020204" pitchFamily="34" charset="0"/>
              <a:buChar char="•"/>
            </a:pPr>
            <a:r>
              <a:rPr lang="en-US" sz="1900" dirty="0"/>
              <a:t>After the declaration of the Caliphate, the numbers rose significantly to the level where foreign fighters outnumbered Syrian jihadists.</a:t>
            </a:r>
          </a:p>
          <a:p>
            <a:pPr indent="-228600" defTabSz="914400">
              <a:lnSpc>
                <a:spcPct val="90000"/>
              </a:lnSpc>
              <a:buFont typeface="Arial" panose="020B0604020202020204" pitchFamily="34" charset="0"/>
              <a:buChar char="•"/>
            </a:pPr>
            <a:endParaRPr lang="en-US" sz="1500" dirty="0"/>
          </a:p>
        </p:txBody>
      </p:sp>
    </p:spTree>
  </p:cSld>
  <p:clrMapOvr>
    <a:overrideClrMapping bg1="dk1" tx1="lt1" bg2="dk2" tx2="lt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68113"/>
            <a:ext cx="3473274" cy="1383109"/>
          </a:xfrm>
        </p:spPr>
        <p:txBody>
          <a:bodyPr vert="horz" lIns="91440" tIns="45720" rIns="91440" bIns="45720" rtlCol="0" anchor="b">
            <a:normAutofit/>
          </a:bodyPr>
          <a:lstStyle/>
          <a:p>
            <a:pPr algn="l" defTabSz="914400">
              <a:lnSpc>
                <a:spcPct val="90000"/>
              </a:lnSpc>
            </a:pPr>
            <a:r>
              <a:rPr lang="en-US" sz="3300" dirty="0">
                <a:solidFill>
                  <a:schemeClr val="bg1"/>
                </a:solidFill>
              </a:rPr>
              <a:t>Stage 10: Denial</a:t>
            </a:r>
          </a:p>
        </p:txBody>
      </p:sp>
      <p:cxnSp>
        <p:nvCxnSpPr>
          <p:cNvPr id="8" name="Straight Connector 11">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408622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84159" y="2412446"/>
            <a:ext cx="5316310" cy="3366419"/>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1800" dirty="0">
                <a:solidFill>
                  <a:schemeClr val="bg1"/>
                </a:solidFill>
              </a:rPr>
              <a:t>Leaders and militants of ISIS claim that the jizya tax indeed allowed Christians to safely practice their religions in the claimed territories, even though it was proven that this is not true.</a:t>
            </a:r>
            <a:br>
              <a:rPr lang="en-US" sz="1800" dirty="0"/>
            </a:br>
            <a:endParaRPr lang="en-US" sz="1800" dirty="0">
              <a:solidFill>
                <a:schemeClr val="bg1"/>
              </a:solidFill>
              <a:cs typeface="Calibri"/>
            </a:endParaRPr>
          </a:p>
          <a:p>
            <a:pPr indent="-228600" defTabSz="914400">
              <a:lnSpc>
                <a:spcPct val="90000"/>
              </a:lnSpc>
              <a:buFont typeface="Arial" panose="020B0604020202020204" pitchFamily="34" charset="0"/>
              <a:buChar char="•"/>
            </a:pPr>
            <a:r>
              <a:rPr lang="en-US" sz="1800" dirty="0">
                <a:solidFill>
                  <a:schemeClr val="bg1"/>
                </a:solidFill>
              </a:rPr>
              <a:t>ISIS militants, leaders, or fighters have not denied any of the attacks they conducted against any civilian or group. </a:t>
            </a:r>
            <a:br>
              <a:rPr lang="en-US" sz="1800" dirty="0"/>
            </a:br>
            <a:endParaRPr lang="en-US" sz="1800" dirty="0">
              <a:solidFill>
                <a:schemeClr val="bg1"/>
              </a:solidFill>
              <a:cs typeface="Calibri"/>
            </a:endParaRPr>
          </a:p>
          <a:p>
            <a:pPr indent="-228600" defTabSz="914400">
              <a:lnSpc>
                <a:spcPct val="90000"/>
              </a:lnSpc>
              <a:buFont typeface="Arial" panose="020B0604020202020204" pitchFamily="34" charset="0"/>
              <a:buChar char="•"/>
            </a:pPr>
            <a:r>
              <a:rPr lang="en-US" sz="1800" dirty="0">
                <a:solidFill>
                  <a:schemeClr val="bg1"/>
                </a:solidFill>
              </a:rPr>
              <a:t>ISIS openly publicized its atrocities in order to terrorize people.</a:t>
            </a:r>
            <a:endParaRPr lang="en-US" sz="1800" dirty="0">
              <a:solidFill>
                <a:schemeClr val="bg1"/>
              </a:solidFill>
              <a:cs typeface="Calibri"/>
            </a:endParaRPr>
          </a:p>
        </p:txBody>
      </p:sp>
      <p:pic>
        <p:nvPicPr>
          <p:cNvPr id="5" name="Picture 4" descr="e469813615355ee77994a75bcfbb3aad">
            <a:extLst>
              <a:ext uri="{FF2B5EF4-FFF2-40B4-BE49-F238E27FC236}">
                <a16:creationId xmlns:a16="http://schemas.microsoft.com/office/drawing/2014/main" id="{B506D983-27C1-4B75-A204-1E4BBF8BE9EF}"/>
              </a:ext>
            </a:extLst>
          </p:cNvPr>
          <p:cNvPicPr>
            <a:picLocks noChangeAspect="1"/>
          </p:cNvPicPr>
          <p:nvPr/>
        </p:nvPicPr>
        <p:blipFill rotWithShape="1">
          <a:blip r:embed="rId2"/>
          <a:srcRect l="7973" r="11790"/>
          <a:stretch/>
        </p:blipFill>
        <p:spPr>
          <a:xfrm>
            <a:off x="5474329" y="26812"/>
            <a:ext cx="3670820" cy="1828681"/>
          </a:xfrm>
          <a:prstGeom prst="rect">
            <a:avLst/>
          </a:prstGeom>
          <a:noFill/>
        </p:spPr>
      </p:pic>
      <p:grpSp>
        <p:nvGrpSpPr>
          <p:cNvPr id="9" name="Group 13">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64420" y="1850813"/>
            <a:ext cx="4917221" cy="5007187"/>
            <a:chOff x="6833344" y="1502570"/>
            <a:chExt cx="4917221" cy="5007187"/>
          </a:xfrm>
        </p:grpSpPr>
        <p:cxnSp>
          <p:nvCxnSpPr>
            <p:cNvPr id="15" name="Straight Connector 14">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9B07C6BC-7D8A-164F-BFED-8EAC9ACBB559}"/>
              </a:ext>
            </a:extLst>
          </p:cNvPr>
          <p:cNvSpPr txBox="1"/>
          <p:nvPr/>
        </p:nvSpPr>
        <p:spPr>
          <a:xfrm>
            <a:off x="11204620" y="141668"/>
            <a:ext cx="184731" cy="369332"/>
          </a:xfrm>
          <a:prstGeom prst="rect">
            <a:avLst/>
          </a:prstGeom>
          <a:noFill/>
        </p:spPr>
        <p:txBody>
          <a:bodyPr wrap="none" rtlCol="0">
            <a:spAutoFit/>
          </a:bodyPr>
          <a:lstStyle/>
          <a:p>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vert="horz" lIns="91440" tIns="45720" rIns="91440" bIns="45720" rtlCol="0" anchor="b">
            <a:normAutofit/>
          </a:bodyPr>
          <a:lstStyle/>
          <a:p>
            <a:pPr algn="l" defTabSz="914400">
              <a:lnSpc>
                <a:spcPct val="90000"/>
              </a:lnSpc>
            </a:pPr>
            <a:r>
              <a:rPr lang="en-US" sz="4700"/>
              <a:t>Syrian Refugee Crisis in Figures</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a:spLocks noGrp="1"/>
          </p:cNvSpPr>
          <p:nvPr>
            <p:ph sz="half" idx="1"/>
          </p:nvPr>
        </p:nvSpPr>
        <p:spPr>
          <a:xfrm>
            <a:off x="429369" y="2071316"/>
            <a:ext cx="5035164" cy="4119172"/>
          </a:xfrm>
        </p:spPr>
        <p:txBody>
          <a:bodyPr vert="horz" lIns="91440" tIns="45720" rIns="91440" bIns="45720" rtlCol="0" anchor="t">
            <a:normAutofit/>
          </a:bodyPr>
          <a:lstStyle/>
          <a:p>
            <a:pPr marL="9525" indent="-228600" defTabSz="914400">
              <a:lnSpc>
                <a:spcPct val="90000"/>
              </a:lnSpc>
              <a:buFont typeface="Arial" panose="020B0604020202020204" pitchFamily="34" charset="0"/>
              <a:buChar char="•"/>
            </a:pPr>
            <a:r>
              <a:rPr lang="en-US" sz="1900"/>
              <a:t>The start of the Syrian Civil War in 2011 has led to one of the most catastrophic refugee crises in history.</a:t>
            </a:r>
          </a:p>
          <a:p>
            <a:pPr indent="-228600" defTabSz="914400">
              <a:lnSpc>
                <a:spcPct val="90000"/>
              </a:lnSpc>
              <a:buFont typeface="Arial" panose="020B0604020202020204" pitchFamily="34" charset="0"/>
              <a:buChar char="•"/>
            </a:pPr>
            <a:endParaRPr lang="en-US" sz="1900"/>
          </a:p>
          <a:p>
            <a:pPr marL="9525" indent="-228600" defTabSz="914400">
              <a:lnSpc>
                <a:spcPct val="90000"/>
              </a:lnSpc>
              <a:buFont typeface="Arial" panose="020B0604020202020204" pitchFamily="34" charset="0"/>
              <a:buChar char="•"/>
            </a:pPr>
            <a:r>
              <a:rPr lang="en-US" sz="1900"/>
              <a:t>According to the U.N., there are around 6.6 million Syrian refugees worldwide, 13.4 million Syrians in need of humanitarian aid, and 6.7 million Syrian are now considered internally displaced people (IDP).</a:t>
            </a:r>
          </a:p>
          <a:p>
            <a:pPr indent="-228600" defTabSz="914400">
              <a:lnSpc>
                <a:spcPct val="90000"/>
              </a:lnSpc>
              <a:buFont typeface="Arial" panose="020B0604020202020204" pitchFamily="34" charset="0"/>
              <a:buChar char="•"/>
            </a:pPr>
            <a:endParaRPr lang="en-US" sz="1900"/>
          </a:p>
          <a:p>
            <a:pPr marL="0" indent="-228600" defTabSz="914400">
              <a:lnSpc>
                <a:spcPct val="90000"/>
              </a:lnSpc>
              <a:buFont typeface="Arial" panose="020B0604020202020204" pitchFamily="34" charset="0"/>
              <a:buChar char="•"/>
            </a:pPr>
            <a:r>
              <a:rPr lang="en-US" sz="1900">
                <a:hlinkClick r:id="rId2"/>
              </a:rPr>
              <a:t>Linked here </a:t>
            </a:r>
            <a:r>
              <a:rPr lang="en-US" sz="1900"/>
              <a:t>is an interactive map that shows more about the Syrian refugee crisis from its beginning until today.</a:t>
            </a:r>
          </a:p>
        </p:txBody>
      </p:sp>
      <p:pic>
        <p:nvPicPr>
          <p:cNvPr id="5" name="Picture 4" descr="ca02c97883c445166a2e3c68faedd1c0">
            <a:extLst>
              <a:ext uri="{FF2B5EF4-FFF2-40B4-BE49-F238E27FC236}">
                <a16:creationId xmlns:a16="http://schemas.microsoft.com/office/drawing/2014/main" id="{EB8E762C-72EB-4B4A-8016-78C020B2638B}"/>
              </a:ext>
            </a:extLst>
          </p:cNvPr>
          <p:cNvPicPr>
            <a:picLocks noChangeAspect="1"/>
          </p:cNvPicPr>
          <p:nvPr/>
        </p:nvPicPr>
        <p:blipFill rotWithShape="1">
          <a:blip r:embed="rId3"/>
          <a:srcRect l="21942" r="34767" b="1"/>
          <a:stretch/>
        </p:blipFill>
        <p:spPr>
          <a:xfrm>
            <a:off x="5756743" y="2093976"/>
            <a:ext cx="2955798" cy="4096512"/>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4829175" y="669925"/>
            <a:ext cx="3343276" cy="1325563"/>
          </a:xfrm>
        </p:spPr>
        <p:txBody>
          <a:bodyPr vert="horz" lIns="91440" tIns="45720" rIns="91440" bIns="45720" rtlCol="0" anchor="b">
            <a:normAutofit/>
          </a:bodyPr>
          <a:lstStyle/>
          <a:p>
            <a:pPr algn="l" defTabSz="914400">
              <a:lnSpc>
                <a:spcPct val="90000"/>
              </a:lnSpc>
            </a:pPr>
            <a:r>
              <a:rPr lang="en-US" sz="3300">
                <a:solidFill>
                  <a:schemeClr val="bg1"/>
                </a:solidFill>
              </a:rPr>
              <a:t>Turkey opens its Western borders</a:t>
            </a:r>
          </a:p>
        </p:txBody>
      </p:sp>
      <p:pic>
        <p:nvPicPr>
          <p:cNvPr id="5" name="Picture 4" descr="96e62b105ba3805988a6a68da88a560b">
            <a:extLst>
              <a:ext uri="{FF2B5EF4-FFF2-40B4-BE49-F238E27FC236}">
                <a16:creationId xmlns:a16="http://schemas.microsoft.com/office/drawing/2014/main" id="{B4613E1A-CD3A-45C1-B8B7-7566EF83B71F}"/>
              </a:ext>
            </a:extLst>
          </p:cNvPr>
          <p:cNvPicPr>
            <a:picLocks noChangeAspect="1"/>
          </p:cNvPicPr>
          <p:nvPr/>
        </p:nvPicPr>
        <p:blipFill rotWithShape="1">
          <a:blip r:embed="rId2"/>
          <a:srcRect l="40198" r="17804" b="-1"/>
          <a:stretch/>
        </p:blipFill>
        <p:spPr>
          <a:xfrm>
            <a:off x="20" y="10"/>
            <a:ext cx="4314806" cy="6857990"/>
          </a:xfrm>
          <a:prstGeom prst="rect">
            <a:avLst/>
          </a:prstGeom>
          <a:noFill/>
        </p:spPr>
      </p:pic>
      <p:sp>
        <p:nvSpPr>
          <p:cNvPr id="3" name="Content Placeholder 2"/>
          <p:cNvSpPr>
            <a:spLocks noGrp="1"/>
          </p:cNvSpPr>
          <p:nvPr>
            <p:ph sz="half" idx="1"/>
          </p:nvPr>
        </p:nvSpPr>
        <p:spPr>
          <a:xfrm>
            <a:off x="4829175" y="2400304"/>
            <a:ext cx="3920667" cy="3983733"/>
          </a:xfrm>
        </p:spPr>
        <p:txBody>
          <a:bodyPr vert="horz" lIns="91440" tIns="45720" rIns="91440" bIns="45720" rtlCol="0" anchor="t">
            <a:normAutofit/>
          </a:bodyPr>
          <a:lstStyle/>
          <a:p>
            <a:pPr marL="114300" indent="0" defTabSz="914400">
              <a:lnSpc>
                <a:spcPct val="90000"/>
              </a:lnSpc>
              <a:buNone/>
            </a:pPr>
            <a:r>
              <a:rPr lang="en-US" sz="1700" i="1" dirty="0">
                <a:solidFill>
                  <a:schemeClr val="bg1"/>
                </a:solidFill>
              </a:rPr>
              <a:t>Jan 2020</a:t>
            </a:r>
            <a:endParaRPr lang="en-US" i="1" dirty="0">
              <a:solidFill>
                <a:schemeClr val="bg1"/>
              </a:solidFill>
            </a:endParaRPr>
          </a:p>
          <a:p>
            <a:pPr marL="114300" indent="0" defTabSz="914400">
              <a:lnSpc>
                <a:spcPct val="90000"/>
              </a:lnSpc>
              <a:buNone/>
            </a:pPr>
            <a:endParaRPr lang="en-US" sz="1700" i="1" dirty="0">
              <a:solidFill>
                <a:schemeClr val="bg1"/>
              </a:solidFill>
            </a:endParaRPr>
          </a:p>
          <a:p>
            <a:pPr marL="114300" indent="0" algn="just" defTabSz="914400">
              <a:lnSpc>
                <a:spcPct val="90000"/>
              </a:lnSpc>
              <a:buNone/>
            </a:pPr>
            <a:r>
              <a:rPr lang="en-US" sz="1700" dirty="0">
                <a:solidFill>
                  <a:schemeClr val="bg1"/>
                </a:solidFill>
              </a:rPr>
              <a:t>Turkish president Erdogan opened western borders as a result of not seeing the support he was seeking for his offensive in Northern Syria. Many refugees fled to bordering Bulgaria and Greece. Most refugees are stranded in the no-mans-land in between the countries’ borders and the Greek border patrol uses tear gas to hold the refugees back from entering Greece. </a:t>
            </a:r>
            <a:endParaRPr lang="en-US" sz="1700" dirty="0">
              <a:solidFill>
                <a:schemeClr val="bg1"/>
              </a:solidFill>
              <a:cs typeface="Calibri"/>
            </a:endParaRPr>
          </a:p>
        </p:txBody>
      </p:sp>
      <p:cxnSp>
        <p:nvCxnSpPr>
          <p:cNvPr id="12" name="Straight Connector 11">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14826"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81724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9DAE9059-5BC0-4B75-B536-54BFB08FF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fill">
            <a:extLst>
              <a:ext uri="{FF2B5EF4-FFF2-40B4-BE49-F238E27FC236}">
                <a16:creationId xmlns:a16="http://schemas.microsoft.com/office/drawing/2014/main" id="{F17EE558-8341-47F3-B29A-14E701B36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914171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6e0672b5e17fb3ab0649aa03cab503d">
            <a:extLst>
              <a:ext uri="{FF2B5EF4-FFF2-40B4-BE49-F238E27FC236}">
                <a16:creationId xmlns:a16="http://schemas.microsoft.com/office/drawing/2014/main" id="{9C0DBF38-75CA-43BD-B725-5C1ACFDD6565}"/>
              </a:ext>
            </a:extLst>
          </p:cNvPr>
          <p:cNvPicPr>
            <a:picLocks noChangeAspect="1"/>
          </p:cNvPicPr>
          <p:nvPr/>
        </p:nvPicPr>
        <p:blipFill rotWithShape="1">
          <a:blip r:embed="rId2">
            <a:alphaModFix amt="31000"/>
          </a:blip>
          <a:srcRect l="6684" r="9982"/>
          <a:stretch/>
        </p:blipFill>
        <p:spPr>
          <a:xfrm>
            <a:off x="2286" y="14767"/>
            <a:ext cx="9144000" cy="6858000"/>
          </a:xfrm>
          <a:prstGeom prst="rect">
            <a:avLst/>
          </a:prstGeom>
          <a:noFill/>
        </p:spPr>
      </p:pic>
      <p:grpSp>
        <p:nvGrpSpPr>
          <p:cNvPr id="14" name="Group 13">
            <a:extLst>
              <a:ext uri="{FF2B5EF4-FFF2-40B4-BE49-F238E27FC236}">
                <a16:creationId xmlns:a16="http://schemas.microsoft.com/office/drawing/2014/main" id="{73FC59CD-C9DA-4650-8128-10CD2396E3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15" name="Freeform: Shape 14">
              <a:extLst>
                <a:ext uri="{FF2B5EF4-FFF2-40B4-BE49-F238E27FC236}">
                  <a16:creationId xmlns:a16="http://schemas.microsoft.com/office/drawing/2014/main" id="{5987BEC2-A37A-4BD2-B378-ED56E0786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8A84300-60A4-4D45-BC17-FE0C4F193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4AD69DF-D02A-4EED-92C3-CA0EBA047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75F2D3B-3AD8-4842-8C23-DF279210C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FCF15B7-4678-4175-81C2-84308D09B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DC6AEC7-0ECD-41FC-9A7D-4CCCCBC30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8BBA06-D341-464C-8CF0-207A7D2A0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4667" y="383457"/>
            <a:ext cx="7619238" cy="2686825"/>
          </a:xfrm>
        </p:spPr>
        <p:txBody>
          <a:bodyPr vert="horz" lIns="91440" tIns="45720" rIns="91440" bIns="45720" rtlCol="0" anchor="b">
            <a:normAutofit/>
          </a:bodyPr>
          <a:lstStyle/>
          <a:p>
            <a:pPr defTabSz="914400">
              <a:lnSpc>
                <a:spcPct val="90000"/>
              </a:lnSpc>
            </a:pPr>
            <a:r>
              <a:rPr lang="en-US" sz="4200">
                <a:solidFill>
                  <a:schemeClr val="bg1"/>
                </a:solidFill>
              </a:rPr>
              <a:t>9th Anniversary</a:t>
            </a:r>
          </a:p>
        </p:txBody>
      </p:sp>
      <p:sp>
        <p:nvSpPr>
          <p:cNvPr id="3" name="Content Placeholder 2"/>
          <p:cNvSpPr>
            <a:spLocks noGrp="1"/>
          </p:cNvSpPr>
          <p:nvPr>
            <p:ph sz="half" idx="1"/>
          </p:nvPr>
        </p:nvSpPr>
        <p:spPr>
          <a:xfrm>
            <a:off x="764667" y="3183805"/>
            <a:ext cx="7619238" cy="3094165"/>
          </a:xfrm>
        </p:spPr>
        <p:txBody>
          <a:bodyPr vert="horz" lIns="91440" tIns="45720" rIns="91440" bIns="45720" rtlCol="0" anchor="t">
            <a:normAutofit/>
          </a:bodyPr>
          <a:lstStyle/>
          <a:p>
            <a:pPr marL="114300" indent="0" algn="ctr" defTabSz="914400">
              <a:lnSpc>
                <a:spcPct val="90000"/>
              </a:lnSpc>
              <a:buNone/>
            </a:pPr>
            <a:r>
              <a:rPr lang="en-US" sz="1600" dirty="0">
                <a:solidFill>
                  <a:schemeClr val="bg1"/>
                </a:solidFill>
              </a:rPr>
              <a:t>March 15th, 2020 marks the 9th anniversary of the start of the Syrian Civil War, and thus the resulting refugee crisis.</a:t>
            </a:r>
            <a:endParaRPr lang="en-US" dirty="0">
              <a:solidFill>
                <a:schemeClr val="bg1"/>
              </a:solidFill>
              <a:cs typeface="Calibri"/>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19" y="3870583"/>
            <a:ext cx="2468166" cy="2452687"/>
          </a:xfrm>
        </p:spPr>
        <p:txBody>
          <a:bodyPr vert="horz" lIns="91440" tIns="45720" rIns="91440" bIns="45720" rtlCol="0" anchor="ctr">
            <a:normAutofit/>
          </a:bodyPr>
          <a:lstStyle/>
          <a:p>
            <a:pPr algn="l" defTabSz="914400">
              <a:lnSpc>
                <a:spcPct val="90000"/>
              </a:lnSpc>
            </a:pPr>
            <a:r>
              <a:rPr lang="en-US" sz="3100" dirty="0"/>
              <a:t>The Potential Danger of Returning Foreign Fighters</a:t>
            </a:r>
          </a:p>
        </p:txBody>
      </p:sp>
      <p:pic>
        <p:nvPicPr>
          <p:cNvPr id="5" name="Picture 4" descr="4e3eac60aeb882c7be7cd6e233086471">
            <a:extLst>
              <a:ext uri="{FF2B5EF4-FFF2-40B4-BE49-F238E27FC236}">
                <a16:creationId xmlns:a16="http://schemas.microsoft.com/office/drawing/2014/main" id="{11866D0C-3C07-46A6-BA47-BC13CEBB8ADC}"/>
              </a:ext>
            </a:extLst>
          </p:cNvPr>
          <p:cNvPicPr>
            <a:picLocks noChangeAspect="1"/>
          </p:cNvPicPr>
          <p:nvPr/>
        </p:nvPicPr>
        <p:blipFill rotWithShape="1">
          <a:blip r:embed="rId2"/>
          <a:srcRect t="4872" r="1" b="1247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1"/>
          </p:nvPr>
        </p:nvSpPr>
        <p:spPr>
          <a:xfrm>
            <a:off x="2285159" y="3602691"/>
            <a:ext cx="6801208" cy="3200469"/>
          </a:xfrm>
        </p:spPr>
        <p:txBody>
          <a:bodyPr vert="horz" lIns="91440" tIns="45720" rIns="91440" bIns="45720" rtlCol="0" anchor="ctr">
            <a:normAutofit/>
          </a:bodyPr>
          <a:lstStyle/>
          <a:p>
            <a:pPr marL="114300" indent="0" defTabSz="914400">
              <a:lnSpc>
                <a:spcPct val="90000"/>
              </a:lnSpc>
              <a:buNone/>
            </a:pPr>
            <a:r>
              <a:rPr lang="en-US" sz="1400" b="1" i="1" dirty="0"/>
              <a:t>February 2017</a:t>
            </a:r>
          </a:p>
          <a:p>
            <a:pPr marL="114300" indent="0" defTabSz="914400">
              <a:lnSpc>
                <a:spcPct val="90000"/>
              </a:lnSpc>
              <a:buNone/>
            </a:pPr>
            <a:endParaRPr lang="en-US" sz="1200" i="1" dirty="0"/>
          </a:p>
          <a:p>
            <a:pPr defTabSz="914400">
              <a:buNone/>
            </a:pPr>
            <a:r>
              <a:rPr lang="en-US" sz="1200" dirty="0">
                <a:ea typeface="+mn-lt"/>
                <a:cs typeface="+mn-lt"/>
              </a:rPr>
              <a:t>In February 2017, two German residents were arrested in Turkey in connection to an alleged terrorist</a:t>
            </a:r>
          </a:p>
          <a:p>
            <a:pPr defTabSz="914400">
              <a:buNone/>
            </a:pPr>
            <a:r>
              <a:rPr lang="en-US" sz="1200" dirty="0">
                <a:ea typeface="+mn-lt"/>
                <a:cs typeface="+mn-lt"/>
              </a:rPr>
              <a:t>attack plot, which was foiled by German intelligence. </a:t>
            </a:r>
          </a:p>
          <a:p>
            <a:pPr defTabSz="914400">
              <a:buNone/>
            </a:pPr>
            <a:endParaRPr lang="en-US" sz="1200" dirty="0">
              <a:ea typeface="+mn-lt"/>
              <a:cs typeface="+mn-lt"/>
            </a:endParaRPr>
          </a:p>
          <a:p>
            <a:pPr defTabSz="914400">
              <a:buNone/>
            </a:pPr>
            <a:r>
              <a:rPr lang="en-US" sz="1200" dirty="0">
                <a:ea typeface="+mn-lt"/>
                <a:cs typeface="+mn-lt"/>
              </a:rPr>
              <a:t>This plot, among others, highlights the potential danger of transnational coordination of ISIS attacks.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683287"/>
            <a:ext cx="3530753" cy="991083"/>
          </a:xfrm>
        </p:spPr>
        <p:txBody>
          <a:bodyPr vert="horz" lIns="91440" tIns="45720" rIns="91440" bIns="45720" rtlCol="0" anchor="b">
            <a:normAutofit/>
          </a:bodyPr>
          <a:lstStyle/>
          <a:p>
            <a:pPr algn="l" defTabSz="914400">
              <a:lnSpc>
                <a:spcPct val="90000"/>
              </a:lnSpc>
            </a:pPr>
            <a:r>
              <a:rPr lang="en-US" sz="2300" dirty="0">
                <a:solidFill>
                  <a:schemeClr val="bg1"/>
                </a:solidFill>
              </a:rPr>
              <a:t>U.S. Repatriates Last of its ISIS Suspects</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673325" y="2620258"/>
            <a:ext cx="3439885" cy="1607737"/>
          </a:xfrm>
        </p:spPr>
        <p:txBody>
          <a:bodyPr vert="horz" lIns="91440" tIns="45720" rIns="91440" bIns="45720" rtlCol="0" anchor="t">
            <a:normAutofit/>
          </a:bodyPr>
          <a:lstStyle/>
          <a:p>
            <a:pPr marL="114300" indent="0" defTabSz="914400">
              <a:lnSpc>
                <a:spcPct val="90000"/>
              </a:lnSpc>
              <a:buNone/>
            </a:pPr>
            <a:r>
              <a:rPr lang="en-US" sz="1400" b="1" i="1" dirty="0">
                <a:solidFill>
                  <a:schemeClr val="bg1"/>
                </a:solidFill>
              </a:rPr>
              <a:t>Sep 30, 2020 </a:t>
            </a:r>
            <a:endParaRPr lang="en-US" b="1" i="1" dirty="0">
              <a:solidFill>
                <a:schemeClr val="bg1"/>
              </a:solidFill>
              <a:cs typeface="Calibri"/>
            </a:endParaRPr>
          </a:p>
          <a:p>
            <a:pPr marL="114300" indent="0" defTabSz="914400">
              <a:lnSpc>
                <a:spcPct val="90000"/>
              </a:lnSpc>
              <a:buNone/>
            </a:pPr>
            <a:endParaRPr lang="en-US" sz="1400" i="1" dirty="0">
              <a:solidFill>
                <a:schemeClr val="bg1"/>
              </a:solidFill>
            </a:endParaRPr>
          </a:p>
          <a:p>
            <a:pPr marL="0" indent="0" defTabSz="914400">
              <a:buNone/>
            </a:pPr>
            <a:r>
              <a:rPr lang="en-US" sz="1400" dirty="0">
                <a:solidFill>
                  <a:schemeClr val="bg1"/>
                </a:solidFill>
                <a:ea typeface="+mn-lt"/>
                <a:cs typeface="+mn-lt"/>
              </a:rPr>
              <a:t>The U.S. Justice Department announced it repatriated and charged the last of the U.S. citizens who had been detained by Syrian forces and stand of supporting ISIS.</a:t>
            </a:r>
            <a:endParaRPr lang="en-US" sz="1000" dirty="0">
              <a:solidFill>
                <a:schemeClr val="bg1"/>
              </a:solidFill>
              <a:cs typeface="Calibri"/>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4bb83727065809e62f2438a67f80d466">
            <a:extLst>
              <a:ext uri="{FF2B5EF4-FFF2-40B4-BE49-F238E27FC236}">
                <a16:creationId xmlns:a16="http://schemas.microsoft.com/office/drawing/2014/main" id="{60DF4DEE-1FAF-48AC-BAA8-FBAF5A6BBB50}"/>
              </a:ext>
            </a:extLst>
          </p:cNvPr>
          <p:cNvPicPr>
            <a:picLocks noChangeAspect="1"/>
          </p:cNvPicPr>
          <p:nvPr/>
        </p:nvPicPr>
        <p:blipFill rotWithShape="1">
          <a:blip r:embed="rId2"/>
          <a:srcRect l="29483" r="29461" b="-1"/>
          <a:stretch/>
        </p:blipFill>
        <p:spPr>
          <a:xfrm>
            <a:off x="4894089" y="10"/>
            <a:ext cx="4249911" cy="6857990"/>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464" y="3730921"/>
            <a:ext cx="2468166" cy="2452687"/>
          </a:xfrm>
        </p:spPr>
        <p:txBody>
          <a:bodyPr vert="horz" lIns="91440" tIns="45720" rIns="91440" bIns="45720" rtlCol="0" anchor="ctr">
            <a:normAutofit/>
          </a:bodyPr>
          <a:lstStyle/>
          <a:p>
            <a:pPr algn="l" defTabSz="914400">
              <a:lnSpc>
                <a:spcPct val="90000"/>
              </a:lnSpc>
            </a:pPr>
            <a:r>
              <a:rPr lang="en-US" sz="3100"/>
              <a:t>Current Updates</a:t>
            </a:r>
          </a:p>
        </p:txBody>
      </p:sp>
      <p:pic>
        <p:nvPicPr>
          <p:cNvPr id="5" name="Picture 4" descr="3f9871b5e178b27d3dd13d9868e5c5c4">
            <a:extLst>
              <a:ext uri="{FF2B5EF4-FFF2-40B4-BE49-F238E27FC236}">
                <a16:creationId xmlns:a16="http://schemas.microsoft.com/office/drawing/2014/main" id="{83C93F7D-8F2D-47D5-9C4D-B46CF202FC65}"/>
              </a:ext>
            </a:extLst>
          </p:cNvPr>
          <p:cNvPicPr>
            <a:picLocks noChangeAspect="1"/>
          </p:cNvPicPr>
          <p:nvPr/>
        </p:nvPicPr>
        <p:blipFill rotWithShape="1">
          <a:blip r:embed="rId2"/>
          <a:srcRect l="-258" t="23033" r="258" b="16507"/>
          <a:stretch/>
        </p:blipFill>
        <p:spPr>
          <a:xfrm>
            <a:off x="21" y="10"/>
            <a:ext cx="9143989" cy="371790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1"/>
          </p:nvPr>
        </p:nvSpPr>
        <p:spPr>
          <a:xfrm>
            <a:off x="2941506" y="3829925"/>
            <a:ext cx="5826163" cy="2782625"/>
          </a:xfrm>
        </p:spPr>
        <p:txBody>
          <a:bodyPr vert="horz" lIns="91440" tIns="45720" rIns="91440" bIns="45720" rtlCol="0" anchor="ctr">
            <a:noAutofit/>
          </a:bodyPr>
          <a:lstStyle/>
          <a:p>
            <a:pPr indent="-228600" defTabSz="914400">
              <a:lnSpc>
                <a:spcPct val="90000"/>
              </a:lnSpc>
              <a:buFont typeface="Arial" panose="020B0604020202020204" pitchFamily="34" charset="0"/>
              <a:buChar char="•"/>
            </a:pPr>
            <a:r>
              <a:rPr lang="en-US" sz="1500" dirty="0"/>
              <a:t>There has been a strong initiative to bring foreign fighters and the ISIS militants and leaders to justice.</a:t>
            </a:r>
            <a:br>
              <a:rPr lang="en-US" sz="1500" dirty="0"/>
            </a:br>
            <a:endParaRPr lang="en-US" sz="1500" dirty="0">
              <a:cs typeface="Calibri"/>
            </a:endParaRPr>
          </a:p>
          <a:p>
            <a:pPr indent="-228600" defTabSz="914400">
              <a:lnSpc>
                <a:spcPct val="90000"/>
              </a:lnSpc>
              <a:buFont typeface="Arial" panose="020B0604020202020204" pitchFamily="34" charset="0"/>
              <a:buChar char="•"/>
            </a:pPr>
            <a:r>
              <a:rPr lang="en-US" sz="1500" dirty="0"/>
              <a:t>The atrocities of ISIS both in Iraq and Syria, and abroad amount to serious crimes against humanity, war crimes, and genocide. </a:t>
            </a:r>
            <a:br>
              <a:rPr lang="en-US" sz="1500" dirty="0"/>
            </a:br>
            <a:endParaRPr lang="en-US" sz="1500" dirty="0">
              <a:cs typeface="Calibri"/>
            </a:endParaRPr>
          </a:p>
          <a:p>
            <a:pPr indent="-228600" defTabSz="914400">
              <a:lnSpc>
                <a:spcPct val="90000"/>
              </a:lnSpc>
              <a:buFont typeface="Arial" panose="020B0604020202020204" pitchFamily="34" charset="0"/>
              <a:buChar char="•"/>
            </a:pPr>
            <a:r>
              <a:rPr lang="en-US" sz="1500" dirty="0"/>
              <a:t>The international community believes that Iraq and Syria's national courts are not capable of bringing them to fair justice due to the use of the death penalty, and ongoing civil war, respectively.</a:t>
            </a:r>
            <a:br>
              <a:rPr lang="en-US" sz="1500" dirty="0"/>
            </a:br>
            <a:endParaRPr lang="en-US" sz="1500" dirty="0">
              <a:cs typeface="Calibri"/>
            </a:endParaRPr>
          </a:p>
          <a:p>
            <a:pPr indent="-228600" defTabSz="914400">
              <a:lnSpc>
                <a:spcPct val="90000"/>
              </a:lnSpc>
              <a:buFont typeface="Arial" panose="020B0604020202020204" pitchFamily="34" charset="0"/>
              <a:buChar char="•"/>
            </a:pPr>
            <a:r>
              <a:rPr lang="en-US" sz="1500" dirty="0"/>
              <a:t>In 2017, the Founding Conference on the topic was held in the Hague. The conference declared that ISIS members that have been active in Iraq - including Kurdistan- should also be judged by an international mechanism. </a:t>
            </a:r>
            <a:endParaRPr lang="en-US" sz="1500" dirty="0">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B43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dirty="0">
                <a:solidFill>
                  <a:srgbClr val="FFFFFF"/>
                </a:solidFill>
              </a:rPr>
              <a:t>Start of a Humanitarian Emergency</a:t>
            </a:r>
          </a:p>
        </p:txBody>
      </p:sp>
      <p:pic>
        <p:nvPicPr>
          <p:cNvPr id="4" name="Picture 3" descr="1d998348aaa801496e03aaa0801d3db1">
            <a:extLst>
              <a:ext uri="{FF2B5EF4-FFF2-40B4-BE49-F238E27FC236}">
                <a16:creationId xmlns:a16="http://schemas.microsoft.com/office/drawing/2014/main" id="{64D8D7EA-FB32-5A4A-BF54-DCC77B5F70CB}"/>
              </a:ext>
            </a:extLst>
          </p:cNvPr>
          <p:cNvPicPr>
            <a:picLocks noChangeAspect="1"/>
          </p:cNvPicPr>
          <p:nvPr/>
        </p:nvPicPr>
        <p:blipFill rotWithShape="1">
          <a:blip r:embed="rId2"/>
          <a:srcRect l="13774" r="193" b="-3"/>
          <a:stretch/>
        </p:blipFill>
        <p:spPr>
          <a:xfrm>
            <a:off x="245660" y="321733"/>
            <a:ext cx="5293729" cy="4107392"/>
          </a:xfrm>
          <a:prstGeom prst="rect">
            <a:avLst/>
          </a:prstGeom>
          <a:noFill/>
        </p:spPr>
      </p:pic>
      <p:sp>
        <p:nvSpPr>
          <p:cNvPr id="21"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50800" defTabSz="914400">
              <a:lnSpc>
                <a:spcPct val="90000"/>
              </a:lnSpc>
              <a:buNone/>
            </a:pPr>
            <a:r>
              <a:rPr lang="en-US" sz="1700" b="1" i="1" dirty="0">
                <a:solidFill>
                  <a:srgbClr val="FFFFFF"/>
                </a:solidFill>
              </a:rPr>
              <a:t>March 2011</a:t>
            </a:r>
            <a:endParaRPr lang="en-US" b="1" dirty="0"/>
          </a:p>
          <a:p>
            <a:pPr marL="114300" indent="0" defTabSz="914400">
              <a:lnSpc>
                <a:spcPct val="90000"/>
              </a:lnSpc>
              <a:buNone/>
            </a:pPr>
            <a:endParaRPr lang="en-US" sz="1700" dirty="0">
              <a:solidFill>
                <a:srgbClr val="FFFFFF"/>
              </a:solidFill>
            </a:endParaRPr>
          </a:p>
          <a:p>
            <a:pPr indent="-228600" defTabSz="914400">
              <a:lnSpc>
                <a:spcPct val="90000"/>
              </a:lnSpc>
              <a:buFont typeface="Arial" panose="020B0604020202020204" pitchFamily="34" charset="0"/>
              <a:buChar char="•"/>
            </a:pPr>
            <a:r>
              <a:rPr lang="en-US" sz="1700" dirty="0">
                <a:solidFill>
                  <a:schemeClr val="bg1"/>
                </a:solidFill>
                <a:ea typeface="+mn-lt"/>
                <a:cs typeface="+mn-lt"/>
              </a:rPr>
              <a:t>In the Syrian town of Daraa, a violent government crackdown began in reaction to public demonstrations in favor of a group of teenagers detained for anti-government graffiti. </a:t>
            </a:r>
            <a:endParaRPr lang="en-US" dirty="0">
              <a:solidFill>
                <a:schemeClr val="bg1"/>
              </a:solidFill>
              <a:ea typeface="+mn-lt"/>
              <a:cs typeface="+mn-lt"/>
            </a:endParaRPr>
          </a:p>
          <a:p>
            <a:pPr indent="-228600" defTabSz="914400">
              <a:lnSpc>
                <a:spcPct val="90000"/>
              </a:lnSpc>
              <a:buFont typeface="Arial" panose="020B0604020202020204" pitchFamily="34" charset="0"/>
              <a:buChar char="•"/>
            </a:pPr>
            <a:endParaRPr lang="en-US" sz="1700" dirty="0">
              <a:solidFill>
                <a:srgbClr val="FFFFFF"/>
              </a:solidFill>
            </a:endParaRPr>
          </a:p>
          <a:p>
            <a:pPr indent="-228600" defTabSz="914400">
              <a:lnSpc>
                <a:spcPct val="90000"/>
              </a:lnSpc>
              <a:buFont typeface="Arial" panose="020B0604020202020204" pitchFamily="34" charset="0"/>
              <a:buChar char="•"/>
            </a:pPr>
            <a:r>
              <a:rPr lang="en-US" sz="1700" dirty="0">
                <a:solidFill>
                  <a:srgbClr val="FFFFFF"/>
                </a:solidFill>
              </a:rPr>
              <a:t>Within two months, Turkey opened its first refugee camps to deal with the influx of refugees from the violence.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4690872" cy="1828800"/>
          </a:xfrm>
        </p:spPr>
        <p:txBody>
          <a:bodyPr vert="horz" lIns="91440" tIns="45720" rIns="91440" bIns="45720" rtlCol="0" anchor="ctr">
            <a:normAutofit/>
          </a:bodyPr>
          <a:lstStyle/>
          <a:p>
            <a:pPr algn="l" defTabSz="914400">
              <a:lnSpc>
                <a:spcPct val="90000"/>
              </a:lnSpc>
            </a:pPr>
            <a:r>
              <a:rPr lang="en-US" dirty="0"/>
              <a:t>History: The Rise of the Caliphate</a:t>
            </a:r>
            <a:endParaRPr lang="en-US" i="1" dirty="0">
              <a:ea typeface="+mj-lt"/>
              <a:cs typeface="+mj-lt"/>
            </a:endParaRPr>
          </a:p>
        </p:txBody>
      </p:sp>
      <p:sp>
        <p:nvSpPr>
          <p:cNvPr id="3" name="Content Placeholder 2"/>
          <p:cNvSpPr>
            <a:spLocks noGrp="1"/>
          </p:cNvSpPr>
          <p:nvPr>
            <p:ph sz="quarter" idx="4"/>
          </p:nvPr>
        </p:nvSpPr>
        <p:spPr>
          <a:xfrm>
            <a:off x="628650" y="2322575"/>
            <a:ext cx="4690872" cy="4039587"/>
          </a:xfrm>
        </p:spPr>
        <p:txBody>
          <a:bodyPr vert="horz" lIns="91440" tIns="45720" rIns="91440" bIns="45720" rtlCol="0" anchor="t">
            <a:normAutofit lnSpcReduction="10000"/>
          </a:bodyPr>
          <a:lstStyle/>
          <a:p>
            <a:pPr marL="114300" indent="0" defTabSz="914400">
              <a:lnSpc>
                <a:spcPct val="90000"/>
              </a:lnSpc>
              <a:buNone/>
            </a:pPr>
            <a:r>
              <a:rPr lang="en-US" sz="1600" b="1" i="1" dirty="0">
                <a:ea typeface="+mj-lt"/>
                <a:cs typeface="+mj-lt"/>
              </a:rPr>
              <a:t>1998 – 2017</a:t>
            </a:r>
          </a:p>
          <a:p>
            <a:pPr marL="114300" indent="0" defTabSz="914400">
              <a:lnSpc>
                <a:spcPct val="90000"/>
              </a:lnSpc>
              <a:buNone/>
            </a:pPr>
            <a:endParaRPr lang="en-US" sz="1600" b="1" dirty="0"/>
          </a:p>
          <a:p>
            <a:pPr indent="-228600" defTabSz="914400">
              <a:lnSpc>
                <a:spcPct val="90000"/>
              </a:lnSpc>
              <a:buFont typeface="Arial" panose="020B0604020202020204" pitchFamily="34" charset="0"/>
              <a:buChar char="•"/>
            </a:pPr>
            <a:r>
              <a:rPr lang="en-US" sz="1600" dirty="0"/>
              <a:t>The roots of what will evolve into ISIS has been established by Abu Musab al Zarqawi back in 1999. With the group's participation in the Iraqi insurgency, many members of the old Ba'ath party and a significant number of foreign fighters joined what soon became al-Qaeda in Iraq.</a:t>
            </a:r>
            <a:endParaRPr lang="en-US" dirty="0"/>
          </a:p>
          <a:p>
            <a:pPr indent="-228600" defTabSz="914400">
              <a:lnSpc>
                <a:spcPct val="90000"/>
              </a:lnSpc>
              <a:buFont typeface="Arial" panose="020B0604020202020204" pitchFamily="34" charset="0"/>
              <a:buChar char="•"/>
            </a:pPr>
            <a:r>
              <a:rPr lang="en-US" sz="1600" dirty="0"/>
              <a:t>In 2006, upon merging with other Sunni Islamist groups, AQI became the Islamic State in Iraq (ISI).</a:t>
            </a:r>
            <a:endParaRPr lang="en-US" sz="1600" dirty="0">
              <a:cs typeface="Calibri"/>
            </a:endParaRPr>
          </a:p>
          <a:p>
            <a:pPr indent="-228600" defTabSz="914400">
              <a:lnSpc>
                <a:spcPct val="90000"/>
              </a:lnSpc>
              <a:buFont typeface="Arial" panose="020B0604020202020204" pitchFamily="34" charset="0"/>
              <a:buChar char="•"/>
            </a:pPr>
            <a:r>
              <a:rPr lang="en-US" sz="1600" dirty="0"/>
              <a:t>Later in 2013, as Syria was toppled with civil war, ISI joined forces with the al-Nusra Front in Syria and became the Islamic State of Iraq and Syria (ISIS).</a:t>
            </a:r>
            <a:endParaRPr lang="en-US" sz="1600" dirty="0">
              <a:cs typeface="Calibri"/>
            </a:endParaRPr>
          </a:p>
          <a:p>
            <a:pPr indent="-228600" defTabSz="914400">
              <a:lnSpc>
                <a:spcPct val="90000"/>
              </a:lnSpc>
              <a:buFont typeface="Arial" panose="020B0604020202020204" pitchFamily="34" charset="0"/>
              <a:buChar char="•"/>
            </a:pPr>
            <a:r>
              <a:rPr lang="en-US" sz="1600" dirty="0"/>
              <a:t>In 2014, ISIS declared the Caliphate and claimed statehood. No country or organization has ever recognized ISIS as a state. </a:t>
            </a:r>
            <a:endParaRPr lang="en-US" sz="1600" dirty="0">
              <a:cs typeface="Calibri"/>
            </a:endParaRPr>
          </a:p>
        </p:txBody>
      </p:sp>
      <p:pic>
        <p:nvPicPr>
          <p:cNvPr id="4" name="Picture 3" descr="3ca5d768c2a5e39277a1f16e7329d90c">
            <a:extLst>
              <a:ext uri="{FF2B5EF4-FFF2-40B4-BE49-F238E27FC236}">
                <a16:creationId xmlns:a16="http://schemas.microsoft.com/office/drawing/2014/main" id="{C8C30C6B-7155-F647-B630-39DFE2ACC3A6}"/>
              </a:ext>
            </a:extLst>
          </p:cNvPr>
          <p:cNvPicPr>
            <a:picLocks noChangeAspect="1"/>
          </p:cNvPicPr>
          <p:nvPr/>
        </p:nvPicPr>
        <p:blipFill rotWithShape="1">
          <a:blip r:embed="rId2"/>
          <a:srcRect l="38604" r="32854"/>
          <a:stretch/>
        </p:blipFill>
        <p:spPr>
          <a:xfrm>
            <a:off x="5664199" y="10"/>
            <a:ext cx="3479800" cy="6857990"/>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44A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First Camps in Jordan</a:t>
            </a:r>
          </a:p>
        </p:txBody>
      </p:sp>
      <p:pic>
        <p:nvPicPr>
          <p:cNvPr id="4" name="Picture 3" descr="b1a61d8072c0956fd6289e507f5b7a29">
            <a:extLst>
              <a:ext uri="{FF2B5EF4-FFF2-40B4-BE49-F238E27FC236}">
                <a16:creationId xmlns:a16="http://schemas.microsoft.com/office/drawing/2014/main" id="{CB3A281E-6D17-4847-B28F-2418E2CB29B2}"/>
              </a:ext>
            </a:extLst>
          </p:cNvPr>
          <p:cNvPicPr>
            <a:picLocks noChangeAspect="1"/>
          </p:cNvPicPr>
          <p:nvPr/>
        </p:nvPicPr>
        <p:blipFill rotWithShape="1">
          <a:blip r:embed="rId2"/>
          <a:srcRect l="17630" r="17607" b="1"/>
          <a:stretch/>
        </p:blipFill>
        <p:spPr>
          <a:xfrm>
            <a:off x="245660" y="321733"/>
            <a:ext cx="5293729" cy="4107392"/>
          </a:xfrm>
          <a:prstGeom prst="rect">
            <a:avLst/>
          </a:prstGeom>
          <a:noFill/>
        </p:spPr>
      </p:pic>
      <p:sp>
        <p:nvSpPr>
          <p:cNvPr id="39" name="Rectangle 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2000" b="1" i="1" dirty="0">
                <a:solidFill>
                  <a:srgbClr val="FFFFFF"/>
                </a:solidFill>
              </a:rPr>
              <a:t>2011</a:t>
            </a:r>
          </a:p>
          <a:p>
            <a:pPr marL="114300" indent="0" defTabSz="914400">
              <a:lnSpc>
                <a:spcPct val="90000"/>
              </a:lnSpc>
              <a:buNone/>
            </a:pPr>
            <a:endParaRPr lang="en-US" sz="2000" b="1" i="1" dirty="0">
              <a:solidFill>
                <a:srgbClr val="FFFFFF"/>
              </a:solidFill>
            </a:endParaRPr>
          </a:p>
          <a:p>
            <a:pPr indent="-228600" defTabSz="914400">
              <a:lnSpc>
                <a:spcPct val="90000"/>
              </a:lnSpc>
              <a:buFont typeface="Arial" panose="020B0604020202020204" pitchFamily="34" charset="0"/>
              <a:buChar char="•"/>
            </a:pPr>
            <a:r>
              <a:rPr lang="en-US" sz="2000" dirty="0">
                <a:solidFill>
                  <a:srgbClr val="FFFFFF"/>
                </a:solidFill>
              </a:rPr>
              <a:t>The first refugee camps opened in Jordan. </a:t>
            </a:r>
            <a:endParaRPr lang="en-US" dirty="0">
              <a:solidFill>
                <a:srgbClr val="000000"/>
              </a:solidFill>
            </a:endParaRPr>
          </a:p>
          <a:p>
            <a:pPr indent="-228600" defTabSz="914400">
              <a:lnSpc>
                <a:spcPct val="90000"/>
              </a:lnSpc>
              <a:buFont typeface="Arial" panose="020B0604020202020204" pitchFamily="34" charset="0"/>
              <a:buChar char="•"/>
            </a:pPr>
            <a:endParaRPr lang="en-US" sz="2000" dirty="0">
              <a:solidFill>
                <a:srgbClr val="FFFFFF"/>
              </a:solidFill>
            </a:endParaRPr>
          </a:p>
          <a:p>
            <a:pPr indent="-228600" defTabSz="914400">
              <a:lnSpc>
                <a:spcPct val="90000"/>
              </a:lnSpc>
              <a:buFont typeface="Arial" panose="020B0604020202020204" pitchFamily="34" charset="0"/>
              <a:buChar char="•"/>
            </a:pPr>
            <a:r>
              <a:rPr lang="en-US" sz="2000" dirty="0">
                <a:solidFill>
                  <a:srgbClr val="FFFFFF"/>
                </a:solidFill>
              </a:rPr>
              <a:t>The </a:t>
            </a:r>
            <a:r>
              <a:rPr lang="en-US" sz="2000" dirty="0" err="1">
                <a:solidFill>
                  <a:srgbClr val="FFFFFF"/>
                </a:solidFill>
              </a:rPr>
              <a:t>Za’atari</a:t>
            </a:r>
            <a:r>
              <a:rPr lang="en-US" sz="2000" dirty="0">
                <a:solidFill>
                  <a:srgbClr val="FFFFFF"/>
                </a:solidFill>
              </a:rPr>
              <a:t> refugee camp later became the largest camp, hosting more than 70,000 people. </a:t>
            </a:r>
            <a:endParaRPr lang="en-US" dirty="0">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7e9988889374f84870dfd0d06be429d2">
            <a:extLst>
              <a:ext uri="{FF2B5EF4-FFF2-40B4-BE49-F238E27FC236}">
                <a16:creationId xmlns:a16="http://schemas.microsoft.com/office/drawing/2014/main" id="{BEC1CD8F-D6A7-6443-B70E-F97A34B7091C}"/>
              </a:ext>
            </a:extLst>
          </p:cNvPr>
          <p:cNvPicPr>
            <a:picLocks noChangeAspect="1"/>
          </p:cNvPicPr>
          <p:nvPr/>
        </p:nvPicPr>
        <p:blipFill>
          <a:blip r:embed="rId2"/>
          <a:stretch>
            <a:fillRect/>
          </a:stretch>
        </p:blipFill>
        <p:spPr>
          <a:xfrm>
            <a:off x="482600" y="2053511"/>
            <a:ext cx="5168390" cy="2726325"/>
          </a:xfrm>
          <a:prstGeom prst="rect">
            <a:avLst/>
          </a:prstGeom>
          <a:noFill/>
        </p:spPr>
      </p:pic>
      <p:sp>
        <p:nvSpPr>
          <p:cNvPr id="9" name="Rectangle 8">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404" y="0"/>
            <a:ext cx="30465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76986" y="355337"/>
            <a:ext cx="2338388" cy="871694"/>
          </a:xfrm>
        </p:spPr>
        <p:txBody>
          <a:bodyPr vert="horz" lIns="91440" tIns="45720" rIns="91440" bIns="45720" rtlCol="0" anchor="b">
            <a:normAutofit fontScale="90000"/>
          </a:bodyPr>
          <a:lstStyle/>
          <a:p>
            <a:pPr defTabSz="914400">
              <a:lnSpc>
                <a:spcPct val="90000"/>
              </a:lnSpc>
            </a:pPr>
            <a:r>
              <a:rPr lang="en-US" sz="2900" kern="1200">
                <a:solidFill>
                  <a:schemeClr val="bg1"/>
                </a:solidFill>
                <a:latin typeface="+mj-lt"/>
                <a:ea typeface="+mj-ea"/>
                <a:cs typeface="+mj-cs"/>
              </a:rPr>
              <a:t>Islamophobia and ISIS</a:t>
            </a:r>
          </a:p>
        </p:txBody>
      </p:sp>
      <p:sp>
        <p:nvSpPr>
          <p:cNvPr id="3" name="Content Placeholder 2"/>
          <p:cNvSpPr>
            <a:spLocks noGrp="1"/>
          </p:cNvSpPr>
          <p:nvPr>
            <p:ph type="body" sz="half" idx="2"/>
          </p:nvPr>
        </p:nvSpPr>
        <p:spPr>
          <a:xfrm>
            <a:off x="6376986" y="1378039"/>
            <a:ext cx="2525714" cy="5124624"/>
          </a:xfrm>
        </p:spPr>
        <p:txBody>
          <a:bodyPr vert="horz" lIns="91440" tIns="45720" rIns="91440" bIns="45720" rtlCol="0" anchor="t">
            <a:normAutofit fontScale="92500" lnSpcReduction="20000"/>
          </a:bodyPr>
          <a:lstStyle/>
          <a:p>
            <a:pPr marL="57150" defTabSz="914400">
              <a:lnSpc>
                <a:spcPct val="90000"/>
              </a:lnSpc>
            </a:pPr>
            <a:r>
              <a:rPr lang="en-US" sz="1600" b="1" i="1" dirty="0">
                <a:solidFill>
                  <a:schemeClr val="bg1"/>
                </a:solidFill>
              </a:rPr>
              <a:t>2011-2020</a:t>
            </a:r>
            <a:endParaRPr lang="en-US" sz="1600" b="1" i="1" dirty="0">
              <a:solidFill>
                <a:schemeClr val="bg1"/>
              </a:solidFill>
              <a:cs typeface="Calibri"/>
            </a:endParaRPr>
          </a:p>
          <a:p>
            <a:pPr marL="57150" defTabSz="914400">
              <a:lnSpc>
                <a:spcPct val="90000"/>
              </a:lnSpc>
            </a:pPr>
            <a:endParaRPr lang="en-US" sz="1600" dirty="0">
              <a:solidFill>
                <a:schemeClr val="bg1"/>
              </a:solidFill>
              <a:cs typeface="Calibri"/>
            </a:endParaRPr>
          </a:p>
          <a:p>
            <a:pPr marL="285750" indent="-228600" defTabSz="914400">
              <a:lnSpc>
                <a:spcPct val="90000"/>
              </a:lnSpc>
              <a:buFont typeface="Arial" panose="020B0604020202020204" pitchFamily="34" charset="0"/>
              <a:buChar char="•"/>
            </a:pPr>
            <a:r>
              <a:rPr lang="en-US" sz="1600" dirty="0">
                <a:solidFill>
                  <a:schemeClr val="bg1"/>
                </a:solidFill>
              </a:rPr>
              <a:t>While ISIS themselves have targeted Muslims who do not fit their exclusivist extremist ideology, another issue has been a rise in Islamophobia in recent years.</a:t>
            </a:r>
          </a:p>
          <a:p>
            <a:pPr marL="57150" defTabSz="914400">
              <a:lnSpc>
                <a:spcPct val="90000"/>
              </a:lnSpc>
            </a:pPr>
            <a:endParaRPr lang="en-US" sz="1600" dirty="0">
              <a:solidFill>
                <a:schemeClr val="bg1"/>
              </a:solidFill>
              <a:cs typeface="Calibri"/>
            </a:endParaRPr>
          </a:p>
          <a:p>
            <a:pPr marL="285750" indent="-228600" defTabSz="914400">
              <a:lnSpc>
                <a:spcPct val="90000"/>
              </a:lnSpc>
              <a:buFont typeface="Arial" panose="020B0604020202020204" pitchFamily="34" charset="0"/>
              <a:buChar char="•"/>
            </a:pPr>
            <a:r>
              <a:rPr lang="en-US" sz="1600" dirty="0">
                <a:solidFill>
                  <a:schemeClr val="bg1"/>
                </a:solidFill>
              </a:rPr>
              <a:t>For example, between 2001 and 2015, the FBI reported 2,545 anti-Muslim incidents in the U.S. In 2015 there was a 67% increase of such crimes </a:t>
            </a:r>
            <a:r>
              <a:rPr lang="en-US" sz="1600" dirty="0">
                <a:solidFill>
                  <a:schemeClr val="bg1"/>
                </a:solidFill>
                <a:ea typeface="+mn-lt"/>
                <a:cs typeface="+mn-lt"/>
              </a:rPr>
              <a:t>compared to 2014</a:t>
            </a:r>
            <a:r>
              <a:rPr lang="en-US" sz="1600" dirty="0">
                <a:solidFill>
                  <a:schemeClr val="bg1"/>
                </a:solidFill>
              </a:rPr>
              <a:t>. </a:t>
            </a:r>
          </a:p>
          <a:p>
            <a:pPr marL="285750" indent="-228600" defTabSz="914400">
              <a:lnSpc>
                <a:spcPct val="90000"/>
              </a:lnSpc>
              <a:buFont typeface="Arial" panose="020B0604020202020204" pitchFamily="34" charset="0"/>
              <a:buChar char="•"/>
            </a:pPr>
            <a:endParaRPr lang="en-US" sz="1600" dirty="0">
              <a:solidFill>
                <a:schemeClr val="bg1"/>
              </a:solidFill>
              <a:cs typeface="Calibri"/>
            </a:endParaRPr>
          </a:p>
          <a:p>
            <a:pPr marL="285750" indent="-228600" defTabSz="914400">
              <a:lnSpc>
                <a:spcPct val="90000"/>
              </a:lnSpc>
              <a:buFont typeface="Arial" panose="020B0604020202020204" pitchFamily="34" charset="0"/>
              <a:buChar char="•"/>
            </a:pPr>
            <a:r>
              <a:rPr lang="en-US" sz="1600" dirty="0">
                <a:solidFill>
                  <a:schemeClr val="bg1"/>
                </a:solidFill>
              </a:rPr>
              <a:t>Muslims around the world have repeatedly denounced ISIS and other organizations like them; yet they continue to suffer attacks. It is vital that while denouncing ISIS, we do not contribute to the anti-Muslim rhetoric that is currently at large.</a:t>
            </a:r>
            <a:endParaRPr lang="en-US" sz="1600" dirty="0">
              <a:solidFill>
                <a:schemeClr val="bg1"/>
              </a:solidFill>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dirty="0">
                <a:solidFill>
                  <a:schemeClr val="bg1"/>
                </a:solidFill>
              </a:rPr>
              <a:t>Stage 2: Symbolization</a:t>
            </a:r>
          </a:p>
        </p:txBody>
      </p:sp>
      <p:cxnSp>
        <p:nvCxnSpPr>
          <p:cNvPr id="52" name="Straight Connector 5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673326" y="1909192"/>
            <a:ext cx="3439885" cy="3647710"/>
          </a:xfrm>
        </p:spPr>
        <p:txBody>
          <a:bodyPr vert="horz" lIns="91440" tIns="45720" rIns="91440" bIns="45720" rtlCol="0" anchor="t">
            <a:normAutofit lnSpcReduction="10000"/>
          </a:bodyPr>
          <a:lstStyle/>
          <a:p>
            <a:pPr marL="114300" indent="-50800" defTabSz="914400">
              <a:lnSpc>
                <a:spcPct val="90000"/>
              </a:lnSpc>
              <a:buNone/>
            </a:pPr>
            <a:r>
              <a:rPr lang="en-US" sz="1700" b="1" i="1" dirty="0">
                <a:solidFill>
                  <a:schemeClr val="bg1"/>
                </a:solidFill>
              </a:rPr>
              <a:t>2012</a:t>
            </a:r>
            <a:endParaRPr lang="en-US" b="1" i="1" dirty="0">
              <a:solidFill>
                <a:schemeClr val="bg1"/>
              </a:solidFill>
            </a:endParaRPr>
          </a:p>
          <a:p>
            <a:pPr marL="114300" indent="0" defTabSz="914400">
              <a:lnSpc>
                <a:spcPct val="90000"/>
              </a:lnSpc>
              <a:buNone/>
            </a:pPr>
            <a:endParaRPr lang="en-US" sz="1700" i="1" dirty="0">
              <a:solidFill>
                <a:schemeClr val="bg1"/>
              </a:solidFill>
            </a:endParaRPr>
          </a:p>
          <a:p>
            <a:pPr indent="-228600" defTabSz="914400">
              <a:lnSpc>
                <a:spcPct val="90000"/>
              </a:lnSpc>
              <a:buFont typeface="Arial" panose="020B0604020202020204" pitchFamily="34" charset="0"/>
              <a:buChar char="•"/>
            </a:pPr>
            <a:r>
              <a:rPr lang="en-US" sz="1700" dirty="0">
                <a:solidFill>
                  <a:schemeClr val="bg1"/>
                </a:solidFill>
              </a:rPr>
              <a:t>The Black Banner of ISIS is the main symbol of the group.</a:t>
            </a:r>
            <a:br>
              <a:rPr lang="en-US" sz="1700" dirty="0"/>
            </a:br>
            <a:endParaRPr lang="en-US" sz="1700" dirty="0">
              <a:solidFill>
                <a:schemeClr val="bg1"/>
              </a:solidFill>
            </a:endParaRPr>
          </a:p>
          <a:p>
            <a:pPr indent="-228600" defTabSz="914400">
              <a:lnSpc>
                <a:spcPct val="90000"/>
              </a:lnSpc>
              <a:buFont typeface="Arial" panose="020B0604020202020204" pitchFamily="34" charset="0"/>
              <a:buChar char="•"/>
            </a:pPr>
            <a:r>
              <a:rPr lang="en-US" sz="1700" dirty="0">
                <a:solidFill>
                  <a:schemeClr val="bg1"/>
                </a:solidFill>
              </a:rPr>
              <a:t>Islamic sayings such as Allahu Akbar (God is the greatest) have been widely used by ISIS-inspired individuals and groups, especially during terrorist attacks.</a:t>
            </a:r>
            <a:br>
              <a:rPr lang="en-US" sz="1700" dirty="0"/>
            </a:br>
            <a:endParaRPr lang="en-US" sz="1700" dirty="0">
              <a:solidFill>
                <a:schemeClr val="bg1"/>
              </a:solidFill>
            </a:endParaRPr>
          </a:p>
          <a:p>
            <a:pPr indent="-228600" defTabSz="914400">
              <a:lnSpc>
                <a:spcPct val="90000"/>
              </a:lnSpc>
              <a:buFont typeface="Arial" panose="020B0604020202020204" pitchFamily="34" charset="0"/>
              <a:buChar char="•"/>
            </a:pPr>
            <a:r>
              <a:rPr lang="en-US" sz="1700" dirty="0">
                <a:solidFill>
                  <a:schemeClr val="bg1"/>
                </a:solidFill>
              </a:rPr>
              <a:t>Symbols marked on houses of Christians (N = Nazarene) both as a classification and a symbolization of what ISIS considers 'non-believers’.</a:t>
            </a:r>
            <a:endParaRPr lang="en-US" dirty="0">
              <a:solidFill>
                <a:schemeClr val="bg1"/>
              </a:solidFill>
              <a:cs typeface="Calibri"/>
            </a:endParaRPr>
          </a:p>
          <a:p>
            <a:pPr indent="-228600" defTabSz="914400">
              <a:lnSpc>
                <a:spcPct val="90000"/>
              </a:lnSpc>
              <a:buFont typeface="Arial" panose="020B0604020202020204" pitchFamily="34" charset="0"/>
              <a:buChar char="•"/>
            </a:pPr>
            <a:endParaRPr lang="en-US" sz="1700" dirty="0">
              <a:solidFill>
                <a:schemeClr val="bg1"/>
              </a:solidFill>
            </a:endParaRPr>
          </a:p>
        </p:txBody>
      </p:sp>
      <p:cxnSp>
        <p:nvCxnSpPr>
          <p:cNvPr id="54" name="Straight Connector 5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building, sitting, refrigerator, street&#10;&#10;Description automatically generated">
            <a:extLst>
              <a:ext uri="{FF2B5EF4-FFF2-40B4-BE49-F238E27FC236}">
                <a16:creationId xmlns:a16="http://schemas.microsoft.com/office/drawing/2014/main" id="{378DCC91-D02F-C440-A9A5-8D9721B0DEF7}"/>
              </a:ext>
            </a:extLst>
          </p:cNvPr>
          <p:cNvPicPr>
            <a:picLocks noChangeAspect="1"/>
          </p:cNvPicPr>
          <p:nvPr/>
        </p:nvPicPr>
        <p:blipFill rotWithShape="1">
          <a:blip r:embed="rId2"/>
          <a:srcRect l="31261" r="33880"/>
          <a:stretch/>
        </p:blipFill>
        <p:spPr>
          <a:xfrm>
            <a:off x="4894089" y="10"/>
            <a:ext cx="4249911" cy="68579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8656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4100">
                <a:solidFill>
                  <a:srgbClr val="FFFFFF"/>
                </a:solidFill>
              </a:rPr>
              <a:t>Official number marks 1 million refugees</a:t>
            </a:r>
          </a:p>
        </p:txBody>
      </p:sp>
      <p:pic>
        <p:nvPicPr>
          <p:cNvPr id="4" name="Picture 3" descr="eeefbb22e8dabd4171a3363b77a35e31">
            <a:extLst>
              <a:ext uri="{FF2B5EF4-FFF2-40B4-BE49-F238E27FC236}">
                <a16:creationId xmlns:a16="http://schemas.microsoft.com/office/drawing/2014/main" id="{7559F848-7961-3848-9C2B-654F0D027D8A}"/>
              </a:ext>
            </a:extLst>
          </p:cNvPr>
          <p:cNvPicPr>
            <a:picLocks noChangeAspect="1"/>
          </p:cNvPicPr>
          <p:nvPr/>
        </p:nvPicPr>
        <p:blipFill rotWithShape="1">
          <a:blip r:embed="rId2"/>
          <a:srcRect l="3338" r="-2" b="-2"/>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829300" y="917725"/>
            <a:ext cx="2921508" cy="4852362"/>
          </a:xfrm>
        </p:spPr>
        <p:txBody>
          <a:bodyPr vert="horz" lIns="91440" tIns="45720" rIns="91440" bIns="45720" rtlCol="0" anchor="ctr">
            <a:normAutofit/>
          </a:bodyPr>
          <a:lstStyle/>
          <a:p>
            <a:pPr marL="114300" indent="0" defTabSz="914400">
              <a:lnSpc>
                <a:spcPct val="90000"/>
              </a:lnSpc>
              <a:buNone/>
            </a:pPr>
            <a:r>
              <a:rPr lang="en-US" sz="2000" b="1" i="1" dirty="0">
                <a:solidFill>
                  <a:srgbClr val="FFFFFF"/>
                </a:solidFill>
              </a:rPr>
              <a:t>2012</a:t>
            </a:r>
            <a:endParaRPr lang="en-US" sz="2400" b="1" i="1" dirty="0"/>
          </a:p>
          <a:p>
            <a:pPr marL="114300" indent="0" defTabSz="914400">
              <a:lnSpc>
                <a:spcPct val="90000"/>
              </a:lnSpc>
              <a:buNone/>
            </a:pPr>
            <a:endParaRPr lang="en-US" sz="2000" i="1" dirty="0">
              <a:solidFill>
                <a:srgbClr val="FFFFFF"/>
              </a:solidFill>
            </a:endParaRPr>
          </a:p>
          <a:p>
            <a:pPr marL="114300" indent="0" defTabSz="914400">
              <a:lnSpc>
                <a:spcPct val="90000"/>
              </a:lnSpc>
              <a:buNone/>
            </a:pPr>
            <a:r>
              <a:rPr lang="en-US" sz="2000" dirty="0">
                <a:solidFill>
                  <a:srgbClr val="FFFFFF"/>
                </a:solidFill>
              </a:rPr>
              <a:t>With the increase of power and territory of the Russia-backed Assad government and the establishment of the Caliphate in Syria, number of people who fled Syria marked 1 million.</a:t>
            </a:r>
          </a:p>
          <a:p>
            <a:pPr indent="-228600" defTabSz="914400">
              <a:lnSpc>
                <a:spcPct val="90000"/>
              </a:lnSpc>
              <a:buFont typeface="Arial" panose="020B0604020202020204" pitchFamily="34" charset="0"/>
              <a:buChar char="•"/>
            </a:pPr>
            <a:endParaRPr lang="en-US" sz="1700" dirty="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dirty="0">
                <a:solidFill>
                  <a:schemeClr val="bg1"/>
                </a:solidFill>
              </a:rPr>
              <a:t>Stage 3: Discrimination</a:t>
            </a:r>
          </a:p>
        </p:txBody>
      </p:sp>
      <p:cxnSp>
        <p:nvCxnSpPr>
          <p:cNvPr id="47" name="Straight Connector 4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22089" y="1909192"/>
            <a:ext cx="4249911" cy="3848029"/>
          </a:xfrm>
        </p:spPr>
        <p:txBody>
          <a:bodyPr vert="horz" lIns="91440" tIns="45720" rIns="91440" bIns="45720" rtlCol="0" anchor="t">
            <a:normAutofit fontScale="92500" lnSpcReduction="10000"/>
          </a:bodyPr>
          <a:lstStyle/>
          <a:p>
            <a:pPr marL="114300" indent="-50800" defTabSz="914400">
              <a:lnSpc>
                <a:spcPct val="90000"/>
              </a:lnSpc>
              <a:buNone/>
            </a:pPr>
            <a:r>
              <a:rPr lang="en-US" sz="1700" b="1" i="1" dirty="0">
                <a:solidFill>
                  <a:schemeClr val="bg1"/>
                </a:solidFill>
              </a:rPr>
              <a:t>2012</a:t>
            </a:r>
          </a:p>
          <a:p>
            <a:pPr marL="114300" indent="0" defTabSz="914400">
              <a:lnSpc>
                <a:spcPct val="90000"/>
              </a:lnSpc>
              <a:buNone/>
            </a:pPr>
            <a:endParaRPr lang="en-US" sz="1600" dirty="0">
              <a:solidFill>
                <a:schemeClr val="bg1"/>
              </a:solidFill>
            </a:endParaRPr>
          </a:p>
          <a:p>
            <a:pPr indent="-228600" defTabSz="914400">
              <a:lnSpc>
                <a:spcPct val="90000"/>
              </a:lnSpc>
              <a:buFont typeface="Arial" panose="020B0604020202020204" pitchFamily="34" charset="0"/>
              <a:buChar char="•"/>
            </a:pPr>
            <a:r>
              <a:rPr lang="en-US" sz="1600" dirty="0">
                <a:solidFill>
                  <a:schemeClr val="bg1"/>
                </a:solidFill>
              </a:rPr>
              <a:t>ISIS claims that Islam is the last and only true religion, and it should therefore conquer the world. ISIS believes its followers should have full rights, while believers of other religions should have none.</a:t>
            </a:r>
            <a:endParaRPr lang="en-US" sz="1600" dirty="0">
              <a:solidFill>
                <a:schemeClr val="bg1"/>
              </a:solidFill>
              <a:cs typeface="Calibri"/>
            </a:endParaRPr>
          </a:p>
          <a:p>
            <a:pPr marL="114300" indent="0" defTabSz="914400">
              <a:lnSpc>
                <a:spcPct val="90000"/>
              </a:lnSpc>
              <a:buNone/>
            </a:pPr>
            <a:endParaRPr lang="en-US" sz="1600" dirty="0">
              <a:solidFill>
                <a:schemeClr val="bg1"/>
              </a:solidFill>
              <a:cs typeface="Calibri"/>
            </a:endParaRPr>
          </a:p>
          <a:p>
            <a:pPr indent="-228600" defTabSz="914400">
              <a:lnSpc>
                <a:spcPct val="90000"/>
              </a:lnSpc>
              <a:buFont typeface="Arial" panose="020B0604020202020204" pitchFamily="34" charset="0"/>
              <a:buChar char="•"/>
            </a:pPr>
            <a:r>
              <a:rPr lang="en-US" sz="1600" dirty="0">
                <a:solidFill>
                  <a:schemeClr val="bg1"/>
                </a:solidFill>
              </a:rPr>
              <a:t>ISIS falsely claimed that Christians could pay a jizya tax, which would allow them to continue to worship safely. But this was just another way of discriminating against Christians and forcing them to unwillingly support ISIS financially.</a:t>
            </a:r>
            <a:endParaRPr lang="en-US" sz="1600" dirty="0">
              <a:solidFill>
                <a:schemeClr val="bg1"/>
              </a:solidFill>
              <a:cs typeface="Calibri"/>
            </a:endParaRPr>
          </a:p>
          <a:p>
            <a:pPr marL="114300" indent="0" defTabSz="914400">
              <a:lnSpc>
                <a:spcPct val="90000"/>
              </a:lnSpc>
              <a:buNone/>
            </a:pPr>
            <a:endParaRPr lang="en-US" sz="1600" dirty="0">
              <a:solidFill>
                <a:schemeClr val="bg1"/>
              </a:solidFill>
              <a:cs typeface="Calibri"/>
            </a:endParaRPr>
          </a:p>
          <a:p>
            <a:pPr indent="-228600" defTabSz="914400">
              <a:lnSpc>
                <a:spcPct val="90000"/>
              </a:lnSpc>
              <a:buFont typeface="Arial" panose="020B0604020202020204" pitchFamily="34" charset="0"/>
              <a:buChar char="•"/>
            </a:pPr>
            <a:r>
              <a:rPr lang="en-US" sz="1600" dirty="0">
                <a:solidFill>
                  <a:schemeClr val="bg1"/>
                </a:solidFill>
              </a:rPr>
              <a:t>Furthermore, this was a way for ISIS leaders to deny accusations of genocide against Christians. </a:t>
            </a:r>
            <a:endParaRPr lang="en-US" sz="1600" dirty="0">
              <a:solidFill>
                <a:schemeClr val="bg1"/>
              </a:solidFill>
              <a:cs typeface="Calibri"/>
            </a:endParaRPr>
          </a:p>
        </p:txBody>
      </p:sp>
      <p:cxnSp>
        <p:nvCxnSpPr>
          <p:cNvPr id="49" name="Straight Connector 4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outdoor, person, person, holding&#10;&#10;Description automatically generated">
            <a:extLst>
              <a:ext uri="{FF2B5EF4-FFF2-40B4-BE49-F238E27FC236}">
                <a16:creationId xmlns:a16="http://schemas.microsoft.com/office/drawing/2014/main" id="{FCE9EE84-3768-0F43-9314-EC16502A8D4A}"/>
              </a:ext>
            </a:extLst>
          </p:cNvPr>
          <p:cNvPicPr>
            <a:picLocks noChangeAspect="1"/>
          </p:cNvPicPr>
          <p:nvPr/>
        </p:nvPicPr>
        <p:blipFill rotWithShape="1">
          <a:blip r:embed="rId2"/>
          <a:srcRect l="3611" r="59672" b="1"/>
          <a:stretch/>
        </p:blipFill>
        <p:spPr>
          <a:xfrm>
            <a:off x="4894089" y="10"/>
            <a:ext cx="4249911" cy="68579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a:solidFill>
                  <a:schemeClr val="bg1"/>
                </a:solidFill>
              </a:rPr>
              <a:t>Stage 4: Dehumanization</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1000" y="1909192"/>
            <a:ext cx="3868912" cy="3647710"/>
          </a:xfrm>
        </p:spPr>
        <p:txBody>
          <a:bodyPr vert="horz" lIns="91440" tIns="45720" rIns="91440" bIns="45720" rtlCol="0" anchor="t">
            <a:normAutofit/>
          </a:bodyPr>
          <a:lstStyle/>
          <a:p>
            <a:pPr marL="114300" indent="0" defTabSz="914400">
              <a:lnSpc>
                <a:spcPct val="90000"/>
              </a:lnSpc>
              <a:buNone/>
            </a:pPr>
            <a:r>
              <a:rPr lang="en-US" sz="1700" b="1" i="1" dirty="0">
                <a:solidFill>
                  <a:schemeClr val="bg1"/>
                </a:solidFill>
              </a:rPr>
              <a:t>2012</a:t>
            </a:r>
            <a:endParaRPr lang="en-US" b="1" i="1" dirty="0">
              <a:solidFill>
                <a:schemeClr val="bg1"/>
              </a:solidFill>
            </a:endParaRPr>
          </a:p>
          <a:p>
            <a:pPr marL="114300" indent="0" defTabSz="914400">
              <a:lnSpc>
                <a:spcPct val="90000"/>
              </a:lnSpc>
              <a:buNone/>
            </a:pPr>
            <a:endParaRPr lang="en-US" sz="1700" dirty="0">
              <a:solidFill>
                <a:schemeClr val="bg1"/>
              </a:solidFill>
              <a:cs typeface="Calibri"/>
            </a:endParaRPr>
          </a:p>
          <a:p>
            <a:pPr indent="-228600" defTabSz="914400">
              <a:lnSpc>
                <a:spcPct val="90000"/>
              </a:lnSpc>
              <a:buFont typeface="Arial" panose="020B0604020202020204" pitchFamily="34" charset="0"/>
              <a:buChar char="•"/>
            </a:pPr>
            <a:r>
              <a:rPr lang="en-US" sz="1700" dirty="0">
                <a:solidFill>
                  <a:schemeClr val="bg1"/>
                </a:solidFill>
              </a:rPr>
              <a:t>ISIS claims that believers of all other religions and non-believers are all irreligious (apostates and infidels).</a:t>
            </a:r>
            <a:endParaRPr lang="en-US" sz="1700" dirty="0">
              <a:solidFill>
                <a:schemeClr val="bg1"/>
              </a:solidFill>
              <a:cs typeface="Calibri"/>
            </a:endParaRPr>
          </a:p>
          <a:p>
            <a:pPr indent="-228600" defTabSz="914400">
              <a:lnSpc>
                <a:spcPct val="90000"/>
              </a:lnSpc>
              <a:buFont typeface="Arial" panose="020B0604020202020204" pitchFamily="34" charset="0"/>
              <a:buChar char="•"/>
            </a:pPr>
            <a:endParaRPr lang="en-US" sz="1700" dirty="0">
              <a:solidFill>
                <a:schemeClr val="bg1"/>
              </a:solidFill>
              <a:cs typeface="Calibri"/>
            </a:endParaRPr>
          </a:p>
          <a:p>
            <a:pPr indent="-228600" defTabSz="914400">
              <a:lnSpc>
                <a:spcPct val="90000"/>
              </a:lnSpc>
              <a:buFont typeface="Arial" panose="020B0604020202020204" pitchFamily="34" charset="0"/>
              <a:buChar char="•"/>
            </a:pPr>
            <a:r>
              <a:rPr lang="en-US" sz="1700" dirty="0">
                <a:solidFill>
                  <a:schemeClr val="bg1"/>
                </a:solidFill>
              </a:rPr>
              <a:t>This type of view dehumanizes and disrespects people's personal and religious beliefs and their right to freedom of thought, conscience, and religion.</a:t>
            </a:r>
          </a:p>
          <a:p>
            <a:pPr indent="-228600" defTabSz="914400">
              <a:lnSpc>
                <a:spcPct val="90000"/>
              </a:lnSpc>
              <a:buFont typeface="Arial" panose="020B0604020202020204" pitchFamily="34" charset="0"/>
              <a:buChar char="•"/>
            </a:pPr>
            <a:endParaRPr lang="en-US" sz="17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e199c6d8c33cb32aa086adcb02b0dc47">
            <a:extLst>
              <a:ext uri="{FF2B5EF4-FFF2-40B4-BE49-F238E27FC236}">
                <a16:creationId xmlns:a16="http://schemas.microsoft.com/office/drawing/2014/main" id="{F579AAF4-1B25-7C41-9330-FE6A1BB313AD}"/>
              </a:ext>
            </a:extLst>
          </p:cNvPr>
          <p:cNvPicPr>
            <a:picLocks noChangeAspect="1"/>
          </p:cNvPicPr>
          <p:nvPr/>
        </p:nvPicPr>
        <p:blipFill rotWithShape="1">
          <a:blip r:embed="rId2"/>
          <a:srcRect l="37028" r="28113"/>
          <a:stretch/>
        </p:blipFill>
        <p:spPr>
          <a:xfrm>
            <a:off x="4894089" y="10"/>
            <a:ext cx="4249911" cy="685799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7e20557830deb1ce14dd3cb733ecad6c">
            <a:extLst>
              <a:ext uri="{FF2B5EF4-FFF2-40B4-BE49-F238E27FC236}">
                <a16:creationId xmlns:a16="http://schemas.microsoft.com/office/drawing/2014/main" id="{B2F20052-254D-F047-A2C7-D94C092EBC8D}"/>
              </a:ext>
            </a:extLst>
          </p:cNvPr>
          <p:cNvPicPr>
            <a:picLocks noChangeAspect="1"/>
          </p:cNvPicPr>
          <p:nvPr/>
        </p:nvPicPr>
        <p:blipFill rotWithShape="1">
          <a:blip r:embed="rId2"/>
          <a:srcRect l="32727" t="9091"/>
          <a:stretch/>
        </p:blipFill>
        <p:spPr>
          <a:xfrm>
            <a:off x="20" y="10"/>
            <a:ext cx="9143980" cy="6857990"/>
          </a:xfrm>
          <a:prstGeom prst="rect">
            <a:avLst/>
          </a:prstGeom>
          <a:noFill/>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21727" y="287302"/>
            <a:ext cx="3046982" cy="1043409"/>
          </a:xfrm>
        </p:spPr>
        <p:txBody>
          <a:bodyPr vert="horz" lIns="91440" tIns="45720" rIns="91440" bIns="45720" rtlCol="0" anchor="ctr">
            <a:normAutofit/>
          </a:bodyPr>
          <a:lstStyle/>
          <a:p>
            <a:pPr algn="l" defTabSz="914400">
              <a:lnSpc>
                <a:spcPct val="90000"/>
              </a:lnSpc>
            </a:pPr>
            <a:r>
              <a:rPr lang="en-US" sz="3100"/>
              <a:t>Foreign Fighters</a:t>
            </a:r>
          </a:p>
        </p:txBody>
      </p:sp>
      <p:sp>
        <p:nvSpPr>
          <p:cNvPr id="3" name="Content Placeholder 2"/>
          <p:cNvSpPr>
            <a:spLocks noGrp="1"/>
          </p:cNvSpPr>
          <p:nvPr>
            <p:ph sz="half" idx="2"/>
          </p:nvPr>
        </p:nvSpPr>
        <p:spPr>
          <a:xfrm>
            <a:off x="5888273" y="1456872"/>
            <a:ext cx="3046981" cy="3672999"/>
          </a:xfrm>
        </p:spPr>
        <p:txBody>
          <a:bodyPr vert="horz" lIns="91440" tIns="45720" rIns="91440" bIns="45720" rtlCol="0" anchor="t">
            <a:normAutofit lnSpcReduction="10000"/>
          </a:bodyPr>
          <a:lstStyle/>
          <a:p>
            <a:pPr marL="114300" indent="-50800" defTabSz="914400">
              <a:lnSpc>
                <a:spcPct val="90000"/>
              </a:lnSpc>
              <a:buNone/>
            </a:pPr>
            <a:r>
              <a:rPr lang="en-US" sz="1600" b="1" i="1" dirty="0"/>
              <a:t>2012-2017</a:t>
            </a:r>
            <a:endParaRPr lang="en-US" sz="3200" b="1" dirty="0">
              <a:cs typeface="Calibri"/>
            </a:endParaRPr>
          </a:p>
          <a:p>
            <a:pPr marL="114300" indent="0" defTabSz="914400">
              <a:lnSpc>
                <a:spcPct val="90000"/>
              </a:lnSpc>
              <a:buNone/>
            </a:pPr>
            <a:endParaRPr lang="en-US" sz="1600" i="1" dirty="0"/>
          </a:p>
          <a:p>
            <a:pPr indent="-228600" defTabSz="914400">
              <a:lnSpc>
                <a:spcPct val="90000"/>
              </a:lnSpc>
              <a:buFont typeface="Arial" panose="020B0604020202020204" pitchFamily="34" charset="0"/>
              <a:buChar char="•"/>
            </a:pPr>
            <a:r>
              <a:rPr lang="en-US" sz="1600" dirty="0"/>
              <a:t>Foreign fighters first started to travel to Syria and Iraq (as an estimate) in 2012 when the foreign fighter numbers officially increased. After 2014, this number outnumbered the local jihadists.</a:t>
            </a:r>
            <a:br>
              <a:rPr lang="en-US" sz="1600" dirty="0"/>
            </a:br>
            <a:endParaRPr lang="en-US" sz="1600" dirty="0">
              <a:cs typeface="Calibri"/>
            </a:endParaRPr>
          </a:p>
          <a:p>
            <a:pPr indent="-228600" defTabSz="914400">
              <a:lnSpc>
                <a:spcPct val="90000"/>
              </a:lnSpc>
              <a:buFont typeface="Arial" panose="020B0604020202020204" pitchFamily="34" charset="0"/>
              <a:buChar char="•"/>
            </a:pPr>
            <a:r>
              <a:rPr lang="en-US" sz="1600" dirty="0">
                <a:hlinkClick r:id="rId3"/>
              </a:rPr>
              <a:t>This map</a:t>
            </a:r>
            <a:r>
              <a:rPr lang="en-US" sz="1600" dirty="0"/>
              <a:t> shows the interactive map for the estimated number of foreign fighter influx to Iraq and Syria from around the world.</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 y="696"/>
            <a:ext cx="9136442" cy="1426388"/>
          </a:xfrm>
          <a:solidFill>
            <a:schemeClr val="tx1"/>
          </a:solidFill>
        </p:spPr>
        <p:txBody>
          <a:bodyPr/>
          <a:lstStyle/>
          <a:p>
            <a:r>
              <a:rPr lang="en-US">
                <a:solidFill>
                  <a:schemeClr val="bg1"/>
                </a:solidFill>
              </a:rPr>
              <a:t>Joining Forces</a:t>
            </a:r>
            <a:endParaRPr lang="en-US" dirty="0">
              <a:solidFill>
                <a:schemeClr val="bg1"/>
              </a:solidFill>
            </a:endParaRPr>
          </a:p>
        </p:txBody>
      </p:sp>
      <p:sp>
        <p:nvSpPr>
          <p:cNvPr id="3" name="Content Placeholder 2"/>
          <p:cNvSpPr>
            <a:spLocks noGrp="1"/>
          </p:cNvSpPr>
          <p:nvPr>
            <p:ph idx="1"/>
          </p:nvPr>
        </p:nvSpPr>
        <p:spPr>
          <a:xfrm>
            <a:off x="457200" y="1577995"/>
            <a:ext cx="8229600" cy="4525963"/>
          </a:xfrm>
        </p:spPr>
        <p:txBody>
          <a:bodyPr vert="horz" lIns="91440" tIns="45720" rIns="91440" bIns="45720" rtlCol="0" anchor="t">
            <a:normAutofit/>
          </a:bodyPr>
          <a:lstStyle/>
          <a:p>
            <a:pPr marL="0" indent="0">
              <a:buNone/>
            </a:pPr>
            <a:r>
              <a:rPr lang="en-US" b="1" i="1" dirty="0"/>
              <a:t>2013</a:t>
            </a:r>
          </a:p>
          <a:p>
            <a:pPr marL="0" indent="0">
              <a:buNone/>
            </a:pPr>
            <a:endParaRPr lang="en-US" i="1" dirty="0">
              <a:cs typeface="Calibri"/>
            </a:endParaRPr>
          </a:p>
          <a:p>
            <a:pPr marL="0" indent="0">
              <a:buNone/>
            </a:pPr>
            <a:r>
              <a:rPr lang="en-US" dirty="0"/>
              <a:t>Al-Baghdadi moved to Syria and claimed that ISI joined forces with the al-Nusra Front in Syria and became the Islamic State in Iraq and Syria (ISIS). Yet, al-</a:t>
            </a:r>
            <a:r>
              <a:rPr lang="en-US" dirty="0" err="1"/>
              <a:t>Julani</a:t>
            </a:r>
            <a:r>
              <a:rPr lang="en-US" dirty="0"/>
              <a:t> rejected the alliance with ISI and stayed loyal to AQ.</a:t>
            </a:r>
            <a:br>
              <a:rPr lang="en-US" dirty="0"/>
            </a:br>
            <a:endParaRPr lang="en-US" dirty="0"/>
          </a:p>
        </p:txBody>
      </p:sp>
      <p:pic>
        <p:nvPicPr>
          <p:cNvPr id="4" name="Picture 4" descr="Two people looking at the camera&#10;&#10;Description automatically generated">
            <a:extLst>
              <a:ext uri="{FF2B5EF4-FFF2-40B4-BE49-F238E27FC236}">
                <a16:creationId xmlns:a16="http://schemas.microsoft.com/office/drawing/2014/main" id="{A09F81B5-A04D-40E3-9A87-2CD840FBE390}"/>
              </a:ext>
            </a:extLst>
          </p:cNvPr>
          <p:cNvPicPr>
            <a:picLocks noChangeAspect="1"/>
          </p:cNvPicPr>
          <p:nvPr/>
        </p:nvPicPr>
        <p:blipFill>
          <a:blip r:embed="rId3"/>
          <a:stretch>
            <a:fillRect/>
          </a:stretch>
        </p:blipFill>
        <p:spPr>
          <a:xfrm>
            <a:off x="1487152" y="3065172"/>
            <a:ext cx="5837757" cy="367667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793F3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vert="horz" lIns="91440" tIns="45720" rIns="91440" bIns="45720" rtlCol="0" anchor="ctr">
            <a:normAutofit/>
          </a:bodyPr>
          <a:lstStyle/>
          <a:p>
            <a:pPr algn="l" defTabSz="914400">
              <a:lnSpc>
                <a:spcPct val="90000"/>
              </a:lnSpc>
            </a:pPr>
            <a:r>
              <a:rPr lang="en-US">
                <a:solidFill>
                  <a:srgbClr val="FFFFFF"/>
                </a:solidFill>
              </a:rPr>
              <a:t>Al-Qaeda cuts ties with ISIS</a:t>
            </a:r>
          </a:p>
        </p:txBody>
      </p:sp>
      <p:pic>
        <p:nvPicPr>
          <p:cNvPr id="4" name="Picture 4" descr="A person wearing a hat and glasses&#10;&#10;Description automatically generated">
            <a:extLst>
              <a:ext uri="{FF2B5EF4-FFF2-40B4-BE49-F238E27FC236}">
                <a16:creationId xmlns:a16="http://schemas.microsoft.com/office/drawing/2014/main" id="{AB84A982-64F8-4D46-910E-02DD57E7B2BC}"/>
              </a:ext>
            </a:extLst>
          </p:cNvPr>
          <p:cNvPicPr>
            <a:picLocks noChangeAspect="1"/>
          </p:cNvPicPr>
          <p:nvPr/>
        </p:nvPicPr>
        <p:blipFill rotWithShape="1">
          <a:blip r:embed="rId2"/>
          <a:srcRect r="13721" b="-2"/>
          <a:stretch/>
        </p:blipFill>
        <p:spPr>
          <a:xfrm>
            <a:off x="245660" y="2454903"/>
            <a:ext cx="5293729" cy="4080254"/>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71161" y="930604"/>
            <a:ext cx="3028110" cy="5311918"/>
          </a:xfrm>
        </p:spPr>
        <p:txBody>
          <a:bodyPr vert="horz" lIns="91440" tIns="45720" rIns="91440" bIns="45720" rtlCol="0" anchor="ctr">
            <a:normAutofit/>
          </a:bodyPr>
          <a:lstStyle/>
          <a:p>
            <a:pPr marL="0" indent="0" defTabSz="914400">
              <a:lnSpc>
                <a:spcPct val="90000"/>
              </a:lnSpc>
              <a:buNone/>
            </a:pPr>
            <a:r>
              <a:rPr lang="en-US" sz="1700" b="1" i="1" dirty="0">
                <a:solidFill>
                  <a:srgbClr val="FFFFFF"/>
                </a:solidFill>
              </a:rPr>
              <a:t>Feb 2, 2014 </a:t>
            </a:r>
          </a:p>
          <a:p>
            <a:pPr marL="0" indent="0" defTabSz="914400">
              <a:lnSpc>
                <a:spcPct val="90000"/>
              </a:lnSpc>
              <a:buNone/>
            </a:pPr>
            <a:endParaRPr lang="en-US" sz="1600" b="1" i="1" dirty="0"/>
          </a:p>
          <a:p>
            <a:pPr indent="-228600" defTabSz="914400">
              <a:lnSpc>
                <a:spcPct val="90000"/>
              </a:lnSpc>
              <a:buFont typeface="Arial" panose="020B0604020202020204" pitchFamily="34" charset="0"/>
              <a:buChar char="•"/>
            </a:pPr>
            <a:r>
              <a:rPr lang="en-US" sz="1700" dirty="0">
                <a:solidFill>
                  <a:srgbClr val="FFFFFF"/>
                </a:solidFill>
              </a:rPr>
              <a:t>Internet statements made on websites commonly used by the terrorist organization al-Qaeda announced the network is formally cutting ties with ISIS. </a:t>
            </a:r>
            <a:br>
              <a:rPr lang="en-US" sz="1700" dirty="0"/>
            </a:br>
            <a:endParaRPr lang="en-US" sz="1700" dirty="0">
              <a:solidFill>
                <a:srgbClr val="FFFFFF"/>
              </a:solidFill>
            </a:endParaRPr>
          </a:p>
          <a:p>
            <a:pPr indent="-228600" defTabSz="914400">
              <a:lnSpc>
                <a:spcPct val="90000"/>
              </a:lnSpc>
              <a:buFont typeface="Arial" panose="020B0604020202020204" pitchFamily="34" charset="0"/>
              <a:buChar char="•"/>
            </a:pPr>
            <a:r>
              <a:rPr lang="en-US" sz="1700" dirty="0">
                <a:solidFill>
                  <a:srgbClr val="FFFFFF"/>
                </a:solidFill>
              </a:rPr>
              <a:t>Reportedly, ISIS had tried to work alongside the Nusra Front, a rival al-Qaeda branch, disobeying orders from Ayman al-Zawahiri, al-Qaeda's leader.</a:t>
            </a:r>
            <a:endParaRPr lang="en-US" sz="1700" dirty="0">
              <a:solidFill>
                <a:srgbClr val="FFFFFF"/>
              </a:solidFill>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defTabSz="914400">
              <a:lnSpc>
                <a:spcPct val="90000"/>
              </a:lnSpc>
            </a:pPr>
            <a:r>
              <a:rPr lang="en-US" sz="3300">
                <a:solidFill>
                  <a:schemeClr val="bg1"/>
                </a:solidFill>
              </a:rPr>
              <a:t>Stage 5: Organization</a:t>
            </a: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sz="half" idx="2"/>
          </p:nvPr>
        </p:nvSpPr>
        <p:spPr>
          <a:xfrm>
            <a:off x="330200" y="1864587"/>
            <a:ext cx="4152900" cy="3675808"/>
          </a:xfrm>
        </p:spPr>
        <p:txBody>
          <a:bodyPr vert="horz" lIns="91440" tIns="45720" rIns="91440" bIns="45720" rtlCol="0" anchor="t">
            <a:normAutofit fontScale="92500" lnSpcReduction="20000"/>
          </a:bodyPr>
          <a:lstStyle/>
          <a:p>
            <a:pPr defTabSz="914400">
              <a:lnSpc>
                <a:spcPct val="90000"/>
              </a:lnSpc>
            </a:pPr>
            <a:r>
              <a:rPr lang="en-US" sz="1700" b="1" i="1" dirty="0">
                <a:solidFill>
                  <a:schemeClr val="bg1"/>
                </a:solidFill>
              </a:rPr>
              <a:t>2014</a:t>
            </a:r>
          </a:p>
          <a:p>
            <a:pPr defTabSz="914400">
              <a:lnSpc>
                <a:spcPct val="90000"/>
              </a:lnSpc>
            </a:pPr>
            <a:endParaRPr lang="en-US" sz="1900" i="1" dirty="0">
              <a:solidFill>
                <a:schemeClr val="bg1"/>
              </a:solidFill>
            </a:endParaRPr>
          </a:p>
          <a:p>
            <a:pPr marL="179388" indent="-166688" defTabSz="914400">
              <a:lnSpc>
                <a:spcPct val="90000"/>
              </a:lnSpc>
              <a:buFont typeface="Arial" panose="020B0604020202020204" pitchFamily="34" charset="0"/>
              <a:buChar char="•"/>
            </a:pPr>
            <a:r>
              <a:rPr lang="en-US" sz="1700" dirty="0">
                <a:solidFill>
                  <a:schemeClr val="bg1"/>
                </a:solidFill>
              </a:rPr>
              <a:t>Recruitment of foreign and local fighters to fight for ISIS both in Syria and Iraq and abroad.</a:t>
            </a:r>
            <a:br>
              <a:rPr lang="en-US" sz="1700" dirty="0"/>
            </a:br>
            <a:endParaRPr lang="en-US" sz="1700" dirty="0">
              <a:solidFill>
                <a:schemeClr val="bg1"/>
              </a:solidFill>
            </a:endParaRPr>
          </a:p>
          <a:p>
            <a:pPr marL="171450" indent="-158750" defTabSz="914400">
              <a:lnSpc>
                <a:spcPct val="90000"/>
              </a:lnSpc>
              <a:buFont typeface="Arial" panose="020B0604020202020204" pitchFamily="34" charset="0"/>
              <a:buChar char="•"/>
            </a:pPr>
            <a:r>
              <a:rPr lang="en-US" sz="1700" dirty="0">
                <a:solidFill>
                  <a:schemeClr val="bg1"/>
                </a:solidFill>
              </a:rPr>
              <a:t>Forced conversion to Islam, more than 30,000 fighters. </a:t>
            </a:r>
            <a:br>
              <a:rPr lang="en-US" sz="1700" dirty="0"/>
            </a:br>
            <a:endParaRPr lang="en-US" sz="1700" dirty="0">
              <a:solidFill>
                <a:schemeClr val="bg1"/>
              </a:solidFill>
            </a:endParaRPr>
          </a:p>
          <a:p>
            <a:pPr marL="171450" indent="-158750" defTabSz="914400">
              <a:lnSpc>
                <a:spcPct val="90000"/>
              </a:lnSpc>
              <a:buFont typeface="Arial" panose="020B0604020202020204" pitchFamily="34" charset="0"/>
              <a:buChar char="•"/>
            </a:pPr>
            <a:r>
              <a:rPr lang="en-US" sz="1700" dirty="0">
                <a:solidFill>
                  <a:schemeClr val="bg1"/>
                </a:solidFill>
              </a:rPr>
              <a:t>Use of women to organize recruitment processes and conduct plans, specifically abroad.   </a:t>
            </a:r>
            <a:br>
              <a:rPr lang="en-US" sz="1700" dirty="0"/>
            </a:br>
            <a:endParaRPr lang="en-US" sz="1700" dirty="0">
              <a:solidFill>
                <a:schemeClr val="bg1"/>
              </a:solidFill>
            </a:endParaRPr>
          </a:p>
          <a:p>
            <a:pPr marL="171450" indent="-158750" defTabSz="914400">
              <a:lnSpc>
                <a:spcPct val="90000"/>
              </a:lnSpc>
              <a:buFont typeface="Arial" panose="020B0604020202020204" pitchFamily="34" charset="0"/>
              <a:buChar char="•"/>
            </a:pPr>
            <a:r>
              <a:rPr lang="en-US" sz="1700" dirty="0">
                <a:solidFill>
                  <a:schemeClr val="bg1"/>
                </a:solidFill>
              </a:rPr>
              <a:t>Secret cells in Europe where new members are recruited, attacks are orchestrated, and extremist ideology is spread.</a:t>
            </a:r>
            <a:br>
              <a:rPr lang="en-US" sz="1700" dirty="0"/>
            </a:br>
            <a:endParaRPr lang="en-US" sz="1700" dirty="0">
              <a:solidFill>
                <a:schemeClr val="bg1"/>
              </a:solidFill>
            </a:endParaRPr>
          </a:p>
          <a:p>
            <a:pPr marL="171450" indent="-158750" defTabSz="914400">
              <a:lnSpc>
                <a:spcPct val="90000"/>
              </a:lnSpc>
              <a:buFont typeface="Arial" panose="020B0604020202020204" pitchFamily="34" charset="0"/>
              <a:buChar char="•"/>
            </a:pPr>
            <a:r>
              <a:rPr lang="en-US" sz="1700" dirty="0">
                <a:solidFill>
                  <a:schemeClr val="bg1"/>
                </a:solidFill>
              </a:rPr>
              <a:t>Use of social media propaganda to reach all around the globe.</a:t>
            </a:r>
            <a:endParaRPr lang="en-US" sz="1700" dirty="0">
              <a:solidFill>
                <a:schemeClr val="bg1"/>
              </a:solidFill>
              <a:cs typeface="Calibri"/>
            </a:endParaRP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person, standing, holding&#10;&#10;Description automatically generated">
            <a:extLst>
              <a:ext uri="{FF2B5EF4-FFF2-40B4-BE49-F238E27FC236}">
                <a16:creationId xmlns:a16="http://schemas.microsoft.com/office/drawing/2014/main" id="{EEB449B0-C62E-408B-AFF7-B3BBF0F86D62}"/>
              </a:ext>
            </a:extLst>
          </p:cNvPr>
          <p:cNvPicPr>
            <a:picLocks noChangeAspect="1"/>
          </p:cNvPicPr>
          <p:nvPr/>
        </p:nvPicPr>
        <p:blipFill rotWithShape="1">
          <a:blip r:embed="rId2"/>
          <a:srcRect l="12109" r="53033"/>
          <a:stretch/>
        </p:blipFill>
        <p:spPr>
          <a:xfrm>
            <a:off x="4894089" y="10"/>
            <a:ext cx="4249911" cy="685799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491" y="4801581"/>
            <a:ext cx="4895568" cy="2452687"/>
          </a:xfrm>
        </p:spPr>
        <p:txBody>
          <a:bodyPr vert="horz" lIns="91440" tIns="45720" rIns="91440" bIns="45720" rtlCol="0" anchor="ctr">
            <a:normAutofit/>
          </a:bodyPr>
          <a:lstStyle/>
          <a:p>
            <a:pPr defTabSz="914400">
              <a:lnSpc>
                <a:spcPct val="90000"/>
              </a:lnSpc>
            </a:pPr>
            <a:r>
              <a:rPr lang="en-US" sz="3100" dirty="0"/>
              <a:t>Before ISIS: </a:t>
            </a:r>
            <a:br>
              <a:rPr lang="en-US" sz="3100" dirty="0"/>
            </a:br>
            <a:r>
              <a:rPr lang="en-US" sz="3100" dirty="0" err="1"/>
              <a:t>Jama'at</a:t>
            </a:r>
            <a:r>
              <a:rPr lang="en-US" sz="3100" dirty="0"/>
              <a:t> al-Tawhid </a:t>
            </a:r>
            <a:r>
              <a:rPr lang="en-US" sz="3100" dirty="0" err="1"/>
              <a:t>wal</a:t>
            </a:r>
            <a:r>
              <a:rPr lang="en-US" sz="3100" dirty="0"/>
              <a:t>-Jihad </a:t>
            </a:r>
          </a:p>
        </p:txBody>
      </p:sp>
      <p:pic>
        <p:nvPicPr>
          <p:cNvPr id="4" name="Picture 3" descr="9c4bb9560ba326580e1f61b28a8eb791">
            <a:extLst>
              <a:ext uri="{FF2B5EF4-FFF2-40B4-BE49-F238E27FC236}">
                <a16:creationId xmlns:a16="http://schemas.microsoft.com/office/drawing/2014/main" id="{1879662B-A103-1F40-9B90-8F9D332D1879}"/>
              </a:ext>
            </a:extLst>
          </p:cNvPr>
          <p:cNvPicPr>
            <a:picLocks noChangeAspect="1"/>
          </p:cNvPicPr>
          <p:nvPr/>
        </p:nvPicPr>
        <p:blipFill rotWithShape="1">
          <a:blip r:embed="rId2"/>
          <a:srcRect t="6613" b="1222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type="body" sz="half" idx="2"/>
          </p:nvPr>
        </p:nvSpPr>
        <p:spPr>
          <a:xfrm>
            <a:off x="3332955" y="3564314"/>
            <a:ext cx="5614060" cy="2452687"/>
          </a:xfrm>
        </p:spPr>
        <p:txBody>
          <a:bodyPr vert="horz" lIns="91440" tIns="45720" rIns="91440" bIns="45720" rtlCol="0" anchor="ctr">
            <a:normAutofit/>
          </a:bodyPr>
          <a:lstStyle/>
          <a:p>
            <a:pPr defTabSz="914400">
              <a:lnSpc>
                <a:spcPct val="90000"/>
              </a:lnSpc>
            </a:pPr>
            <a:r>
              <a:rPr lang="en-US" sz="1800" b="1" i="1" dirty="0"/>
              <a:t>1998</a:t>
            </a:r>
            <a:endParaRPr lang="en-US" sz="1600" b="1" i="1" dirty="0"/>
          </a:p>
          <a:p>
            <a:pPr defTabSz="914400">
              <a:lnSpc>
                <a:spcPct val="90000"/>
              </a:lnSpc>
            </a:pPr>
            <a:endParaRPr lang="en-US" sz="1600" b="1" i="1" dirty="0">
              <a:cs typeface="Calibri"/>
            </a:endParaRPr>
          </a:p>
          <a:p>
            <a:pPr marL="285750" indent="-228600" defTabSz="914400">
              <a:lnSpc>
                <a:spcPct val="90000"/>
              </a:lnSpc>
              <a:buFont typeface="Arial" panose="020B0604020202020204" pitchFamily="34" charset="0"/>
              <a:buChar char="•"/>
            </a:pPr>
            <a:r>
              <a:rPr lang="en-US" sz="1600" dirty="0"/>
              <a:t>Abu Musab al Zarqawi established </a:t>
            </a:r>
            <a:r>
              <a:rPr lang="en-US" sz="1600" dirty="0" err="1"/>
              <a:t>Jama'at</a:t>
            </a:r>
            <a:r>
              <a:rPr lang="en-US" sz="1600" dirty="0"/>
              <a:t> al-Tawhid </a:t>
            </a:r>
            <a:r>
              <a:rPr lang="en-US" sz="1600" dirty="0" err="1"/>
              <a:t>wal</a:t>
            </a:r>
            <a:r>
              <a:rPr lang="en-US" sz="1600" dirty="0"/>
              <a:t>-Jihad (JTJ) in Jordan as a militant jihadist group. This group evolved into the terrorist group known as the Islamic State of Iraq and Syria (ISIS) today.</a:t>
            </a:r>
            <a:endParaRPr lang="en-US" sz="1600" dirty="0">
              <a:cs typeface="Calibri"/>
            </a:endParaRPr>
          </a:p>
          <a:p>
            <a:pPr marL="285750" indent="-228600" defTabSz="914400">
              <a:lnSpc>
                <a:spcPct val="90000"/>
              </a:lnSpc>
              <a:buFont typeface="Arial" panose="020B0604020202020204" pitchFamily="34" charset="0"/>
              <a:buChar char="•"/>
            </a:pPr>
            <a:r>
              <a:rPr lang="en-US" sz="1600" dirty="0"/>
              <a:t>See </a:t>
            </a:r>
            <a:r>
              <a:rPr lang="en-US" sz="1600" dirty="0">
                <a:hlinkClick r:id="rId3"/>
              </a:rPr>
              <a:t>this link</a:t>
            </a:r>
            <a:r>
              <a:rPr lang="en-US" sz="1600" dirty="0"/>
              <a:t> for the interactive timeline on the full history of ISIS. This timeline is the main resource for this section of the timestream.</a:t>
            </a:r>
            <a:endParaRPr lang="en-US" sz="1600" dirty="0">
              <a:cs typeface="Calibri"/>
            </a:endParaRPr>
          </a:p>
          <a:p>
            <a:pPr indent="-228600" defTabSz="914400">
              <a:lnSpc>
                <a:spcPct val="90000"/>
              </a:lnSpc>
              <a:buFont typeface="Arial" panose="020B0604020202020204" pitchFamily="34" charset="0"/>
              <a:buChar char="•"/>
            </a:pPr>
            <a:endParaRPr lang="en-US"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 y="3617"/>
            <a:ext cx="9148713" cy="1508288"/>
          </a:xfrm>
          <a:solidFill>
            <a:schemeClr val="tx1"/>
          </a:solidFill>
        </p:spPr>
        <p:txBody>
          <a:bodyPr/>
          <a:lstStyle/>
          <a:p>
            <a:r>
              <a:rPr lang="en-GB">
                <a:solidFill>
                  <a:schemeClr val="bg1"/>
                </a:solidFill>
              </a:rPr>
              <a:t>Radicalization</a:t>
            </a:r>
            <a:r>
              <a:rPr>
                <a:solidFill>
                  <a:schemeClr val="bg1"/>
                </a:solidFill>
              </a:rPr>
              <a:t> and </a:t>
            </a:r>
            <a:r>
              <a:rPr lang="en-GB">
                <a:solidFill>
                  <a:schemeClr val="bg1"/>
                </a:solidFill>
              </a:rPr>
              <a:t>Terror</a:t>
            </a:r>
            <a:endParaRPr>
              <a:solidFill>
                <a:schemeClr val="bg1"/>
              </a:solidFill>
            </a:endParaRPr>
          </a:p>
        </p:txBody>
      </p:sp>
      <p:sp>
        <p:nvSpPr>
          <p:cNvPr id="3" name="Content Placeholder 2"/>
          <p:cNvSpPr>
            <a:spLocks noGrp="1"/>
          </p:cNvSpPr>
          <p:nvPr>
            <p:ph idx="1"/>
          </p:nvPr>
        </p:nvSpPr>
        <p:spPr>
          <a:xfrm>
            <a:off x="457200" y="1635551"/>
            <a:ext cx="8229600" cy="4525963"/>
          </a:xfrm>
        </p:spPr>
        <p:txBody>
          <a:bodyPr vert="horz" lIns="91440" tIns="45720" rIns="91440" bIns="45720" rtlCol="0" anchor="t">
            <a:normAutofit/>
          </a:bodyPr>
          <a:lstStyle/>
          <a:p>
            <a:pPr marL="0" indent="0">
              <a:buNone/>
            </a:pPr>
            <a:r>
              <a:rPr b="1" i="1" dirty="0"/>
              <a:t>2014</a:t>
            </a:r>
            <a:r>
              <a:rPr lang="en-GB" b="1" i="1" dirty="0"/>
              <a:t> -</a:t>
            </a:r>
            <a:r>
              <a:rPr b="1" i="1" dirty="0"/>
              <a:t> </a:t>
            </a:r>
            <a:r>
              <a:rPr lang="en-GB" b="1" i="1" dirty="0"/>
              <a:t>Present</a:t>
            </a:r>
          </a:p>
          <a:p>
            <a:pPr marL="0" indent="0">
              <a:buNone/>
            </a:pPr>
            <a:endParaRPr lang="en-US" b="1" i="1" dirty="0"/>
          </a:p>
          <a:p>
            <a:pPr marL="285750" indent="-285750"/>
            <a:r>
              <a:rPr lang="en-GB" dirty="0"/>
              <a:t>ISIS </a:t>
            </a:r>
            <a:r>
              <a:rPr dirty="0"/>
              <a:t>utili</a:t>
            </a:r>
            <a:r>
              <a:rPr lang="en-US" dirty="0"/>
              <a:t>z</a:t>
            </a:r>
            <a:r>
              <a:rPr dirty="0"/>
              <a:t>es digital media in an incredibly sophisticated and calculated manner. Their calls for violence build on a wide range of propaganda </a:t>
            </a:r>
            <a:r>
              <a:rPr lang="en-US" dirty="0"/>
              <a:t>that</a:t>
            </a:r>
            <a:r>
              <a:rPr dirty="0"/>
              <a:t> targets disillusioned (often young) minds and seeks to lead them to violent action</a:t>
            </a:r>
            <a:r>
              <a:rPr lang="en-GB" dirty="0"/>
              <a:t>.</a:t>
            </a:r>
            <a:br>
              <a:rPr dirty="0"/>
            </a:br>
            <a:endParaRPr lang="en-GB" dirty="0">
              <a:cs typeface="Calibri"/>
            </a:endParaRPr>
          </a:p>
          <a:p>
            <a:pPr marL="285750" indent="-285750"/>
            <a:r>
              <a:rPr dirty="0"/>
              <a:t>Many of the perpetrators behind recent acts of Islamic extremism had viewed ISIS propaganda online </a:t>
            </a:r>
            <a:r>
              <a:rPr lang="en-GB" dirty="0"/>
              <a:t>before</a:t>
            </a:r>
            <a:r>
              <a:rPr dirty="0"/>
              <a:t> they carried out their attacks.</a:t>
            </a:r>
            <a:endParaRPr lang="en-GB" dirty="0">
              <a:cs typeface="Calibri"/>
            </a:endParaRPr>
          </a:p>
        </p:txBody>
      </p:sp>
      <p:pic>
        <p:nvPicPr>
          <p:cNvPr id="4" name="Picture 4" descr="A picture containing bird, flower, tree&#10;&#10;Description automatically generated">
            <a:extLst>
              <a:ext uri="{FF2B5EF4-FFF2-40B4-BE49-F238E27FC236}">
                <a16:creationId xmlns:a16="http://schemas.microsoft.com/office/drawing/2014/main" id="{64E73029-1457-412E-9A40-353BE6F67E63}"/>
              </a:ext>
            </a:extLst>
          </p:cNvPr>
          <p:cNvPicPr>
            <a:picLocks noChangeAspect="1"/>
          </p:cNvPicPr>
          <p:nvPr/>
        </p:nvPicPr>
        <p:blipFill>
          <a:blip r:embed="rId2"/>
          <a:stretch>
            <a:fillRect/>
          </a:stretch>
        </p:blipFill>
        <p:spPr>
          <a:xfrm>
            <a:off x="-2357" y="4119902"/>
            <a:ext cx="9118075" cy="273809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group of people walking on a city street filled with lots of traffic&#10;&#10;Description automatically generated">
            <a:extLst>
              <a:ext uri="{FF2B5EF4-FFF2-40B4-BE49-F238E27FC236}">
                <a16:creationId xmlns:a16="http://schemas.microsoft.com/office/drawing/2014/main" id="{A88072FE-5370-4E75-9737-7718A305F90E}"/>
              </a:ext>
            </a:extLst>
          </p:cNvPr>
          <p:cNvPicPr>
            <a:picLocks noChangeAspect="1"/>
          </p:cNvPicPr>
          <p:nvPr/>
        </p:nvPicPr>
        <p:blipFill rotWithShape="1">
          <a:blip r:embed="rId2"/>
          <a:srcRect l="10880" r="9120"/>
          <a:stretch/>
        </p:blipFill>
        <p:spPr>
          <a:xfrm>
            <a:off x="-1" y="10"/>
            <a:ext cx="9144000" cy="6857990"/>
          </a:xfrm>
          <a:prstGeom prst="rect">
            <a:avLst/>
          </a:prstGeom>
          <a:noFill/>
        </p:spPr>
      </p:pic>
      <p:sp>
        <p:nvSpPr>
          <p:cNvPr id="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p:cNvSpPr>
            <a:spLocks noGrp="1"/>
          </p:cNvSpPr>
          <p:nvPr>
            <p:ph type="title"/>
          </p:nvPr>
        </p:nvSpPr>
        <p:spPr>
          <a:xfrm>
            <a:off x="568370" y="3149961"/>
            <a:ext cx="3153103" cy="1007066"/>
          </a:xfrm>
        </p:spPr>
        <p:txBody>
          <a:bodyPr vert="horz" lIns="91440" tIns="45720" rIns="91440" bIns="45720" rtlCol="0" anchor="ctr">
            <a:normAutofit/>
          </a:bodyPr>
          <a:lstStyle/>
          <a:p>
            <a:pPr algn="ctr" defTabSz="914400">
              <a:lnSpc>
                <a:spcPct val="90000"/>
              </a:lnSpc>
            </a:pPr>
            <a:r>
              <a:rPr lang="en-US" sz="3150" kern="1200">
                <a:solidFill>
                  <a:schemeClr val="tx1"/>
                </a:solidFill>
                <a:latin typeface="+mj-lt"/>
                <a:ea typeface="+mj-ea"/>
                <a:cs typeface="+mj-cs"/>
              </a:rPr>
              <a:t>ISIS gains full control of Raqqa</a:t>
            </a:r>
          </a:p>
        </p:txBody>
      </p:sp>
      <p:cxnSp>
        <p:nvCxnSpPr>
          <p:cNvPr id="7"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sz="half" idx="2"/>
          </p:nvPr>
        </p:nvSpPr>
        <p:spPr>
          <a:xfrm>
            <a:off x="50452" y="4387984"/>
            <a:ext cx="4411972" cy="1558345"/>
          </a:xfrm>
        </p:spPr>
        <p:txBody>
          <a:bodyPr vert="horz" lIns="91440" tIns="45720" rIns="91440" bIns="45720" rtlCol="0" anchor="ctr">
            <a:normAutofit/>
          </a:bodyPr>
          <a:lstStyle/>
          <a:p>
            <a:pPr defTabSz="914400">
              <a:lnSpc>
                <a:spcPct val="90000"/>
              </a:lnSpc>
            </a:pPr>
            <a:r>
              <a:rPr lang="en-US" sz="1800" b="1" i="1" dirty="0"/>
              <a:t>December 2013</a:t>
            </a:r>
          </a:p>
          <a:p>
            <a:pPr defTabSz="914400">
              <a:lnSpc>
                <a:spcPct val="90000"/>
              </a:lnSpc>
            </a:pPr>
            <a:endParaRPr lang="en-US" sz="1050" i="1" dirty="0"/>
          </a:p>
          <a:p>
            <a:pPr defTabSz="914400">
              <a:lnSpc>
                <a:spcPct val="90000"/>
              </a:lnSpc>
            </a:pPr>
            <a:r>
              <a:rPr lang="en-US" sz="1800" dirty="0"/>
              <a:t>This marked the first provincial capital lost by the Syrian regime. Raqqa would become the capital of ISIS's caliphate the following year. </a:t>
            </a:r>
            <a:endParaRPr lang="en-US" sz="1800" dirty="0">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66337" y="48418"/>
            <a:ext cx="7398359" cy="1458587"/>
          </a:xfrm>
        </p:spPr>
        <p:txBody>
          <a:bodyPr vert="horz" lIns="91440" tIns="45720" rIns="91440" bIns="45720" rtlCol="0" anchor="ctr">
            <a:normAutofit/>
          </a:bodyPr>
          <a:lstStyle/>
          <a:p>
            <a:pPr algn="l" defTabSz="914400">
              <a:lnSpc>
                <a:spcPct val="90000"/>
              </a:lnSpc>
            </a:pPr>
            <a:r>
              <a:rPr lang="en-US" kern="1200" dirty="0">
                <a:solidFill>
                  <a:schemeClr val="bg1"/>
                </a:solidFill>
                <a:latin typeface="+mj-lt"/>
                <a:ea typeface="+mj-ea"/>
                <a:cs typeface="+mj-cs"/>
              </a:rPr>
              <a:t>Stage 6: Polarization</a:t>
            </a:r>
            <a:endParaRPr lang="en-US" kern="1200" dirty="0">
              <a:solidFill>
                <a:schemeClr val="bg1"/>
              </a:solidFill>
              <a:latin typeface="+mj-lt"/>
              <a:cs typeface="Calibri"/>
            </a:endParaRPr>
          </a:p>
        </p:txBody>
      </p:sp>
      <p:cxnSp>
        <p:nvCxnSpPr>
          <p:cNvPr id="16" name="Straight Connector 1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1450655"/>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2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60605" y="5408571"/>
            <a:ext cx="29490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671660" y="1049143"/>
            <a:ext cx="3756675" cy="4571972"/>
          </a:xfrm>
        </p:spPr>
        <p:txBody>
          <a:bodyPr vert="horz" lIns="91440" tIns="45720" rIns="91440" bIns="45720" rtlCol="0" anchor="ctr">
            <a:normAutofit/>
          </a:bodyPr>
          <a:lstStyle/>
          <a:p>
            <a:pPr marL="0" indent="0" defTabSz="914400">
              <a:lnSpc>
                <a:spcPct val="90000"/>
              </a:lnSpc>
              <a:buNone/>
            </a:pPr>
            <a:r>
              <a:rPr lang="en-US" sz="1700" b="1" i="1" dirty="0">
                <a:solidFill>
                  <a:schemeClr val="bg1"/>
                </a:solidFill>
              </a:rPr>
              <a:t>2014</a:t>
            </a:r>
          </a:p>
          <a:p>
            <a:pPr marL="0" indent="0" defTabSz="914400">
              <a:lnSpc>
                <a:spcPct val="90000"/>
              </a:lnSpc>
              <a:buNone/>
            </a:pPr>
            <a:endParaRPr lang="en-US" sz="1700" dirty="0">
              <a:solidFill>
                <a:schemeClr val="bg1"/>
              </a:solidFill>
            </a:endParaRPr>
          </a:p>
          <a:p>
            <a:pPr marL="285750" indent="-228600" defTabSz="914400">
              <a:lnSpc>
                <a:spcPct val="90000"/>
              </a:lnSpc>
              <a:buFont typeface="Arial" panose="020B0604020202020204" pitchFamily="34" charset="0"/>
              <a:buChar char="•"/>
            </a:pPr>
            <a:r>
              <a:rPr lang="en-US" sz="1700" dirty="0">
                <a:solidFill>
                  <a:schemeClr val="bg1"/>
                </a:solidFill>
              </a:rPr>
              <a:t>ISIS became operational in 18 countries, aiming to unite all Muslims under one single interpretation of Islam, which is driven by extremism &amp; violence. </a:t>
            </a:r>
            <a:br>
              <a:rPr lang="en-US" sz="1700" dirty="0">
                <a:solidFill>
                  <a:schemeClr val="bg1"/>
                </a:solidFill>
              </a:rPr>
            </a:br>
            <a:endParaRPr lang="en-US" sz="1700" dirty="0">
              <a:solidFill>
                <a:schemeClr val="bg1"/>
              </a:solidFill>
            </a:endParaRPr>
          </a:p>
          <a:p>
            <a:pPr marL="285750" indent="-228600" defTabSz="914400">
              <a:lnSpc>
                <a:spcPct val="90000"/>
              </a:lnSpc>
              <a:buFont typeface="Arial" panose="020B0604020202020204" pitchFamily="34" charset="0"/>
              <a:buChar char="•"/>
            </a:pPr>
            <a:r>
              <a:rPr lang="en-US" sz="1700" dirty="0">
                <a:solidFill>
                  <a:schemeClr val="bg1"/>
                </a:solidFill>
              </a:rPr>
              <a:t>ISIS also claimed statehood and declared the caliphate, which would expand to several continents. ISIS was never recognized as a state by any official state or organization.</a:t>
            </a:r>
          </a:p>
        </p:txBody>
      </p:sp>
      <p:pic>
        <p:nvPicPr>
          <p:cNvPr id="5" name="Picture 5" descr="A close up of a logo&#10;&#10;Description automatically generated">
            <a:extLst>
              <a:ext uri="{FF2B5EF4-FFF2-40B4-BE49-F238E27FC236}">
                <a16:creationId xmlns:a16="http://schemas.microsoft.com/office/drawing/2014/main" id="{39D96A78-B5BC-4536-89D3-CDE205886134}"/>
              </a:ext>
            </a:extLst>
          </p:cNvPr>
          <p:cNvPicPr>
            <a:picLocks noChangeAspect="1"/>
          </p:cNvPicPr>
          <p:nvPr/>
        </p:nvPicPr>
        <p:blipFill>
          <a:blip r:embed="rId2"/>
          <a:stretch>
            <a:fillRect/>
          </a:stretch>
        </p:blipFill>
        <p:spPr>
          <a:xfrm>
            <a:off x="4425885" y="1977963"/>
            <a:ext cx="4722828" cy="26310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6A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dirty="0">
                <a:solidFill>
                  <a:srgbClr val="FFFFFF"/>
                </a:solidFill>
              </a:rPr>
              <a:t>ISIS' 'calls to action'</a:t>
            </a:r>
          </a:p>
        </p:txBody>
      </p:sp>
      <p:pic>
        <p:nvPicPr>
          <p:cNvPr id="4" name="Picture 4" descr="A person standing in front of a mirror posing for the camera&#10;&#10;Description automatically generated">
            <a:extLst>
              <a:ext uri="{FF2B5EF4-FFF2-40B4-BE49-F238E27FC236}">
                <a16:creationId xmlns:a16="http://schemas.microsoft.com/office/drawing/2014/main" id="{129CD386-C47A-4D8C-9FE0-523BA764E447}"/>
              </a:ext>
            </a:extLst>
          </p:cNvPr>
          <p:cNvPicPr>
            <a:picLocks noChangeAspect="1"/>
          </p:cNvPicPr>
          <p:nvPr/>
        </p:nvPicPr>
        <p:blipFill rotWithShape="1">
          <a:blip r:embed="rId2"/>
          <a:srcRect l="2419" r="916" b="-2"/>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0" indent="0" defTabSz="914400">
              <a:lnSpc>
                <a:spcPct val="90000"/>
              </a:lnSpc>
              <a:buNone/>
            </a:pPr>
            <a:r>
              <a:rPr lang="en-US" sz="1400" b="1" i="1" dirty="0">
                <a:solidFill>
                  <a:srgbClr val="FFFFFF"/>
                </a:solidFill>
              </a:rPr>
              <a:t>2014 – 2018</a:t>
            </a:r>
            <a:endParaRPr lang="en-US" b="1" i="1" dirty="0">
              <a:cs typeface="Calibri"/>
            </a:endParaRPr>
          </a:p>
          <a:p>
            <a:pPr marL="0" indent="0" defTabSz="914400">
              <a:lnSpc>
                <a:spcPct val="90000"/>
              </a:lnSpc>
              <a:buNone/>
            </a:pPr>
            <a:endParaRPr lang="en-US" sz="1400" i="1"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ISIS encouraged their followers to act on their behalf and target civilians, officials, or military personnel in their own nations by any means. Often homemade explosives, vehicles, and knives are used. Other incidents demonstrate greater organization, with coordinated attacks and gunmen involved.</a:t>
            </a:r>
            <a:br>
              <a:rPr lang="en-US" sz="1400" dirty="0"/>
            </a:br>
            <a:endParaRPr lang="en-US" sz="1400"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This behavior is part of ISIS' international strategy and is designed to instill fear, create divisiveness, and eradicate those who do not subscribe to ISIS' extremist ideology.  </a:t>
            </a:r>
            <a:endParaRPr lang="en-US" sz="1400" dirty="0">
              <a:solidFill>
                <a:srgbClr val="FFFFFF"/>
              </a:solidFill>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dirty="0">
                <a:solidFill>
                  <a:schemeClr val="bg1"/>
                </a:solidFill>
              </a:rPr>
              <a:t>Stage 7: Preparation</a:t>
            </a:r>
          </a:p>
        </p:txBody>
      </p:sp>
      <p:cxnSp>
        <p:nvCxnSpPr>
          <p:cNvPr id="31" name="Straight Connector 2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317501" y="1909192"/>
            <a:ext cx="4249912" cy="3647710"/>
          </a:xfrm>
        </p:spPr>
        <p:txBody>
          <a:bodyPr vert="horz" lIns="91440" tIns="45720" rIns="91440" bIns="45720" rtlCol="0" anchor="t">
            <a:noAutofit/>
          </a:bodyPr>
          <a:lstStyle/>
          <a:p>
            <a:pPr marL="0" indent="0" defTabSz="914400">
              <a:lnSpc>
                <a:spcPct val="90000"/>
              </a:lnSpc>
              <a:buNone/>
            </a:pPr>
            <a:r>
              <a:rPr lang="en-US" sz="1600" b="1" i="1" dirty="0">
                <a:solidFill>
                  <a:schemeClr val="bg1"/>
                </a:solidFill>
              </a:rPr>
              <a:t>2014 </a:t>
            </a:r>
            <a:endParaRPr lang="en-US" sz="1600" b="1" i="1" dirty="0">
              <a:solidFill>
                <a:schemeClr val="bg1"/>
              </a:solidFill>
              <a:cs typeface="Calibri"/>
            </a:endParaRPr>
          </a:p>
          <a:p>
            <a:pPr marL="0" indent="0" defTabSz="914400">
              <a:lnSpc>
                <a:spcPct val="90000"/>
              </a:lnSpc>
              <a:buNone/>
            </a:pPr>
            <a:endParaRPr lang="en-US" sz="1600" i="1" dirty="0">
              <a:solidFill>
                <a:schemeClr val="bg1"/>
              </a:solidFill>
              <a:cs typeface="Calibri"/>
            </a:endParaRPr>
          </a:p>
          <a:p>
            <a:pPr marL="285750" indent="-228600" defTabSz="914400">
              <a:lnSpc>
                <a:spcPct val="90000"/>
              </a:lnSpc>
              <a:buFont typeface="Arial" panose="020B0604020202020204" pitchFamily="34" charset="0"/>
              <a:buChar char="•"/>
            </a:pPr>
            <a:r>
              <a:rPr lang="en-US" sz="1600" dirty="0">
                <a:solidFill>
                  <a:schemeClr val="bg1"/>
                </a:solidFill>
              </a:rPr>
              <a:t>ISIS had an annual budget of more than 1 billion U.S. dollars. </a:t>
            </a:r>
            <a:br>
              <a:rPr lang="en-US" sz="1600" dirty="0"/>
            </a:br>
            <a:endParaRPr lang="en-US" sz="1600" dirty="0">
              <a:solidFill>
                <a:schemeClr val="bg1"/>
              </a:solidFill>
              <a:cs typeface="Calibri"/>
            </a:endParaRPr>
          </a:p>
          <a:p>
            <a:pPr marL="285750" indent="-228600" defTabSz="914400">
              <a:lnSpc>
                <a:spcPct val="90000"/>
              </a:lnSpc>
              <a:buFont typeface="Arial" panose="020B0604020202020204" pitchFamily="34" charset="0"/>
              <a:buChar char="•"/>
            </a:pPr>
            <a:r>
              <a:rPr lang="en-US" sz="1600" dirty="0">
                <a:solidFill>
                  <a:schemeClr val="bg1"/>
                </a:solidFill>
              </a:rPr>
              <a:t>Frequent use of social media propaganda and other types of propaganda helped to prepare the genocide committed against the so-called 'infidels'.</a:t>
            </a:r>
            <a:br>
              <a:rPr lang="en-US" sz="1600" dirty="0"/>
            </a:br>
            <a:endParaRPr lang="en-US" sz="1600" dirty="0">
              <a:solidFill>
                <a:schemeClr val="bg1"/>
              </a:solidFill>
              <a:cs typeface="Calibri"/>
            </a:endParaRPr>
          </a:p>
          <a:p>
            <a:pPr marL="285750" indent="-228600" defTabSz="914400">
              <a:lnSpc>
                <a:spcPct val="90000"/>
              </a:lnSpc>
              <a:buFont typeface="Arial" panose="020B0604020202020204" pitchFamily="34" charset="0"/>
              <a:buChar char="•"/>
            </a:pPr>
            <a:r>
              <a:rPr lang="en-US" sz="1600" dirty="0">
                <a:solidFill>
                  <a:schemeClr val="bg1"/>
                </a:solidFill>
              </a:rPr>
              <a:t>As ISIS gained more territory and power, it started to recruit more people by promising them heaven and luxury and praising and supporting fighters to die as martyrs to the Islamic State.</a:t>
            </a:r>
            <a:endParaRPr lang="en-US" sz="1600" dirty="0">
              <a:solidFill>
                <a:schemeClr val="bg1"/>
              </a:solidFill>
              <a:cs typeface="Calibri"/>
            </a:endParaRPr>
          </a:p>
        </p:txBody>
      </p:sp>
      <p:cxnSp>
        <p:nvCxnSpPr>
          <p:cNvPr id="32" name="Straight Connector 2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outdoor, sign, sitting, person&#10;&#10;Description automatically generated">
            <a:extLst>
              <a:ext uri="{FF2B5EF4-FFF2-40B4-BE49-F238E27FC236}">
                <a16:creationId xmlns:a16="http://schemas.microsoft.com/office/drawing/2014/main" id="{1C573F9E-24B7-49B1-BBEB-27C2A88CA89A}"/>
              </a:ext>
            </a:extLst>
          </p:cNvPr>
          <p:cNvPicPr>
            <a:picLocks noChangeAspect="1"/>
          </p:cNvPicPr>
          <p:nvPr/>
        </p:nvPicPr>
        <p:blipFill rotWithShape="1">
          <a:blip r:embed="rId2"/>
          <a:srcRect l="11561" t="1" r="10837" b="1"/>
          <a:stretch/>
        </p:blipFill>
        <p:spPr>
          <a:xfrm>
            <a:off x="4884914" y="0"/>
            <a:ext cx="5572731"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2297" y="502020"/>
            <a:ext cx="3992787" cy="1642970"/>
          </a:xfrm>
        </p:spPr>
        <p:txBody>
          <a:bodyPr vert="horz" lIns="91440" tIns="45720" rIns="91440" bIns="45720" rtlCol="0" anchor="b">
            <a:normAutofit/>
          </a:bodyPr>
          <a:lstStyle/>
          <a:p>
            <a:pPr algn="l" defTabSz="914400">
              <a:lnSpc>
                <a:spcPct val="90000"/>
              </a:lnSpc>
            </a:pPr>
            <a:r>
              <a:rPr lang="en-US" sz="3500" kern="1200" dirty="0">
                <a:solidFill>
                  <a:schemeClr val="tx1"/>
                </a:solidFill>
                <a:latin typeface="+mj-lt"/>
                <a:ea typeface="+mj-ea"/>
                <a:cs typeface="+mj-cs"/>
              </a:rPr>
              <a:t>Stage 8: Persecution</a:t>
            </a:r>
          </a:p>
        </p:txBody>
      </p:sp>
      <p:sp>
        <p:nvSpPr>
          <p:cNvPr id="3" name="Content Placeholder 2"/>
          <p:cNvSpPr>
            <a:spLocks noGrp="1"/>
          </p:cNvSpPr>
          <p:nvPr>
            <p:ph sz="half" idx="2"/>
          </p:nvPr>
        </p:nvSpPr>
        <p:spPr>
          <a:xfrm>
            <a:off x="858692" y="2405894"/>
            <a:ext cx="3986392" cy="3950086"/>
          </a:xfrm>
        </p:spPr>
        <p:txBody>
          <a:bodyPr vert="horz" lIns="91440" tIns="45720" rIns="91440" bIns="45720" rtlCol="0" anchor="t">
            <a:normAutofit fontScale="92500" lnSpcReduction="10000"/>
          </a:bodyPr>
          <a:lstStyle/>
          <a:p>
            <a:pPr marL="346075" indent="-228600" defTabSz="914400">
              <a:lnSpc>
                <a:spcPct val="90000"/>
              </a:lnSpc>
              <a:buFont typeface="Arial" panose="020B0604020202020204" pitchFamily="34" charset="0"/>
              <a:buChar char="•"/>
            </a:pPr>
            <a:r>
              <a:rPr lang="en-US" sz="1400" b="1" dirty="0"/>
              <a:t>Mass Slavery: </a:t>
            </a:r>
            <a:r>
              <a:rPr lang="en-US" sz="1400" dirty="0"/>
              <a:t>The capture of thousands of slaves, mostly women (sexual slavery included) and children deprives victims of their basic human rights and forcibly removes them from their homes.</a:t>
            </a:r>
          </a:p>
          <a:p>
            <a:pPr marL="114300" indent="-228600" defTabSz="914400">
              <a:lnSpc>
                <a:spcPct val="90000"/>
              </a:lnSpc>
              <a:buFont typeface="Arial" panose="020B0604020202020204" pitchFamily="34" charset="0"/>
              <a:buChar char="•"/>
            </a:pPr>
            <a:endParaRPr lang="en-US" sz="1400" dirty="0"/>
          </a:p>
          <a:p>
            <a:pPr indent="-228600" defTabSz="914400">
              <a:lnSpc>
                <a:spcPct val="90000"/>
              </a:lnSpc>
              <a:buFont typeface="Arial" panose="020B0604020202020204" pitchFamily="34" charset="0"/>
              <a:buChar char="•"/>
            </a:pPr>
            <a:r>
              <a:rPr lang="en-US" sz="1400" b="1" dirty="0"/>
              <a:t>Destruction of Cultural Heritage Sites: </a:t>
            </a:r>
            <a:r>
              <a:rPr lang="en-US" sz="1400" dirty="0"/>
              <a:t>This can also be referred to as "cultural genocide", because of the perpetrator's intent to strip a target group of its sense of shared history and solidarity. ISIS often used bulldozers or explosives to destroy cultural heritage sites. </a:t>
            </a:r>
          </a:p>
          <a:p>
            <a:pPr lvl="1" indent="-228600" defTabSz="914400">
              <a:lnSpc>
                <a:spcPct val="90000"/>
              </a:lnSpc>
              <a:buFont typeface="Arial" panose="020B0604020202020204" pitchFamily="34" charset="0"/>
              <a:buChar char="•"/>
            </a:pPr>
            <a:r>
              <a:rPr lang="en-US" sz="1400" b="1" dirty="0"/>
              <a:t> </a:t>
            </a:r>
            <a:r>
              <a:rPr lang="en-US" sz="1400" dirty="0"/>
              <a:t>Several notable destroyed sites include the Temple of </a:t>
            </a:r>
            <a:r>
              <a:rPr lang="en-US" sz="1400" dirty="0" err="1"/>
              <a:t>Baalshamin</a:t>
            </a:r>
            <a:r>
              <a:rPr lang="en-US" sz="1400" dirty="0"/>
              <a:t> in Palmyra (pictured left), Syria, the Christian Mar Elian Monastery near Palmyra, Nineveh, Iraq, and </a:t>
            </a:r>
            <a:r>
              <a:rPr lang="en-US" sz="1400" dirty="0" err="1"/>
              <a:t>Khorsabad</a:t>
            </a:r>
            <a:r>
              <a:rPr lang="en-US" sz="1400" dirty="0"/>
              <a:t>, Iraq (among dozens of others).  </a:t>
            </a:r>
          </a:p>
          <a:p>
            <a:pPr indent="-228600" defTabSz="914400">
              <a:lnSpc>
                <a:spcPct val="90000"/>
              </a:lnSpc>
              <a:buFont typeface="Arial" panose="020B0604020202020204" pitchFamily="34" charset="0"/>
              <a:buChar char="•"/>
            </a:pPr>
            <a:endParaRPr lang="en-US" sz="1400" dirty="0"/>
          </a:p>
          <a:p>
            <a:pPr indent="-228600" defTabSz="914400">
              <a:lnSpc>
                <a:spcPct val="90000"/>
              </a:lnSpc>
              <a:buFont typeface="Arial" panose="020B0604020202020204" pitchFamily="34" charset="0"/>
              <a:buChar char="•"/>
            </a:pPr>
            <a:r>
              <a:rPr lang="en-US" sz="1400" dirty="0"/>
              <a:t>Furthermore, several refugee camps were attacked in Syria and Iraq and several concentration camps were established.</a:t>
            </a:r>
          </a:p>
        </p:txBody>
      </p:sp>
      <p:sp>
        <p:nvSpPr>
          <p:cNvPr id="54" name="Rectangle 4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03cf95b312a17b59269f94675d20fbc3">
            <a:extLst>
              <a:ext uri="{FF2B5EF4-FFF2-40B4-BE49-F238E27FC236}">
                <a16:creationId xmlns:a16="http://schemas.microsoft.com/office/drawing/2014/main" id="{FF46D680-3D77-A34F-9C14-214D55D25C61}"/>
              </a:ext>
            </a:extLst>
          </p:cNvPr>
          <p:cNvPicPr>
            <a:picLocks noChangeAspect="1"/>
          </p:cNvPicPr>
          <p:nvPr/>
        </p:nvPicPr>
        <p:blipFill rotWithShape="1">
          <a:blip r:embed="rId2"/>
          <a:srcRect l="30003" r="26157" b="-1"/>
          <a:stretch/>
        </p:blipFill>
        <p:spPr>
          <a:xfrm>
            <a:off x="5306975" y="1447182"/>
            <a:ext cx="3127897" cy="399552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E60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Concentration Camps</a:t>
            </a:r>
          </a:p>
        </p:txBody>
      </p:sp>
      <p:pic>
        <p:nvPicPr>
          <p:cNvPr id="4" name="Picture 3" descr="2f550bb103a42ff0e35ced38db8139fa">
            <a:extLst>
              <a:ext uri="{FF2B5EF4-FFF2-40B4-BE49-F238E27FC236}">
                <a16:creationId xmlns:a16="http://schemas.microsoft.com/office/drawing/2014/main" id="{D1AD56A5-3D2D-C84B-A130-2F3930E55AAE}"/>
              </a:ext>
            </a:extLst>
          </p:cNvPr>
          <p:cNvPicPr>
            <a:picLocks noChangeAspect="1"/>
          </p:cNvPicPr>
          <p:nvPr/>
        </p:nvPicPr>
        <p:blipFill rotWithShape="1">
          <a:blip r:embed="rId2"/>
          <a:srcRect l="22402" r="1" b="1"/>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50991" y="445359"/>
            <a:ext cx="3193079" cy="5967279"/>
          </a:xfrm>
        </p:spPr>
        <p:txBody>
          <a:bodyPr vert="horz" lIns="91440" tIns="45720" rIns="91440" bIns="45720" rtlCol="0" anchor="ctr">
            <a:normAutofit fontScale="92500" lnSpcReduction="10000"/>
          </a:bodyPr>
          <a:lstStyle/>
          <a:p>
            <a:pPr marL="114300" indent="0" defTabSz="914400">
              <a:lnSpc>
                <a:spcPct val="90000"/>
              </a:lnSpc>
              <a:buNone/>
            </a:pPr>
            <a:r>
              <a:rPr lang="en-US" sz="1600" b="1" i="1" dirty="0">
                <a:solidFill>
                  <a:srgbClr val="FFFFFF"/>
                </a:solidFill>
              </a:rPr>
              <a:t>2013-2019</a:t>
            </a:r>
            <a:endParaRPr lang="en-US" sz="1600" b="1" i="1" dirty="0">
              <a:solidFill>
                <a:srgbClr val="FFFFFF"/>
              </a:solidFill>
              <a:cs typeface="Calibri"/>
            </a:endParaRPr>
          </a:p>
          <a:p>
            <a:pPr marL="114300" indent="0" defTabSz="914400">
              <a:lnSpc>
                <a:spcPct val="90000"/>
              </a:lnSpc>
              <a:buNone/>
            </a:pPr>
            <a:endParaRPr lang="en-US" sz="1600" dirty="0">
              <a:solidFill>
                <a:srgbClr val="FFFFFF"/>
              </a:solidFill>
            </a:endParaRPr>
          </a:p>
          <a:p>
            <a:pPr indent="-228600" defTabSz="914400">
              <a:lnSpc>
                <a:spcPct val="90000"/>
              </a:lnSpc>
              <a:buFont typeface="Arial" panose="020B0604020202020204" pitchFamily="34" charset="0"/>
              <a:buChar char="•"/>
            </a:pPr>
            <a:r>
              <a:rPr lang="en-US" sz="1600" dirty="0">
                <a:solidFill>
                  <a:srgbClr val="FFFFFF"/>
                </a:solidFill>
              </a:rPr>
              <a:t>The Islamic State's early groups in Iraq and Syria began forcibly transferring people into concentration camps and detention facilities as early as 2013. </a:t>
            </a:r>
          </a:p>
          <a:p>
            <a:pPr indent="-228600" defTabSz="914400">
              <a:lnSpc>
                <a:spcPct val="90000"/>
              </a:lnSpc>
              <a:buFont typeface="Arial" panose="020B0604020202020204" pitchFamily="34" charset="0"/>
              <a:buChar char="•"/>
            </a:pPr>
            <a:endParaRPr lang="en-US" sz="1600" dirty="0">
              <a:solidFill>
                <a:srgbClr val="FFFFFF"/>
              </a:solidFill>
            </a:endParaRPr>
          </a:p>
          <a:p>
            <a:pPr indent="-228600" defTabSz="914400">
              <a:lnSpc>
                <a:spcPct val="90000"/>
              </a:lnSpc>
              <a:buFont typeface="Arial" panose="020B0604020202020204" pitchFamily="34" charset="0"/>
              <a:buChar char="•"/>
            </a:pPr>
            <a:r>
              <a:rPr lang="en-US" sz="1600" dirty="0">
                <a:solidFill>
                  <a:srgbClr val="FFFFFF"/>
                </a:solidFill>
              </a:rPr>
              <a:t>Rounding up citizens and transporting them to detention facilities or concentration camps indicates Stage 8 of the Ten Stages of Genocide: Persecution.</a:t>
            </a:r>
          </a:p>
          <a:p>
            <a:pPr marL="114300" indent="0" defTabSz="914400">
              <a:lnSpc>
                <a:spcPct val="90000"/>
              </a:lnSpc>
              <a:buNone/>
            </a:pPr>
            <a:endParaRPr lang="en-US" sz="1600" dirty="0">
              <a:solidFill>
                <a:srgbClr val="FFFFFF"/>
              </a:solidFill>
              <a:cs typeface="Calibri"/>
            </a:endParaRPr>
          </a:p>
          <a:p>
            <a:pPr indent="-228600" defTabSz="914400">
              <a:lnSpc>
                <a:spcPct val="90000"/>
              </a:lnSpc>
              <a:buFont typeface="Arial" panose="020B0604020202020204" pitchFamily="34" charset="0"/>
              <a:buChar char="•"/>
            </a:pPr>
            <a:r>
              <a:rPr lang="en-US" sz="1600" dirty="0">
                <a:solidFill>
                  <a:srgbClr val="FFFFFF"/>
                </a:solidFill>
              </a:rPr>
              <a:t>ISIS targeted individuals for transport to detention facilities and concentration camps for violating religious law (smoking, drinking alcohol, engaging in extramarital sex). ISIS also targeted media activists, and anyone suspected to not fully support ISIS and its goals. </a:t>
            </a:r>
          </a:p>
          <a:p>
            <a:pPr marL="114300" indent="0" defTabSz="914400">
              <a:lnSpc>
                <a:spcPct val="90000"/>
              </a:lnSpc>
              <a:buNone/>
            </a:pPr>
            <a:endParaRPr lang="en-US" sz="1600" dirty="0">
              <a:solidFill>
                <a:srgbClr val="FFFFFF"/>
              </a:solidFill>
              <a:cs typeface="Calibri"/>
            </a:endParaRPr>
          </a:p>
          <a:p>
            <a:pPr indent="-228600" defTabSz="914400">
              <a:lnSpc>
                <a:spcPct val="90000"/>
              </a:lnSpc>
              <a:buFont typeface="Arial" panose="020B0604020202020204" pitchFamily="34" charset="0"/>
              <a:buChar char="•"/>
            </a:pPr>
            <a:r>
              <a:rPr lang="en-US" sz="1600" dirty="0">
                <a:solidFill>
                  <a:srgbClr val="FFFFFF"/>
                </a:solidFill>
              </a:rPr>
              <a:t>Reports from these camps and facilities include testimonies citing flogging, various means of torture, interrogation, executions, and sexual violence.</a:t>
            </a:r>
          </a:p>
          <a:p>
            <a:pPr indent="-228600" defTabSz="914400">
              <a:lnSpc>
                <a:spcPct val="90000"/>
              </a:lnSpc>
              <a:buFont typeface="Arial" panose="020B0604020202020204" pitchFamily="34" charset="0"/>
              <a:buChar char="•"/>
            </a:pPr>
            <a:endParaRPr lang="en-US" sz="1400" dirty="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30163" y="377552"/>
            <a:ext cx="8467918" cy="1325563"/>
          </a:xfrm>
        </p:spPr>
        <p:txBody>
          <a:bodyPr vert="horz" lIns="91440" tIns="45720" rIns="91440" bIns="45720" rtlCol="0" anchor="ctr">
            <a:normAutofit/>
          </a:bodyPr>
          <a:lstStyle/>
          <a:p>
            <a:pPr algn="l" defTabSz="914400">
              <a:lnSpc>
                <a:spcPct val="90000"/>
              </a:lnSpc>
            </a:pPr>
            <a:r>
              <a:rPr lang="en-US" sz="4300" kern="1200" dirty="0">
                <a:latin typeface="+mj-lt"/>
                <a:ea typeface="+mj-ea"/>
                <a:cs typeface="+mj-cs"/>
              </a:rPr>
              <a:t>Destruction of Cultural Heritage Sites</a:t>
            </a:r>
            <a:endParaRPr lang="en-US" sz="4300" kern="1200" dirty="0">
              <a:latin typeface="+mj-lt"/>
              <a:cs typeface="Calibri"/>
            </a:endParaRPr>
          </a:p>
        </p:txBody>
      </p:sp>
      <p:sp>
        <p:nvSpPr>
          <p:cNvPr id="3" name="Content Placeholder 2"/>
          <p:cNvSpPr>
            <a:spLocks noGrp="1"/>
          </p:cNvSpPr>
          <p:nvPr>
            <p:ph sz="half" idx="1"/>
          </p:nvPr>
        </p:nvSpPr>
        <p:spPr>
          <a:xfrm>
            <a:off x="204444" y="1710572"/>
            <a:ext cx="4161606" cy="4947805"/>
          </a:xfrm>
        </p:spPr>
        <p:txBody>
          <a:bodyPr vert="horz" lIns="91440" tIns="45720" rIns="91440" bIns="45720" rtlCol="0" anchor="t">
            <a:normAutofit/>
          </a:bodyPr>
          <a:lstStyle/>
          <a:p>
            <a:pPr marL="0" indent="0" defTabSz="914400">
              <a:lnSpc>
                <a:spcPct val="90000"/>
              </a:lnSpc>
              <a:buNone/>
            </a:pPr>
            <a:r>
              <a:rPr lang="en-US" sz="1600" b="1" i="1" dirty="0"/>
              <a:t>2014 – 2019</a:t>
            </a:r>
          </a:p>
          <a:p>
            <a:pPr marL="0" indent="0" defTabSz="914400">
              <a:lnSpc>
                <a:spcPct val="90000"/>
              </a:lnSpc>
              <a:buNone/>
            </a:pPr>
            <a:endParaRPr lang="en-US" sz="1600" dirty="0">
              <a:cs typeface="Calibri"/>
            </a:endParaRPr>
          </a:p>
          <a:p>
            <a:pPr defTabSz="914400">
              <a:lnSpc>
                <a:spcPct val="90000"/>
              </a:lnSpc>
            </a:pPr>
            <a:r>
              <a:rPr lang="en-US" sz="1600" dirty="0"/>
              <a:t>Destroying sites of important cultural significance indicates Stage 8 of the Ten Stages of Genocide: Persecution. This can also be referred to as "cultural genocide" because of the perpetrator's intent to strip a target group of its sense of shared history and solidarity. </a:t>
            </a:r>
            <a:br>
              <a:rPr lang="en-US" sz="1600" dirty="0"/>
            </a:br>
            <a:endParaRPr lang="en-US" sz="1600" dirty="0">
              <a:cs typeface="Calibri"/>
            </a:endParaRPr>
          </a:p>
          <a:p>
            <a:pPr defTabSz="914400">
              <a:lnSpc>
                <a:spcPct val="90000"/>
              </a:lnSpc>
            </a:pPr>
            <a:r>
              <a:rPr lang="en-US" sz="1600" dirty="0"/>
              <a:t>ISIS often used bulldozers or explosives to destroy cultural heritage sites. </a:t>
            </a:r>
            <a:br>
              <a:rPr lang="en-US" sz="1600" dirty="0"/>
            </a:br>
            <a:endParaRPr lang="en-US" sz="1600" dirty="0">
              <a:cs typeface="Calibri"/>
            </a:endParaRPr>
          </a:p>
          <a:p>
            <a:pPr defTabSz="914400">
              <a:lnSpc>
                <a:spcPct val="90000"/>
              </a:lnSpc>
            </a:pPr>
            <a:r>
              <a:rPr lang="en-US" sz="1600" dirty="0"/>
              <a:t>Several notable destroyed sites include the Temple of </a:t>
            </a:r>
            <a:r>
              <a:rPr lang="en-US" sz="1600" dirty="0" err="1"/>
              <a:t>Baalshamin</a:t>
            </a:r>
            <a:r>
              <a:rPr lang="en-US" sz="1600" dirty="0"/>
              <a:t> in Palmyra, Syria, the Christian Mar Elian Monastery near Palmyra, Nineveh, Iraq, and </a:t>
            </a:r>
            <a:r>
              <a:rPr lang="en-US" sz="1600" dirty="0" err="1"/>
              <a:t>Khorsabad</a:t>
            </a:r>
            <a:r>
              <a:rPr lang="en-US" sz="1600" dirty="0"/>
              <a:t>, Iraq (among dozens of others). </a:t>
            </a:r>
            <a:endParaRPr lang="en-US" sz="1600" dirty="0">
              <a:cs typeface="Calibri"/>
            </a:endParaRPr>
          </a:p>
        </p:txBody>
      </p:sp>
      <p:pic>
        <p:nvPicPr>
          <p:cNvPr id="4" name="Picture 4" descr="A picture containing diagram&#10;&#10;Description automatically generated">
            <a:extLst>
              <a:ext uri="{FF2B5EF4-FFF2-40B4-BE49-F238E27FC236}">
                <a16:creationId xmlns:a16="http://schemas.microsoft.com/office/drawing/2014/main" id="{B7CBE60F-BCD1-4623-8A36-B3FB5B8CDA91}"/>
              </a:ext>
            </a:extLst>
          </p:cNvPr>
          <p:cNvPicPr>
            <a:picLocks noChangeAspect="1"/>
          </p:cNvPicPr>
          <p:nvPr/>
        </p:nvPicPr>
        <p:blipFill>
          <a:blip r:embed="rId2"/>
          <a:stretch>
            <a:fillRect/>
          </a:stretch>
        </p:blipFill>
        <p:spPr>
          <a:xfrm>
            <a:off x="4377311" y="2207679"/>
            <a:ext cx="4762493" cy="2692575"/>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5438" y="812898"/>
            <a:ext cx="3840085" cy="1692794"/>
          </a:xfrm>
        </p:spPr>
        <p:txBody>
          <a:bodyPr vert="horz" lIns="91440" tIns="45720" rIns="91440" bIns="45720" rtlCol="0" anchor="ctr">
            <a:normAutofit/>
          </a:bodyPr>
          <a:lstStyle/>
          <a:p>
            <a:pPr algn="l" defTabSz="914400">
              <a:lnSpc>
                <a:spcPct val="90000"/>
              </a:lnSpc>
            </a:pPr>
            <a:r>
              <a:rPr lang="en-US" dirty="0"/>
              <a:t>Mass Slavery</a:t>
            </a:r>
          </a:p>
        </p:txBody>
      </p:sp>
      <p:cxnSp>
        <p:nvCxnSpPr>
          <p:cNvPr id="7"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85438" y="2575034"/>
            <a:ext cx="3734034" cy="4086753"/>
          </a:xfrm>
        </p:spPr>
        <p:txBody>
          <a:bodyPr vert="horz" lIns="91440" tIns="45720" rIns="91440" bIns="45720" rtlCol="0" anchor="t">
            <a:normAutofit fontScale="92500" lnSpcReduction="10000"/>
          </a:bodyPr>
          <a:lstStyle/>
          <a:p>
            <a:pPr marL="0" indent="0" defTabSz="914400">
              <a:lnSpc>
                <a:spcPct val="90000"/>
              </a:lnSpc>
              <a:buNone/>
            </a:pPr>
            <a:r>
              <a:rPr lang="en-US" sz="1600" b="1" i="1" dirty="0"/>
              <a:t>2014 - 2019</a:t>
            </a:r>
            <a:endParaRPr lang="en-US" sz="1600" b="1" i="1" dirty="0">
              <a:cs typeface="Calibri"/>
            </a:endParaRPr>
          </a:p>
          <a:p>
            <a:pPr marL="285750" indent="-228600" defTabSz="914400">
              <a:lnSpc>
                <a:spcPct val="90000"/>
              </a:lnSpc>
              <a:buFont typeface="Arial" panose="020B0604020202020204" pitchFamily="34" charset="0"/>
              <a:buChar char="•"/>
            </a:pPr>
            <a:endParaRPr lang="en-US" sz="1600" dirty="0"/>
          </a:p>
          <a:p>
            <a:pPr marL="285750" indent="-228600" defTabSz="914400">
              <a:lnSpc>
                <a:spcPct val="90000"/>
              </a:lnSpc>
              <a:buFont typeface="Arial" panose="020B0604020202020204" pitchFamily="34" charset="0"/>
              <a:buChar char="•"/>
            </a:pPr>
            <a:r>
              <a:rPr lang="en-US" sz="1600" dirty="0"/>
              <a:t>Capturing and kidnapping individuals indicates Stage 8 in the Ten Stages of Genocide: Persecution.</a:t>
            </a:r>
            <a:br>
              <a:rPr lang="en-US" sz="1600" dirty="0"/>
            </a:br>
            <a:endParaRPr lang="en-US" sz="1600" dirty="0">
              <a:cs typeface="Calibri"/>
            </a:endParaRPr>
          </a:p>
          <a:p>
            <a:pPr marL="285750" indent="-228600" defTabSz="914400">
              <a:lnSpc>
                <a:spcPct val="90000"/>
              </a:lnSpc>
              <a:buFont typeface="Arial" panose="020B0604020202020204" pitchFamily="34" charset="0"/>
              <a:buChar char="•"/>
            </a:pPr>
            <a:r>
              <a:rPr lang="en-US" sz="1600" dirty="0"/>
              <a:t>ISIS kidnapped roughly 6,800 Yazidis during their siege on Mount Sinjar in 2014. </a:t>
            </a:r>
            <a:br>
              <a:rPr lang="en-US" sz="1600" dirty="0"/>
            </a:br>
            <a:endParaRPr lang="en-US" sz="1600" dirty="0">
              <a:cs typeface="Calibri"/>
            </a:endParaRPr>
          </a:p>
          <a:p>
            <a:pPr marL="285750" indent="-228600" defTabSz="914400">
              <a:lnSpc>
                <a:spcPct val="90000"/>
              </a:lnSpc>
              <a:buFont typeface="Arial" panose="020B0604020202020204" pitchFamily="34" charset="0"/>
              <a:buChar char="•"/>
            </a:pPr>
            <a:r>
              <a:rPr lang="en-US" sz="1600" dirty="0"/>
              <a:t>ISIS especially targeted Yazidi women and children, whom they forcibly transferred to larger cities, away from Sinjar. ISIS captives were frequently taken as "war booty," imprisoned, sold at markets, given as gifts to ISIS fighters, and used for sexual slavery. </a:t>
            </a:r>
            <a:br>
              <a:rPr lang="en-US" sz="1600" dirty="0"/>
            </a:br>
            <a:endParaRPr lang="en-US" sz="1600" dirty="0">
              <a:cs typeface="Calibri"/>
            </a:endParaRPr>
          </a:p>
          <a:p>
            <a:pPr marL="285750" indent="-228600" defTabSz="914400">
              <a:lnSpc>
                <a:spcPct val="90000"/>
              </a:lnSpc>
              <a:buFont typeface="Arial" panose="020B0604020202020204" pitchFamily="34" charset="0"/>
              <a:buChar char="•"/>
            </a:pPr>
            <a:r>
              <a:rPr lang="en-US" sz="1600" dirty="0"/>
              <a:t>Thousands of victims are still missing or displaced.</a:t>
            </a:r>
            <a:endParaRPr lang="en-US" sz="1600" dirty="0">
              <a:cs typeface="Calibri"/>
            </a:endParaRPr>
          </a:p>
        </p:txBody>
      </p:sp>
      <p:pic>
        <p:nvPicPr>
          <p:cNvPr id="4" name="Picture 4" descr="A group of people standing on top of a dirt field&#10;&#10;Description automatically generated">
            <a:extLst>
              <a:ext uri="{FF2B5EF4-FFF2-40B4-BE49-F238E27FC236}">
                <a16:creationId xmlns:a16="http://schemas.microsoft.com/office/drawing/2014/main" id="{7556F79D-E0E1-493E-ADFC-05FD13A84491}"/>
              </a:ext>
            </a:extLst>
          </p:cNvPr>
          <p:cNvPicPr>
            <a:picLocks noChangeAspect="1"/>
          </p:cNvPicPr>
          <p:nvPr/>
        </p:nvPicPr>
        <p:blipFill rotWithShape="1">
          <a:blip r:embed="rId2"/>
          <a:srcRect l="40645" r="7574"/>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27E54A27-9E08-40D2-9061-5959E24CCA2D}"/>
              </a:ext>
            </a:extLst>
          </p:cNvPr>
          <p:cNvPicPr>
            <a:picLocks noGrp="1" noChangeAspect="1"/>
          </p:cNvPicPr>
          <p:nvPr>
            <p:ph sz="half" idx="1"/>
          </p:nvPr>
        </p:nvPicPr>
        <p:blipFill rotWithShape="1">
          <a:blip r:embed="rId2"/>
          <a:srcRect r="332" b="-2"/>
          <a:stretch/>
        </p:blipFill>
        <p:spPr>
          <a:xfrm>
            <a:off x="20" y="10"/>
            <a:ext cx="9143980" cy="6857990"/>
          </a:xfrm>
          <a:prstGeom prst="rect">
            <a:avLst/>
          </a:prstGeom>
          <a:noFill/>
        </p:spPr>
      </p:pic>
      <p:sp>
        <p:nvSpPr>
          <p:cNvPr id="52" name="Rectangle 5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rPr>
              <a:t>ISIS gains control of Fallujah</a:t>
            </a:r>
            <a:r>
              <a:rPr lang="en-US" sz="3100" dirty="0"/>
              <a:t>, </a:t>
            </a:r>
            <a:r>
              <a:rPr lang="en-US" sz="3200" i="1" dirty="0"/>
              <a:t>Dec. 30th, 2013</a:t>
            </a:r>
            <a:endParaRPr lang="en-US" sz="3100" dirty="0"/>
          </a:p>
        </p:txBody>
      </p:sp>
      <p:cxnSp>
        <p:nvCxnSpPr>
          <p:cNvPr id="54" name="Straight Connector 5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vert="horz" lIns="91440" tIns="45720" rIns="91440" bIns="45720" rtlCol="0" anchor="b">
            <a:normAutofit/>
          </a:bodyPr>
          <a:lstStyle/>
          <a:p>
            <a:pPr algn="l" defTabSz="914400">
              <a:lnSpc>
                <a:spcPct val="90000"/>
              </a:lnSpc>
            </a:pPr>
            <a:r>
              <a:rPr lang="en-US" sz="4700"/>
              <a:t>ISIS: Ten Stages of Genocide</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429369" y="2071316"/>
            <a:ext cx="5035164" cy="4119172"/>
          </a:xfrm>
        </p:spPr>
        <p:txBody>
          <a:bodyPr vert="horz" lIns="91440" tIns="45720" rIns="91440" bIns="45720" rtlCol="0" anchor="t">
            <a:normAutofit lnSpcReduction="10000"/>
          </a:bodyPr>
          <a:lstStyle/>
          <a:p>
            <a:pPr marL="0" indent="0" defTabSz="914400">
              <a:lnSpc>
                <a:spcPct val="90000"/>
              </a:lnSpc>
              <a:buNone/>
            </a:pPr>
            <a:r>
              <a:rPr lang="en-US" sz="1400" dirty="0"/>
              <a:t>Dr. Gregory Stanton, Founding President of Genocide Watch, uses the Ten Stages of Genocide to describe and explain the genocidal process. The stages are:</a:t>
            </a:r>
            <a:br>
              <a:rPr lang="en-US" sz="1400" dirty="0"/>
            </a:br>
            <a:br>
              <a:rPr lang="en-US" sz="1400" dirty="0"/>
            </a:br>
            <a:r>
              <a:rPr lang="en-US" sz="1400" dirty="0"/>
              <a:t>1. Classification</a:t>
            </a:r>
            <a:br>
              <a:rPr lang="en-US" sz="1400" dirty="0"/>
            </a:br>
            <a:r>
              <a:rPr lang="en-US" sz="1400" dirty="0"/>
              <a:t>2. Symbolization</a:t>
            </a:r>
            <a:br>
              <a:rPr lang="en-US" sz="1400" dirty="0"/>
            </a:br>
            <a:r>
              <a:rPr lang="en-US" sz="1400" dirty="0"/>
              <a:t>3. Discrimination</a:t>
            </a:r>
            <a:br>
              <a:rPr lang="en-US" sz="1400" dirty="0"/>
            </a:br>
            <a:r>
              <a:rPr lang="en-US" sz="1400" dirty="0"/>
              <a:t>4. Dehumanization</a:t>
            </a:r>
            <a:br>
              <a:rPr lang="en-US" sz="1400" dirty="0"/>
            </a:br>
            <a:r>
              <a:rPr lang="en-US" sz="1400" dirty="0"/>
              <a:t>5. Organization</a:t>
            </a:r>
            <a:br>
              <a:rPr lang="en-US" sz="1400" dirty="0"/>
            </a:br>
            <a:r>
              <a:rPr lang="en-US" sz="1400" dirty="0"/>
              <a:t>6. Polarization</a:t>
            </a:r>
            <a:br>
              <a:rPr lang="en-US" sz="1400" dirty="0"/>
            </a:br>
            <a:r>
              <a:rPr lang="en-US" sz="1400" dirty="0"/>
              <a:t>7. Preparation</a:t>
            </a:r>
            <a:br>
              <a:rPr lang="en-US" sz="1400" dirty="0"/>
            </a:br>
            <a:r>
              <a:rPr lang="en-US" sz="1400" dirty="0"/>
              <a:t>8. Persecution</a:t>
            </a:r>
            <a:br>
              <a:rPr lang="en-US" sz="1400" dirty="0"/>
            </a:br>
            <a:r>
              <a:rPr lang="en-US" sz="1400" dirty="0"/>
              <a:t>​9. Extermination</a:t>
            </a:r>
            <a:br>
              <a:rPr lang="en-US" sz="1400" dirty="0"/>
            </a:br>
            <a:r>
              <a:rPr lang="en-US" sz="1400" dirty="0"/>
              <a:t>10. Denial</a:t>
            </a:r>
            <a:br>
              <a:rPr lang="en-US" sz="1400" dirty="0"/>
            </a:br>
            <a:br>
              <a:rPr lang="en-US" sz="1400" dirty="0"/>
            </a:br>
            <a:r>
              <a:rPr lang="en-US" sz="1400" dirty="0"/>
              <a:t>These stages are not linear and all but the last have been found in the atrocities and genocides committed by ISIS within Syria and Iraq.</a:t>
            </a:r>
            <a:br>
              <a:rPr lang="en-US" sz="1400" dirty="0"/>
            </a:br>
            <a:br>
              <a:rPr lang="en-US" sz="1400" dirty="0"/>
            </a:br>
            <a:r>
              <a:rPr lang="en-US" sz="1400" dirty="0"/>
              <a:t>The main targeted groups for genocide were Yazidis and Christians who lived in territories invaded by ISIS.</a:t>
            </a:r>
            <a:br>
              <a:rPr lang="en-US" sz="1400" dirty="0"/>
            </a:br>
            <a:br>
              <a:rPr lang="en-US" sz="1400" dirty="0"/>
            </a:br>
            <a:r>
              <a:rPr lang="en-US" sz="1400" dirty="0"/>
              <a:t>Genocide Watch declared genocide alerts for both Iraq and Syria.</a:t>
            </a:r>
          </a:p>
        </p:txBody>
      </p:sp>
      <p:pic>
        <p:nvPicPr>
          <p:cNvPr id="4" name="Picture 3" descr="A person wearing a suit and tie smiling at the camera&#10;&#10;Description automatically generated">
            <a:extLst>
              <a:ext uri="{FF2B5EF4-FFF2-40B4-BE49-F238E27FC236}">
                <a16:creationId xmlns:a16="http://schemas.microsoft.com/office/drawing/2014/main" id="{C3C2C880-08A3-9546-927B-120CF1D2BC1E}"/>
              </a:ext>
            </a:extLst>
          </p:cNvPr>
          <p:cNvPicPr>
            <a:picLocks noChangeAspect="1"/>
          </p:cNvPicPr>
          <p:nvPr/>
        </p:nvPicPr>
        <p:blipFill rotWithShape="1">
          <a:blip r:embed="rId2"/>
          <a:srcRect b="7836"/>
          <a:stretch/>
        </p:blipFill>
        <p:spPr>
          <a:xfrm>
            <a:off x="5756743" y="2093976"/>
            <a:ext cx="2955798" cy="4096512"/>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D5F2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dirty="0">
                <a:solidFill>
                  <a:srgbClr val="FFFFFF"/>
                </a:solidFill>
              </a:rPr>
              <a:t>Genocide Alert: Christians in Iraq</a:t>
            </a:r>
          </a:p>
        </p:txBody>
      </p:sp>
      <p:pic>
        <p:nvPicPr>
          <p:cNvPr id="4" name="Picture 4" descr="A picture containing building, sitting, refrigerator, street&#10;&#10;Description automatically generated">
            <a:extLst>
              <a:ext uri="{FF2B5EF4-FFF2-40B4-BE49-F238E27FC236}">
                <a16:creationId xmlns:a16="http://schemas.microsoft.com/office/drawing/2014/main" id="{F2B4132A-0E1A-4E3D-AF7D-CF5D822695B7}"/>
              </a:ext>
            </a:extLst>
          </p:cNvPr>
          <p:cNvPicPr>
            <a:picLocks noChangeAspect="1"/>
          </p:cNvPicPr>
          <p:nvPr/>
        </p:nvPicPr>
        <p:blipFill rotWithShape="1">
          <a:blip r:embed="rId2"/>
          <a:srcRect l="27503"/>
          <a:stretch/>
        </p:blipFill>
        <p:spPr>
          <a:xfrm>
            <a:off x="245660" y="321733"/>
            <a:ext cx="5293729" cy="4107392"/>
          </a:xfrm>
          <a:prstGeom prst="rect">
            <a:avLst/>
          </a:prstGeom>
          <a:noFill/>
        </p:spPr>
      </p:pic>
      <p:sp>
        <p:nvSpPr>
          <p:cNvPr id="37" name="Rectangle 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720056" y="321732"/>
            <a:ext cx="3178284" cy="6105499"/>
          </a:xfrm>
        </p:spPr>
        <p:txBody>
          <a:bodyPr vert="horz" lIns="91440" tIns="45720" rIns="91440" bIns="45720" rtlCol="0" anchor="ctr">
            <a:normAutofit fontScale="92500" lnSpcReduction="20000"/>
          </a:bodyPr>
          <a:lstStyle/>
          <a:p>
            <a:pPr marL="0" indent="0" defTabSz="914400">
              <a:lnSpc>
                <a:spcPct val="90000"/>
              </a:lnSpc>
              <a:buNone/>
            </a:pPr>
            <a:r>
              <a:rPr lang="en-US" sz="1800" b="1" i="1" dirty="0">
                <a:solidFill>
                  <a:srgbClr val="FFFFFF"/>
                </a:solidFill>
              </a:rPr>
              <a:t>2014 - 2016</a:t>
            </a:r>
          </a:p>
          <a:p>
            <a:pPr marL="0" indent="-228600" defTabSz="914400">
              <a:lnSpc>
                <a:spcPct val="90000"/>
              </a:lnSpc>
              <a:buFont typeface="Arial" panose="020B0604020202020204" pitchFamily="34" charset="0"/>
              <a:buChar char="•"/>
            </a:pPr>
            <a:endParaRPr lang="en-US" sz="1800" dirty="0">
              <a:solidFill>
                <a:srgbClr val="FFFFFF"/>
              </a:solidFill>
            </a:endParaRPr>
          </a:p>
          <a:p>
            <a:pPr indent="-228600" defTabSz="914400">
              <a:lnSpc>
                <a:spcPct val="90000"/>
              </a:lnSpc>
              <a:buFont typeface="Arial" panose="020B0604020202020204" pitchFamily="34" charset="0"/>
              <a:buChar char="•"/>
            </a:pPr>
            <a:r>
              <a:rPr lang="en-US" sz="1800" dirty="0">
                <a:solidFill>
                  <a:srgbClr val="FFFFFF"/>
                </a:solidFill>
              </a:rPr>
              <a:t>ISIS claims that Islam is the last and truthful religion, and therefore it should conquer the world. Believers of other religions are considered irreligious.</a:t>
            </a:r>
            <a:br>
              <a:rPr lang="en-US" sz="1800" dirty="0">
                <a:solidFill>
                  <a:srgbClr val="FFFFFF"/>
                </a:solidFill>
              </a:rPr>
            </a:br>
            <a:endParaRPr lang="en-US" sz="1800" dirty="0">
              <a:solidFill>
                <a:srgbClr val="FFFFFF"/>
              </a:solidFill>
            </a:endParaRPr>
          </a:p>
          <a:p>
            <a:pPr indent="-228600" defTabSz="914400">
              <a:lnSpc>
                <a:spcPct val="90000"/>
              </a:lnSpc>
              <a:buFont typeface="Arial" panose="020B0604020202020204" pitchFamily="34" charset="0"/>
              <a:buChar char="•"/>
            </a:pPr>
            <a:r>
              <a:rPr lang="en-US" sz="1800" dirty="0">
                <a:solidFill>
                  <a:srgbClr val="FFFFFF"/>
                </a:solidFill>
              </a:rPr>
              <a:t>ISIS falsely claimed that Christians could pay a jizya tax which would allow them to continue to worship safely. But this was just another way of discriminating against Christians and making them pay their own lives.</a:t>
            </a:r>
            <a:br>
              <a:rPr lang="en-US" sz="1800" dirty="0">
                <a:solidFill>
                  <a:srgbClr val="FFFFFF"/>
                </a:solidFill>
              </a:rPr>
            </a:br>
            <a:endParaRPr lang="en-US" sz="1800" dirty="0">
              <a:solidFill>
                <a:srgbClr val="FFFFFF"/>
              </a:solidFill>
            </a:endParaRPr>
          </a:p>
          <a:p>
            <a:pPr indent="-228600" defTabSz="914400">
              <a:lnSpc>
                <a:spcPct val="90000"/>
              </a:lnSpc>
              <a:buFont typeface="Arial" panose="020B0604020202020204" pitchFamily="34" charset="0"/>
              <a:buChar char="•"/>
            </a:pPr>
            <a:r>
              <a:rPr lang="en-US" sz="1800" dirty="0">
                <a:solidFill>
                  <a:srgbClr val="FFFFFF"/>
                </a:solidFill>
              </a:rPr>
              <a:t>Furthermore, this was a way for ISIS leaders to deny accusations of genocide against Christians. </a:t>
            </a:r>
            <a:br>
              <a:rPr lang="en-US" sz="1800" dirty="0">
                <a:solidFill>
                  <a:srgbClr val="FFFFFF"/>
                </a:solidFill>
              </a:rPr>
            </a:br>
            <a:endParaRPr lang="en-US" sz="1800" dirty="0">
              <a:solidFill>
                <a:srgbClr val="FFFFFF"/>
              </a:solidFill>
            </a:endParaRPr>
          </a:p>
          <a:p>
            <a:pPr indent="-228600" defTabSz="914400">
              <a:lnSpc>
                <a:spcPct val="90000"/>
              </a:lnSpc>
              <a:buFont typeface="Arial" panose="020B0604020202020204" pitchFamily="34" charset="0"/>
              <a:buChar char="•"/>
            </a:pPr>
            <a:r>
              <a:rPr lang="en-US" sz="1800" dirty="0">
                <a:solidFill>
                  <a:srgbClr val="FFFFFF"/>
                </a:solidFill>
              </a:rPr>
              <a:t>Symbols marked on houses of Christians (N = Nazarene) both as classification and symbolization of what ISIS considered as 'non-believers.'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85260" cy="1434415"/>
          </a:xfrm>
        </p:spPr>
        <p:txBody>
          <a:bodyPr vert="horz" lIns="91440" tIns="45720" rIns="91440" bIns="45720" rtlCol="0" anchor="b">
            <a:normAutofit/>
          </a:bodyPr>
          <a:lstStyle/>
          <a:p>
            <a:pPr algn="l" defTabSz="914400">
              <a:lnSpc>
                <a:spcPct val="90000"/>
              </a:lnSpc>
            </a:pPr>
            <a:r>
              <a:rPr lang="en-US" sz="4700"/>
              <a:t>ISIS commits several massacres</a:t>
            </a:r>
          </a:p>
        </p:txBody>
      </p:sp>
      <p:sp>
        <p:nvSpPr>
          <p:cNvPr id="2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767709"/>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65a4bf27bf4c42874b0d6ac4c900c9e7">
            <a:extLst>
              <a:ext uri="{FF2B5EF4-FFF2-40B4-BE49-F238E27FC236}">
                <a16:creationId xmlns:a16="http://schemas.microsoft.com/office/drawing/2014/main" id="{CE7C77BF-AD64-B243-A417-FCEBC5DA484F}"/>
              </a:ext>
            </a:extLst>
          </p:cNvPr>
          <p:cNvPicPr>
            <a:picLocks noChangeAspect="1"/>
          </p:cNvPicPr>
          <p:nvPr/>
        </p:nvPicPr>
        <p:blipFill rotWithShape="1">
          <a:blip r:embed="rId2"/>
          <a:srcRect l="23507" r="23473" b="1"/>
          <a:stretch/>
        </p:blipFill>
        <p:spPr>
          <a:xfrm>
            <a:off x="429369" y="2002056"/>
            <a:ext cx="2957886"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p:spPr>
      </p:pic>
      <p:sp>
        <p:nvSpPr>
          <p:cNvPr id="3" name="Content Placeholder 2"/>
          <p:cNvSpPr>
            <a:spLocks noGrp="1"/>
          </p:cNvSpPr>
          <p:nvPr>
            <p:ph sz="half" idx="2"/>
          </p:nvPr>
        </p:nvSpPr>
        <p:spPr>
          <a:xfrm>
            <a:off x="3679466" y="2071316"/>
            <a:ext cx="5168320" cy="4529856"/>
          </a:xfrm>
        </p:spPr>
        <p:txBody>
          <a:bodyPr vert="horz" lIns="91440" tIns="45720" rIns="91440" bIns="45720" rtlCol="0" anchor="t">
            <a:normAutofit lnSpcReduction="10000"/>
          </a:bodyPr>
          <a:lstStyle/>
          <a:p>
            <a:pPr marL="0" indent="0" defTabSz="914400">
              <a:lnSpc>
                <a:spcPct val="90000"/>
              </a:lnSpc>
              <a:buNone/>
            </a:pPr>
            <a:r>
              <a:rPr lang="en-US" sz="1100" b="1" i="1" dirty="0"/>
              <a:t>2013-2016</a:t>
            </a:r>
          </a:p>
          <a:p>
            <a:pPr marL="114300" indent="-228600" defTabSz="914400">
              <a:lnSpc>
                <a:spcPct val="90000"/>
              </a:lnSpc>
              <a:buFont typeface="Arial" panose="020B0604020202020204" pitchFamily="34" charset="0"/>
              <a:buChar char="•"/>
            </a:pPr>
            <a:endParaRPr lang="en-US" sz="1100" dirty="0"/>
          </a:p>
          <a:p>
            <a:pPr indent="-228600" defTabSz="914400">
              <a:lnSpc>
                <a:spcPct val="90000"/>
              </a:lnSpc>
              <a:buFont typeface="Arial" panose="020B0604020202020204" pitchFamily="34" charset="0"/>
              <a:buChar char="•"/>
            </a:pPr>
            <a:r>
              <a:rPr lang="en-US" sz="1100" dirty="0"/>
              <a:t>Mass killings and summary executions indicate the 9th Stage of Genocide: Extermination. </a:t>
            </a:r>
          </a:p>
          <a:p>
            <a:pPr marL="114300" indent="-228600" defTabSz="914400">
              <a:lnSpc>
                <a:spcPct val="90000"/>
              </a:lnSpc>
              <a:buFont typeface="Arial" panose="020B0604020202020204" pitchFamily="34" charset="0"/>
              <a:buChar char="•"/>
            </a:pPr>
            <a:endParaRPr lang="en-US" sz="1100" dirty="0"/>
          </a:p>
          <a:p>
            <a:pPr indent="-228600" defTabSz="914400">
              <a:lnSpc>
                <a:spcPct val="90000"/>
              </a:lnSpc>
              <a:buFont typeface="Arial" panose="020B0604020202020204" pitchFamily="34" charset="0"/>
              <a:buChar char="•"/>
            </a:pPr>
            <a:r>
              <a:rPr lang="en-US" sz="1100" dirty="0"/>
              <a:t>While this timeline highlights three prominent genocidal massacres – the Mount Sinjar Massacre, </a:t>
            </a:r>
            <a:r>
              <a:rPr lang="en-US" sz="1100" dirty="0" err="1"/>
              <a:t>Badhoush</a:t>
            </a:r>
            <a:r>
              <a:rPr lang="en-US" sz="1100" dirty="0"/>
              <a:t> Prison Massacre, and Camp Speicher Massacre – there are several others that do not appear in the presentation for the sake of brevity, as well as several additional undocumented massacres. </a:t>
            </a:r>
          </a:p>
          <a:p>
            <a:pPr indent="-228600" defTabSz="914400">
              <a:lnSpc>
                <a:spcPct val="90000"/>
              </a:lnSpc>
              <a:buFont typeface="Arial" panose="020B0604020202020204" pitchFamily="34" charset="0"/>
              <a:buChar char="•"/>
            </a:pPr>
            <a:endParaRPr lang="en-US" sz="1100" dirty="0"/>
          </a:p>
          <a:p>
            <a:pPr indent="-228600" defTabSz="914400">
              <a:lnSpc>
                <a:spcPct val="90000"/>
              </a:lnSpc>
              <a:buFont typeface="Arial" panose="020B0604020202020204" pitchFamily="34" charset="0"/>
              <a:buChar char="•"/>
            </a:pPr>
            <a:r>
              <a:rPr lang="en-US" sz="1100" dirty="0"/>
              <a:t>On June 10, 2014, ISIS captured and killed roughly 600 male, mostly Shia inmates from the </a:t>
            </a:r>
            <a:r>
              <a:rPr lang="en-US" sz="1100" dirty="0" err="1"/>
              <a:t>Badoush</a:t>
            </a:r>
            <a:r>
              <a:rPr lang="en-US" sz="1100" dirty="0"/>
              <a:t> Prison outside of Mosul.</a:t>
            </a:r>
          </a:p>
          <a:p>
            <a:pPr indent="-228600" defTabSz="914400">
              <a:lnSpc>
                <a:spcPct val="90000"/>
              </a:lnSpc>
              <a:buFont typeface="Arial" panose="020B0604020202020204" pitchFamily="34" charset="0"/>
              <a:buChar char="•"/>
            </a:pPr>
            <a:endParaRPr lang="en-US" sz="1100" dirty="0"/>
          </a:p>
          <a:p>
            <a:pPr indent="-228600" defTabSz="914400">
              <a:lnSpc>
                <a:spcPct val="90000"/>
              </a:lnSpc>
              <a:buFont typeface="Arial" panose="020B0604020202020204" pitchFamily="34" charset="0"/>
              <a:buChar char="•"/>
            </a:pPr>
            <a:r>
              <a:rPr lang="en-US" sz="1100" dirty="0"/>
              <a:t>The Camp Speicher Massacre in Tikrit, Iraq led to the deaths of over 1,700 Iraqi air cadet recruits on June 12, 2014. Victims were buried in mass graves or dumped into the Tigris River.</a:t>
            </a:r>
          </a:p>
          <a:p>
            <a:pPr indent="-228600" defTabSz="914400">
              <a:lnSpc>
                <a:spcPct val="90000"/>
              </a:lnSpc>
              <a:buFont typeface="Arial" panose="020B0604020202020204" pitchFamily="34" charset="0"/>
              <a:buChar char="•"/>
            </a:pPr>
            <a:endParaRPr lang="en-US" sz="1100" dirty="0"/>
          </a:p>
          <a:p>
            <a:pPr indent="-228600" defTabSz="914400">
              <a:lnSpc>
                <a:spcPct val="90000"/>
              </a:lnSpc>
              <a:buFont typeface="Arial" panose="020B0604020202020204" pitchFamily="34" charset="0"/>
              <a:buChar char="•"/>
            </a:pPr>
            <a:r>
              <a:rPr lang="en-US" sz="1100" dirty="0"/>
              <a:t>In early August of 2014, ISIS descended on the Yazidi population near Mount Sinjar. The United Nations estimates 5,000 Yazidi men died in the massacre, and 7,000 Yazidi women and girls were enslaved and forcibly transferred to locations in Iraq and Syria.</a:t>
            </a:r>
          </a:p>
          <a:p>
            <a:pPr marL="114300" indent="-228600" defTabSz="914400">
              <a:lnSpc>
                <a:spcPct val="90000"/>
              </a:lnSpc>
              <a:buFont typeface="Arial" panose="020B0604020202020204" pitchFamily="34" charset="0"/>
              <a:buChar char="•"/>
            </a:pPr>
            <a:endParaRPr lang="en-US" sz="1100" dirty="0"/>
          </a:p>
          <a:p>
            <a:pPr indent="-228600" defTabSz="914400">
              <a:lnSpc>
                <a:spcPct val="90000"/>
              </a:lnSpc>
              <a:buFont typeface="Arial" panose="020B0604020202020204" pitchFamily="34" charset="0"/>
              <a:buChar char="•"/>
            </a:pPr>
            <a:r>
              <a:rPr lang="en-US" sz="1100" dirty="0"/>
              <a:t>Other massacres perpetrated by ISIS include:</a:t>
            </a:r>
          </a:p>
          <a:p>
            <a:pPr lvl="1" indent="-228600" defTabSz="914400">
              <a:lnSpc>
                <a:spcPct val="90000"/>
              </a:lnSpc>
              <a:buFont typeface="Arial" panose="020B0604020202020204" pitchFamily="34" charset="0"/>
              <a:buChar char="•"/>
            </a:pPr>
            <a:r>
              <a:rPr lang="en-US" sz="1100" dirty="0" err="1"/>
              <a:t>Qiniyeh</a:t>
            </a:r>
            <a:r>
              <a:rPr lang="en-US" sz="1100" dirty="0"/>
              <a:t>, Iraq (August 2014)</a:t>
            </a:r>
          </a:p>
          <a:p>
            <a:pPr lvl="1" indent="-228600" defTabSz="914400">
              <a:lnSpc>
                <a:spcPct val="90000"/>
              </a:lnSpc>
              <a:buFont typeface="Arial" panose="020B0604020202020204" pitchFamily="34" charset="0"/>
              <a:buChar char="•"/>
            </a:pPr>
            <a:r>
              <a:rPr lang="en-US" sz="1100" dirty="0" err="1"/>
              <a:t>Kocho</a:t>
            </a:r>
            <a:r>
              <a:rPr lang="en-US" sz="1100" dirty="0"/>
              <a:t>, or </a:t>
            </a:r>
            <a:r>
              <a:rPr lang="en-US" sz="1100" dirty="0" err="1"/>
              <a:t>Kuju</a:t>
            </a:r>
            <a:r>
              <a:rPr lang="en-US" sz="1100" dirty="0"/>
              <a:t>, Iraq (August 2014)</a:t>
            </a:r>
          </a:p>
          <a:p>
            <a:pPr lvl="1" indent="-228600" defTabSz="914400">
              <a:lnSpc>
                <a:spcPct val="90000"/>
              </a:lnSpc>
              <a:buFont typeface="Arial" panose="020B0604020202020204" pitchFamily="34" charset="0"/>
              <a:buChar char="•"/>
            </a:pPr>
            <a:r>
              <a:rPr lang="en-US" sz="1100" dirty="0" err="1"/>
              <a:t>Kobani</a:t>
            </a:r>
            <a:r>
              <a:rPr lang="en-US" sz="1100" dirty="0"/>
              <a:t>, Syria (June 2015)</a:t>
            </a:r>
          </a:p>
          <a:p>
            <a:pPr lvl="1" indent="-228600" defTabSz="914400">
              <a:lnSpc>
                <a:spcPct val="90000"/>
              </a:lnSpc>
              <a:buFont typeface="Arial" panose="020B0604020202020204" pitchFamily="34" charset="0"/>
              <a:buChar char="•"/>
            </a:pPr>
            <a:r>
              <a:rPr lang="en-US" sz="1100" dirty="0"/>
              <a:t>Mosul, Iraq (June 2017)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1523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Foreign Fighters on rise</a:t>
            </a:r>
          </a:p>
        </p:txBody>
      </p:sp>
      <p:pic>
        <p:nvPicPr>
          <p:cNvPr id="4" name="Picture 4" descr="A truck is parked on the side of a road&#10;&#10;Description automatically generated">
            <a:extLst>
              <a:ext uri="{FF2B5EF4-FFF2-40B4-BE49-F238E27FC236}">
                <a16:creationId xmlns:a16="http://schemas.microsoft.com/office/drawing/2014/main" id="{2CDEF259-120C-444A-B960-AB53E0E74ACF}"/>
              </a:ext>
            </a:extLst>
          </p:cNvPr>
          <p:cNvPicPr>
            <a:picLocks noChangeAspect="1"/>
          </p:cNvPicPr>
          <p:nvPr/>
        </p:nvPicPr>
        <p:blipFill rotWithShape="1">
          <a:blip r:embed="rId2"/>
          <a:srcRect l="21703" r="1" b="1"/>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56701" y="411035"/>
            <a:ext cx="3240213" cy="6124979"/>
          </a:xfrm>
        </p:spPr>
        <p:txBody>
          <a:bodyPr vert="horz" lIns="91440" tIns="45720" rIns="91440" bIns="45720" rtlCol="0" anchor="ctr">
            <a:normAutofit/>
          </a:bodyPr>
          <a:lstStyle/>
          <a:p>
            <a:pPr marL="0" indent="0" defTabSz="914400">
              <a:lnSpc>
                <a:spcPct val="90000"/>
              </a:lnSpc>
              <a:buNone/>
            </a:pPr>
            <a:r>
              <a:rPr lang="en-US" sz="1400" b="1" i="1" dirty="0">
                <a:solidFill>
                  <a:srgbClr val="FFFFFF"/>
                </a:solidFill>
              </a:rPr>
              <a:t>2014 – 2017</a:t>
            </a:r>
          </a:p>
          <a:p>
            <a:pPr marL="0" indent="0" defTabSz="914400">
              <a:lnSpc>
                <a:spcPct val="90000"/>
              </a:lnSpc>
              <a:buNone/>
            </a:pPr>
            <a:endParaRPr lang="en-US" sz="1400" dirty="0">
              <a:cs typeface="Calibri"/>
            </a:endParaRPr>
          </a:p>
          <a:p>
            <a:pPr marL="285750" indent="-228600" defTabSz="914400">
              <a:lnSpc>
                <a:spcPct val="90000"/>
              </a:lnSpc>
              <a:buFont typeface="Arial" panose="020B0604020202020204" pitchFamily="34" charset="0"/>
              <a:buChar char="•"/>
            </a:pPr>
            <a:r>
              <a:rPr lang="en-US" sz="1400" dirty="0">
                <a:solidFill>
                  <a:srgbClr val="FFFFFF"/>
                </a:solidFill>
              </a:rPr>
              <a:t>With the establishment of ISIS and the announcement of the Caliphate, people from all around the world started to travel to Syria and Iraq to join ISIS. </a:t>
            </a:r>
            <a:br>
              <a:rPr lang="en-US" sz="1400" dirty="0"/>
            </a:br>
            <a:endParaRPr lang="en-US" sz="1400" dirty="0"/>
          </a:p>
          <a:p>
            <a:pPr marL="285750" indent="-228600" defTabSz="914400">
              <a:lnSpc>
                <a:spcPct val="90000"/>
              </a:lnSpc>
              <a:buFont typeface="Arial" panose="020B0604020202020204" pitchFamily="34" charset="0"/>
              <a:buChar char="•"/>
            </a:pPr>
            <a:r>
              <a:rPr lang="en-US" sz="1400" dirty="0">
                <a:solidFill>
                  <a:srgbClr val="FFFFFF"/>
                </a:solidFill>
              </a:rPr>
              <a:t>Women and men were blinded by the promises of a luxurious life under the Islamic State.</a:t>
            </a:r>
            <a:br>
              <a:rPr lang="en-US" sz="1400" dirty="0"/>
            </a:br>
            <a:endParaRPr lang="en-US" sz="1400" dirty="0"/>
          </a:p>
          <a:p>
            <a:pPr marL="285750" indent="-228600" defTabSz="914400">
              <a:lnSpc>
                <a:spcPct val="90000"/>
              </a:lnSpc>
              <a:buFont typeface="Arial" panose="020B0604020202020204" pitchFamily="34" charset="0"/>
              <a:buChar char="•"/>
            </a:pPr>
            <a:r>
              <a:rPr lang="en-US" sz="1400" dirty="0">
                <a:solidFill>
                  <a:srgbClr val="FFFFFF"/>
                </a:solidFill>
              </a:rPr>
              <a:t>A significant number of foreign fighters were recruited online or at the local mosques or religious centers.</a:t>
            </a:r>
            <a:endParaRPr lang="en-US" sz="1400" dirty="0">
              <a:solidFill>
                <a:srgbClr val="FFFFFF"/>
              </a:solidFill>
              <a:cs typeface="Calibri"/>
            </a:endParaRPr>
          </a:p>
          <a:p>
            <a:pPr marL="285750" indent="-228600" defTabSz="914400">
              <a:lnSpc>
                <a:spcPct val="90000"/>
              </a:lnSpc>
              <a:buFont typeface="Arial" panose="020B0604020202020204" pitchFamily="34" charset="0"/>
              <a:buChar char="•"/>
            </a:pPr>
            <a:endParaRPr lang="en-US" sz="1400" dirty="0">
              <a:solidFill>
                <a:srgbClr val="FFFFFF"/>
              </a:solidFill>
              <a:cs typeface="Calibri"/>
            </a:endParaRPr>
          </a:p>
          <a:p>
            <a:pPr marL="285750" indent="-228600" defTabSz="914400">
              <a:lnSpc>
                <a:spcPct val="90000"/>
              </a:lnSpc>
              <a:buFont typeface="Arial" panose="020B0604020202020204" pitchFamily="34" charset="0"/>
              <a:buChar char="•"/>
            </a:pPr>
            <a:r>
              <a:rPr lang="en-US" sz="1400" dirty="0">
                <a:solidFill>
                  <a:srgbClr val="FFFFFF"/>
                </a:solidFill>
              </a:rPr>
              <a:t>By 2015, foreign fighters outnumbered Syrian jihadists.</a:t>
            </a:r>
            <a:br>
              <a:rPr lang="en-US" sz="1400" dirty="0"/>
            </a:br>
            <a:r>
              <a:rPr lang="en-US" sz="1400" dirty="0">
                <a:solidFill>
                  <a:srgbClr val="FFFFFF"/>
                </a:solidFill>
              </a:rPr>
              <a:t>This interest in joining the jihad steadily increased and the numbers grew significantly until 2017.</a:t>
            </a:r>
            <a:endParaRPr lang="en-US" sz="1400" dirty="0">
              <a:solidFill>
                <a:srgbClr val="FFFFFF"/>
              </a:solidFill>
              <a:cs typeface="Calibri"/>
            </a:endParaRPr>
          </a:p>
          <a:p>
            <a:pPr marL="285750" indent="-228600" defTabSz="914400">
              <a:lnSpc>
                <a:spcPct val="90000"/>
              </a:lnSpc>
              <a:buFont typeface="Arial" panose="020B0604020202020204" pitchFamily="34" charset="0"/>
              <a:buChar char="•"/>
            </a:pPr>
            <a:endParaRPr lang="en-US" sz="1400" dirty="0">
              <a:solidFill>
                <a:srgbClr val="FFFFFF"/>
              </a:solidFill>
              <a:cs typeface="Calibri"/>
            </a:endParaRPr>
          </a:p>
          <a:p>
            <a:pPr marL="285750" indent="-228600" defTabSz="914400">
              <a:lnSpc>
                <a:spcPct val="90000"/>
              </a:lnSpc>
              <a:buFont typeface="Arial" panose="020B0604020202020204" pitchFamily="34" charset="0"/>
              <a:buChar char="•"/>
            </a:pPr>
            <a:r>
              <a:rPr lang="en-US" sz="1400" dirty="0">
                <a:solidFill>
                  <a:srgbClr val="FFFFFF"/>
                </a:solidFill>
              </a:rPr>
              <a:t>However, according to the U.S., the arrival of foreign fighters decreased around 2017, when several governments and military forces declared victory over ISIS in the region.</a:t>
            </a:r>
            <a:endParaRPr lang="en-US" sz="1400" dirty="0">
              <a:solidFill>
                <a:srgbClr val="FFFFFF"/>
              </a:solidFill>
              <a:cs typeface="Calibri"/>
            </a:endParaRPr>
          </a:p>
          <a:p>
            <a:pPr marL="285750" indent="-228600" defTabSz="914400">
              <a:lnSpc>
                <a:spcPct val="90000"/>
              </a:lnSpc>
              <a:buFont typeface="Arial" panose="020B0604020202020204" pitchFamily="34" charset="0"/>
              <a:buChar char="•"/>
            </a:pPr>
            <a:endParaRPr lang="en-US" sz="1400" dirty="0">
              <a:solidFill>
                <a:srgbClr val="FFFFFF"/>
              </a:solidFill>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C30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br>
              <a:rPr lang="en-US" sz="3700">
                <a:solidFill>
                  <a:srgbClr val="FFFFFF"/>
                </a:solidFill>
              </a:rPr>
            </a:br>
            <a:r>
              <a:rPr lang="en-US" sz="3700">
                <a:solidFill>
                  <a:srgbClr val="FFFFFF"/>
                </a:solidFill>
              </a:rPr>
              <a:t>Genocide Alert: The Yazidi Genocide</a:t>
            </a:r>
          </a:p>
        </p:txBody>
      </p:sp>
      <p:pic>
        <p:nvPicPr>
          <p:cNvPr id="5" name="Picture 5" descr="Text&#10;&#10;Description automatically generated">
            <a:extLst>
              <a:ext uri="{FF2B5EF4-FFF2-40B4-BE49-F238E27FC236}">
                <a16:creationId xmlns:a16="http://schemas.microsoft.com/office/drawing/2014/main" id="{97C54A07-4C7F-4CEC-9CAD-6BF9C4B8E4C0}"/>
              </a:ext>
            </a:extLst>
          </p:cNvPr>
          <p:cNvPicPr>
            <a:picLocks noChangeAspect="1"/>
          </p:cNvPicPr>
          <p:nvPr/>
        </p:nvPicPr>
        <p:blipFill rotWithShape="1">
          <a:blip r:embed="rId2"/>
          <a:srcRect r="25220"/>
          <a:stretch/>
        </p:blipFill>
        <p:spPr>
          <a:xfrm>
            <a:off x="245660" y="321733"/>
            <a:ext cx="5293729" cy="4107392"/>
          </a:xfrm>
          <a:prstGeom prst="rect">
            <a:avLst/>
          </a:prstGeom>
        </p:spPr>
      </p:pic>
      <p:sp>
        <p:nvSpPr>
          <p:cNvPr id="52" name="Rectangle 5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86922" y="321732"/>
            <a:ext cx="3211418" cy="6214534"/>
          </a:xfrm>
        </p:spPr>
        <p:txBody>
          <a:bodyPr vert="horz" lIns="91440" tIns="45720" rIns="91440" bIns="45720" rtlCol="0" anchor="ctr">
            <a:normAutofit lnSpcReduction="10000"/>
          </a:bodyPr>
          <a:lstStyle/>
          <a:p>
            <a:pPr marL="0" indent="0" defTabSz="914400">
              <a:lnSpc>
                <a:spcPct val="90000"/>
              </a:lnSpc>
              <a:buNone/>
            </a:pPr>
            <a:r>
              <a:rPr lang="en-US" sz="1400" b="1" i="1" dirty="0">
                <a:solidFill>
                  <a:srgbClr val="FFFFFF"/>
                </a:solidFill>
              </a:rPr>
              <a:t>2014</a:t>
            </a:r>
          </a:p>
          <a:p>
            <a:pPr marL="0" indent="0" defTabSz="914400">
              <a:lnSpc>
                <a:spcPct val="90000"/>
              </a:lnSpc>
              <a:buNone/>
            </a:pPr>
            <a:endParaRPr lang="en-US" sz="1400" b="1" i="1"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The United Nations deemed that the Islamic State "may have committed genocide" of the Yazidi population of Sinjar in 2014, with the lead investigator stating that: "It was quite clear the attacks against them were not just spontaneous or happened out of the blue; they were clearly orchestrated.” </a:t>
            </a:r>
            <a:br>
              <a:rPr lang="en-US" sz="1400" dirty="0">
                <a:solidFill>
                  <a:srgbClr val="FFFFFF"/>
                </a:solidFill>
              </a:rPr>
            </a:br>
            <a:endParaRPr lang="en-US" sz="1400"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When IS captured Sinjar in August 2014, they massacred 4,000 male civilians and mass kidnapped between 5,000-7,000 women to be sold into sexual slavery.</a:t>
            </a:r>
            <a:br>
              <a:rPr lang="en-US" sz="1400" dirty="0">
                <a:solidFill>
                  <a:srgbClr val="FFFFFF"/>
                </a:solidFill>
              </a:rPr>
            </a:br>
            <a:endParaRPr lang="en-US" sz="1400"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IS clearly publicized and justified the enslavement of Yazidi women in its propaganda magazines following the attack on Sinjar. </a:t>
            </a:r>
            <a:br>
              <a:rPr lang="en-US" sz="1400" dirty="0">
                <a:solidFill>
                  <a:srgbClr val="FFFFFF"/>
                </a:solidFill>
              </a:rPr>
            </a:br>
            <a:endParaRPr lang="en-US" sz="1400"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When Iraqi Security Forces and Kurdish forces recaptured Sinjar and the surrounding area, several mass graves of Yazidi civilians were discovered. </a:t>
            </a:r>
            <a:br>
              <a:rPr lang="en-US" sz="1400" dirty="0">
                <a:solidFill>
                  <a:srgbClr val="FFFFFF"/>
                </a:solidFill>
              </a:rPr>
            </a:br>
            <a:endParaRPr lang="en-US" sz="1400"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In 2021, the whereabouts of thousands of Yazidi women are still unknown.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AE766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4400" b="0" dirty="0">
                <a:solidFill>
                  <a:srgbClr val="FFFFFF"/>
                </a:solidFill>
              </a:rPr>
              <a:t>International Responses</a:t>
            </a:r>
          </a:p>
        </p:txBody>
      </p:sp>
      <p:pic>
        <p:nvPicPr>
          <p:cNvPr id="4" name="Picture 4" descr="Map&#10;&#10;Description automatically generated">
            <a:extLst>
              <a:ext uri="{FF2B5EF4-FFF2-40B4-BE49-F238E27FC236}">
                <a16:creationId xmlns:a16="http://schemas.microsoft.com/office/drawing/2014/main" id="{3290A1F7-81E5-4B86-AF07-04A4E3030A73}"/>
              </a:ext>
            </a:extLst>
          </p:cNvPr>
          <p:cNvPicPr>
            <a:picLocks noChangeAspect="1"/>
          </p:cNvPicPr>
          <p:nvPr/>
        </p:nvPicPr>
        <p:blipFill rotWithShape="1">
          <a:blip r:embed="rId2"/>
          <a:srcRect l="11792" r="8622" b="-1"/>
          <a:stretch/>
        </p:blipFill>
        <p:spPr>
          <a:xfrm>
            <a:off x="245660" y="321733"/>
            <a:ext cx="5293729" cy="4107392"/>
          </a:xfrm>
          <a:prstGeom prst="rect">
            <a:avLst/>
          </a:prstGeom>
          <a:noFill/>
        </p:spPr>
      </p:pic>
      <p:sp>
        <p:nvSpPr>
          <p:cNvPr id="7"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type="body" sz="half" idx="2"/>
          </p:nvPr>
        </p:nvSpPr>
        <p:spPr>
          <a:xfrm>
            <a:off x="5650990" y="257849"/>
            <a:ext cx="3247349" cy="6214534"/>
          </a:xfrm>
        </p:spPr>
        <p:txBody>
          <a:bodyPr vert="horz" lIns="91440" tIns="45720" rIns="91440" bIns="45720" rtlCol="0" anchor="ctr">
            <a:normAutofit fontScale="92500" lnSpcReduction="10000"/>
          </a:bodyPr>
          <a:lstStyle/>
          <a:p>
            <a:pPr defTabSz="914400">
              <a:lnSpc>
                <a:spcPct val="90000"/>
              </a:lnSpc>
            </a:pPr>
            <a:r>
              <a:rPr lang="en-US" sz="1800" b="1" i="1" dirty="0">
                <a:solidFill>
                  <a:srgbClr val="FFFFFF"/>
                </a:solidFill>
              </a:rPr>
              <a:t>2014 – 2020</a:t>
            </a:r>
          </a:p>
          <a:p>
            <a:pPr marL="0" defTabSz="914400">
              <a:lnSpc>
                <a:spcPct val="90000"/>
              </a:lnSpc>
            </a:pPr>
            <a:endParaRPr lang="en-US" sz="2000" dirty="0"/>
          </a:p>
          <a:p>
            <a:pPr marL="171450" indent="-171450" defTabSz="914400">
              <a:lnSpc>
                <a:spcPct val="90000"/>
              </a:lnSpc>
              <a:buChar char="•"/>
            </a:pPr>
            <a:r>
              <a:rPr lang="en-US" sz="1800" dirty="0">
                <a:solidFill>
                  <a:srgbClr val="FFFFFF"/>
                </a:solidFill>
              </a:rPr>
              <a:t>The rise and expansion of ISIS have received numerous responses from governments and organizations all around the world. </a:t>
            </a:r>
            <a:br>
              <a:rPr lang="en-US" sz="1800" dirty="0"/>
            </a:br>
            <a:endParaRPr lang="en-US" sz="1800" dirty="0">
              <a:solidFill>
                <a:srgbClr val="FFFFFF"/>
              </a:solidFill>
            </a:endParaRPr>
          </a:p>
          <a:p>
            <a:pPr marL="171450" indent="-171450" defTabSz="914400">
              <a:lnSpc>
                <a:spcPct val="90000"/>
              </a:lnSpc>
              <a:buChar char="•"/>
            </a:pPr>
            <a:r>
              <a:rPr lang="en-US" sz="1800" dirty="0">
                <a:solidFill>
                  <a:srgbClr val="FFFFFF"/>
                </a:solidFill>
              </a:rPr>
              <a:t>From its emergence to the present day, ISIS-affiliated groups, individuals, and terrorist attacks have been the number one concern of many world governments. </a:t>
            </a:r>
            <a:br>
              <a:rPr lang="en-US" sz="1800" dirty="0"/>
            </a:br>
            <a:endParaRPr lang="en-US" sz="1800" dirty="0">
              <a:solidFill>
                <a:srgbClr val="FFFFFF"/>
              </a:solidFill>
              <a:cs typeface="Calibri"/>
            </a:endParaRPr>
          </a:p>
          <a:p>
            <a:pPr marL="171450" indent="-171450" defTabSz="914400">
              <a:lnSpc>
                <a:spcPct val="90000"/>
              </a:lnSpc>
              <a:buChar char="•"/>
            </a:pPr>
            <a:r>
              <a:rPr lang="en-US" sz="1800" dirty="0">
                <a:solidFill>
                  <a:srgbClr val="FFFFFF"/>
                </a:solidFill>
              </a:rPr>
              <a:t>Some countries such as the U.S. and Turkey intervened militarily in Syria and Iraq; some others such as Libya and Egypt fought with the local ISIS-affiliated groups and 'wilayahs' within their national borders. </a:t>
            </a:r>
            <a:br>
              <a:rPr lang="en-US" sz="1800" dirty="0"/>
            </a:br>
            <a:endParaRPr lang="en-US" sz="1800" dirty="0">
              <a:solidFill>
                <a:srgbClr val="FFFFFF"/>
              </a:solidFill>
              <a:cs typeface="Calibri"/>
            </a:endParaRPr>
          </a:p>
          <a:p>
            <a:pPr marL="171450" indent="-171450" defTabSz="914400">
              <a:lnSpc>
                <a:spcPct val="90000"/>
              </a:lnSpc>
              <a:buChar char="•"/>
            </a:pPr>
            <a:r>
              <a:rPr lang="en-US" sz="1800" dirty="0">
                <a:solidFill>
                  <a:srgbClr val="FFFFFF"/>
                </a:solidFill>
                <a:hlinkClick r:id="rId3"/>
              </a:rPr>
              <a:t>This map</a:t>
            </a:r>
            <a:r>
              <a:rPr lang="en-US" sz="1800" dirty="0">
                <a:solidFill>
                  <a:srgbClr val="FFFFFF"/>
                </a:solidFill>
              </a:rPr>
              <a:t> shows more information on several countries' and organizations' responses to ISIS' emergence.</a:t>
            </a:r>
            <a:endParaRPr lang="en-US" sz="1800" dirty="0">
              <a:solidFill>
                <a:srgbClr val="FFFFFF"/>
              </a:solidFill>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955" y="48981"/>
            <a:ext cx="8229600" cy="1143000"/>
          </a:xfrm>
        </p:spPr>
        <p:txBody>
          <a:bodyPr anchor="ctr">
            <a:normAutofit/>
          </a:bodyPr>
          <a:lstStyle/>
          <a:p>
            <a:r>
              <a:rPr lang="en-US" dirty="0"/>
              <a:t>Women in the Islamic State</a:t>
            </a:r>
          </a:p>
        </p:txBody>
      </p:sp>
      <p:pic>
        <p:nvPicPr>
          <p:cNvPr id="4" name="Picture 4" descr="A person wearing a costume&#10;&#10;Description automatically generated">
            <a:extLst>
              <a:ext uri="{FF2B5EF4-FFF2-40B4-BE49-F238E27FC236}">
                <a16:creationId xmlns:a16="http://schemas.microsoft.com/office/drawing/2014/main" id="{79DD5651-D7C5-440E-A27F-44ED3684B6A9}"/>
              </a:ext>
            </a:extLst>
          </p:cNvPr>
          <p:cNvPicPr>
            <a:picLocks noChangeAspect="1"/>
          </p:cNvPicPr>
          <p:nvPr/>
        </p:nvPicPr>
        <p:blipFill rotWithShape="1">
          <a:blip r:embed="rId2"/>
          <a:srcRect l="12117" r="37912" b="-1"/>
          <a:stretch/>
        </p:blipFill>
        <p:spPr>
          <a:xfrm>
            <a:off x="202110" y="1531522"/>
            <a:ext cx="4038600" cy="4525963"/>
          </a:xfrm>
          <a:prstGeom prst="rect">
            <a:avLst/>
          </a:prstGeom>
          <a:noFill/>
        </p:spPr>
      </p:pic>
      <p:sp>
        <p:nvSpPr>
          <p:cNvPr id="3" name="Content Placeholder 2"/>
          <p:cNvSpPr>
            <a:spLocks noGrp="1"/>
          </p:cNvSpPr>
          <p:nvPr>
            <p:ph sz="half" idx="2"/>
          </p:nvPr>
        </p:nvSpPr>
        <p:spPr>
          <a:xfrm>
            <a:off x="4236132" y="913420"/>
            <a:ext cx="4794058" cy="5477645"/>
          </a:xfrm>
        </p:spPr>
        <p:txBody>
          <a:bodyPr vert="horz" lIns="91440" tIns="45720" rIns="91440" bIns="45720" rtlCol="0" anchor="t">
            <a:noAutofit/>
          </a:bodyPr>
          <a:lstStyle/>
          <a:p>
            <a:pPr marL="0" indent="0">
              <a:lnSpc>
                <a:spcPct val="90000"/>
              </a:lnSpc>
              <a:buNone/>
            </a:pPr>
            <a:r>
              <a:rPr lang="en-GB" sz="1100" b="1" i="1" dirty="0"/>
              <a:t>2014</a:t>
            </a:r>
            <a:endParaRPr lang="en-GB" sz="1100" b="1" i="1" dirty="0">
              <a:cs typeface="Calibri"/>
            </a:endParaRPr>
          </a:p>
          <a:p>
            <a:pPr marL="0" indent="0">
              <a:lnSpc>
                <a:spcPct val="90000"/>
              </a:lnSpc>
              <a:buNone/>
            </a:pPr>
            <a:endParaRPr lang="en-GB" sz="1100" dirty="0">
              <a:cs typeface="Calibri"/>
            </a:endParaRPr>
          </a:p>
          <a:p>
            <a:r>
              <a:rPr lang="en-GB" sz="1200" dirty="0">
                <a:ea typeface="+mn-lt"/>
                <a:cs typeface="+mn-lt"/>
              </a:rPr>
              <a:t>Within IS territory, women's lives existed heavily in the domestic sphere. Women are expected to support their husbands, and </a:t>
            </a:r>
            <a:r>
              <a:rPr lang="en-GB" sz="1200" dirty="0" err="1">
                <a:ea typeface="+mn-lt"/>
                <a:cs typeface="+mn-lt"/>
              </a:rPr>
              <a:t>instill</a:t>
            </a:r>
            <a:r>
              <a:rPr lang="en-GB" sz="1200" dirty="0">
                <a:ea typeface="+mn-lt"/>
                <a:cs typeface="+mn-lt"/>
              </a:rPr>
              <a:t> their ideology within their children. </a:t>
            </a:r>
          </a:p>
          <a:p>
            <a:endParaRPr lang="en-GB" sz="1200" dirty="0">
              <a:ea typeface="+mn-lt"/>
              <a:cs typeface="+mn-lt"/>
            </a:endParaRPr>
          </a:p>
          <a:p>
            <a:r>
              <a:rPr lang="en-GB" sz="1200" dirty="0">
                <a:ea typeface="+mn-lt"/>
                <a:cs typeface="+mn-lt"/>
              </a:rPr>
              <a:t>Many women, who have been largely been detained in Kurdish-run camps in Syria, also </a:t>
            </a:r>
            <a:r>
              <a:rPr lang="en-GB" sz="1200" dirty="0" err="1">
                <a:ea typeface="+mn-lt"/>
                <a:cs typeface="+mn-lt"/>
              </a:rPr>
              <a:t>traveled</a:t>
            </a:r>
            <a:r>
              <a:rPr lang="en-GB" sz="1200" dirty="0">
                <a:ea typeface="+mn-lt"/>
                <a:cs typeface="+mn-lt"/>
              </a:rPr>
              <a:t> to Iraq and Syria to join ISIS, or have aided in recruiting ISIS militants in their communities in Europe.</a:t>
            </a:r>
          </a:p>
          <a:p>
            <a:endParaRPr lang="en-GB" sz="1200" dirty="0">
              <a:ea typeface="+mn-lt"/>
              <a:cs typeface="+mn-lt"/>
            </a:endParaRPr>
          </a:p>
          <a:p>
            <a:r>
              <a:rPr lang="en-GB" sz="1200" dirty="0">
                <a:ea typeface="+mn-lt"/>
                <a:cs typeface="+mn-lt"/>
              </a:rPr>
              <a:t>The first paper attached contributes to the understanding of women’s roles in the Islamic State. The second research conducted by Genocide Watch contributor Anna </a:t>
            </a:r>
            <a:r>
              <a:rPr lang="en-GB" sz="1200" dirty="0" err="1">
                <a:ea typeface="+mn-lt"/>
                <a:cs typeface="+mn-lt"/>
              </a:rPr>
              <a:t>Gopsill</a:t>
            </a:r>
            <a:r>
              <a:rPr lang="en-GB" sz="1200" dirty="0">
                <a:ea typeface="+mn-lt"/>
                <a:cs typeface="+mn-lt"/>
              </a:rPr>
              <a:t> also explains women's role in ISIS.</a:t>
            </a:r>
          </a:p>
          <a:p>
            <a:pPr marL="0" indent="0">
              <a:buNone/>
            </a:pPr>
            <a:endParaRPr lang="en-GB" sz="1200" dirty="0">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C46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vert="horz" lIns="91440" tIns="45720" rIns="91440" bIns="45720" rtlCol="0" anchor="ctr">
            <a:normAutofit/>
          </a:bodyPr>
          <a:lstStyle/>
          <a:p>
            <a:pPr defTabSz="914400">
              <a:lnSpc>
                <a:spcPct val="90000"/>
              </a:lnSpc>
            </a:pPr>
            <a:r>
              <a:rPr lang="en-US" sz="4400" b="0">
                <a:solidFill>
                  <a:srgbClr val="FFFFFF"/>
                </a:solidFill>
              </a:rPr>
              <a:t>Largest Refugee Group in the World</a:t>
            </a:r>
            <a:endParaRPr lang="en-US" sz="4400" b="0">
              <a:solidFill>
                <a:srgbClr val="FFFFFF"/>
              </a:solidFill>
              <a:cs typeface="Calibri"/>
            </a:endParaRPr>
          </a:p>
        </p:txBody>
      </p:sp>
      <p:pic>
        <p:nvPicPr>
          <p:cNvPr id="4" name="Picture 4" descr="Map&#10;&#10;Description automatically generated">
            <a:extLst>
              <a:ext uri="{FF2B5EF4-FFF2-40B4-BE49-F238E27FC236}">
                <a16:creationId xmlns:a16="http://schemas.microsoft.com/office/drawing/2014/main" id="{9290BEC6-7B74-4305-A3A6-8D4AE1EA8B4F}"/>
              </a:ext>
            </a:extLst>
          </p:cNvPr>
          <p:cNvPicPr>
            <a:picLocks noChangeAspect="1"/>
          </p:cNvPicPr>
          <p:nvPr/>
        </p:nvPicPr>
        <p:blipFill rotWithShape="1">
          <a:blip r:embed="rId2"/>
          <a:srcRect t="5727" r="-2" b="10944"/>
          <a:stretch/>
        </p:blipFill>
        <p:spPr>
          <a:xfrm>
            <a:off x="245660" y="2454903"/>
            <a:ext cx="5293729" cy="4080254"/>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type="body" sz="half" idx="2"/>
          </p:nvPr>
        </p:nvSpPr>
        <p:spPr>
          <a:xfrm>
            <a:off x="6021989" y="917725"/>
            <a:ext cx="2568554" cy="4852362"/>
          </a:xfrm>
        </p:spPr>
        <p:txBody>
          <a:bodyPr vert="horz" lIns="91440" tIns="45720" rIns="91440" bIns="45720" rtlCol="0" anchor="ctr">
            <a:normAutofit/>
          </a:bodyPr>
          <a:lstStyle/>
          <a:p>
            <a:pPr defTabSz="914400">
              <a:lnSpc>
                <a:spcPct val="90000"/>
              </a:lnSpc>
            </a:pPr>
            <a:r>
              <a:rPr lang="en-US" sz="2400" dirty="0">
                <a:solidFill>
                  <a:srgbClr val="FFFFFF"/>
                </a:solidFill>
              </a:rPr>
              <a:t>In 2014, Syrian refugees became the largest refugee group in the world, surpassing 3 million.</a:t>
            </a:r>
            <a:endParaRPr lang="en-US"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dirty="0">
                <a:solidFill>
                  <a:schemeClr val="bg1"/>
                </a:solidFill>
              </a:rPr>
              <a:t>Stage 9: Extermination</a:t>
            </a:r>
          </a:p>
        </p:txBody>
      </p:sp>
      <p:cxnSp>
        <p:nvCxnSpPr>
          <p:cNvPr id="27" name="Straight Connector 2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268312" y="1825142"/>
            <a:ext cx="4249911" cy="4285544"/>
          </a:xfrm>
        </p:spPr>
        <p:txBody>
          <a:bodyPr vert="horz" lIns="91440" tIns="45720" rIns="91440" bIns="45720" rtlCol="0" anchor="t">
            <a:normAutofit fontScale="55000" lnSpcReduction="20000"/>
          </a:bodyPr>
          <a:lstStyle/>
          <a:p>
            <a:pPr marL="0" indent="0" defTabSz="914400">
              <a:lnSpc>
                <a:spcPct val="90000"/>
              </a:lnSpc>
              <a:buNone/>
            </a:pPr>
            <a:r>
              <a:rPr lang="en-US" sz="2400" b="1" i="1" dirty="0">
                <a:solidFill>
                  <a:schemeClr val="bg1"/>
                </a:solidFill>
              </a:rPr>
              <a:t>2014 – 2019</a:t>
            </a:r>
            <a:endParaRPr lang="en-US" sz="2400" b="1" i="1" dirty="0">
              <a:solidFill>
                <a:schemeClr val="bg1"/>
              </a:solidFill>
              <a:cs typeface="Calibri"/>
            </a:endParaRPr>
          </a:p>
          <a:p>
            <a:pPr marL="0" indent="0" defTabSz="914400">
              <a:lnSpc>
                <a:spcPct val="90000"/>
              </a:lnSpc>
              <a:buNone/>
            </a:pPr>
            <a:endParaRPr lang="en-US" sz="2400" dirty="0">
              <a:solidFill>
                <a:schemeClr val="bg1"/>
              </a:solidFill>
            </a:endParaRPr>
          </a:p>
          <a:p>
            <a:pPr marL="285750" indent="-228600" defTabSz="914400">
              <a:lnSpc>
                <a:spcPct val="90000"/>
              </a:lnSpc>
              <a:buFont typeface="Arial" panose="020B0604020202020204" pitchFamily="34" charset="0"/>
              <a:buChar char="•"/>
            </a:pPr>
            <a:r>
              <a:rPr lang="en-US" sz="2400" b="1" dirty="0">
                <a:solidFill>
                  <a:schemeClr val="bg1"/>
                </a:solidFill>
              </a:rPr>
              <a:t>Mass Killings and Summary Executions</a:t>
            </a:r>
            <a:r>
              <a:rPr lang="en-US" sz="2400" dirty="0">
                <a:solidFill>
                  <a:schemeClr val="bg1"/>
                </a:solidFill>
              </a:rPr>
              <a:t>: Some massacres perpetrated by ISIS include:</a:t>
            </a:r>
          </a:p>
          <a:p>
            <a:pPr marL="685800" lvl="1" indent="-228600" defTabSz="914400">
              <a:lnSpc>
                <a:spcPct val="90000"/>
              </a:lnSpc>
              <a:buFont typeface="Arial" panose="020B0604020202020204" pitchFamily="34" charset="0"/>
              <a:buChar char="•"/>
            </a:pPr>
            <a:r>
              <a:rPr lang="en-US" dirty="0">
                <a:solidFill>
                  <a:schemeClr val="bg1"/>
                </a:solidFill>
              </a:rPr>
              <a:t>Camp Speicher (June 2014)</a:t>
            </a:r>
          </a:p>
          <a:p>
            <a:pPr marL="685800" lvl="1" indent="-228600" defTabSz="914400">
              <a:lnSpc>
                <a:spcPct val="90000"/>
              </a:lnSpc>
              <a:buFont typeface="Arial" panose="020B0604020202020204" pitchFamily="34" charset="0"/>
              <a:buChar char="•"/>
            </a:pPr>
            <a:r>
              <a:rPr lang="en-US" dirty="0" err="1">
                <a:solidFill>
                  <a:schemeClr val="bg1"/>
                </a:solidFill>
              </a:rPr>
              <a:t>Badoush</a:t>
            </a:r>
            <a:r>
              <a:rPr lang="en-US" dirty="0">
                <a:solidFill>
                  <a:schemeClr val="bg1"/>
                </a:solidFill>
              </a:rPr>
              <a:t> Prison Massacre (June 2014)</a:t>
            </a:r>
          </a:p>
          <a:p>
            <a:pPr marL="685800" lvl="1" indent="-228600" defTabSz="914400">
              <a:lnSpc>
                <a:spcPct val="90000"/>
              </a:lnSpc>
              <a:buFont typeface="Arial" panose="020B0604020202020204" pitchFamily="34" charset="0"/>
              <a:buChar char="•"/>
            </a:pPr>
            <a:r>
              <a:rPr lang="en-US" dirty="0" err="1">
                <a:solidFill>
                  <a:schemeClr val="bg1"/>
                </a:solidFill>
              </a:rPr>
              <a:t>Qiniyeh</a:t>
            </a:r>
            <a:r>
              <a:rPr lang="en-US" dirty="0">
                <a:solidFill>
                  <a:schemeClr val="bg1"/>
                </a:solidFill>
              </a:rPr>
              <a:t>, Iraq (August 2014)</a:t>
            </a:r>
          </a:p>
          <a:p>
            <a:pPr marL="685800" lvl="1" indent="-228600" defTabSz="914400">
              <a:lnSpc>
                <a:spcPct val="90000"/>
              </a:lnSpc>
              <a:buFont typeface="Arial" panose="020B0604020202020204" pitchFamily="34" charset="0"/>
              <a:buChar char="•"/>
            </a:pPr>
            <a:r>
              <a:rPr lang="en-US" dirty="0">
                <a:solidFill>
                  <a:schemeClr val="bg1"/>
                </a:solidFill>
              </a:rPr>
              <a:t>Mount Sinjar Massacre (August 2014)</a:t>
            </a:r>
          </a:p>
          <a:p>
            <a:pPr marL="685800" lvl="1" indent="-228600" defTabSz="914400">
              <a:lnSpc>
                <a:spcPct val="90000"/>
              </a:lnSpc>
              <a:buFont typeface="Arial" panose="020B0604020202020204" pitchFamily="34" charset="0"/>
              <a:buChar char="•"/>
            </a:pPr>
            <a:r>
              <a:rPr lang="en-US" dirty="0" err="1">
                <a:solidFill>
                  <a:schemeClr val="bg1"/>
                </a:solidFill>
              </a:rPr>
              <a:t>Kocho</a:t>
            </a:r>
            <a:r>
              <a:rPr lang="en-US" dirty="0">
                <a:solidFill>
                  <a:schemeClr val="bg1"/>
                </a:solidFill>
              </a:rPr>
              <a:t>, or </a:t>
            </a:r>
            <a:r>
              <a:rPr lang="en-US" dirty="0" err="1">
                <a:solidFill>
                  <a:schemeClr val="bg1"/>
                </a:solidFill>
              </a:rPr>
              <a:t>Kuju</a:t>
            </a:r>
            <a:r>
              <a:rPr lang="en-US" dirty="0">
                <a:solidFill>
                  <a:schemeClr val="bg1"/>
                </a:solidFill>
              </a:rPr>
              <a:t>, Iraq (August 2014)</a:t>
            </a:r>
          </a:p>
          <a:p>
            <a:pPr marL="685800" lvl="1" indent="-228600" defTabSz="914400">
              <a:lnSpc>
                <a:spcPct val="90000"/>
              </a:lnSpc>
              <a:buFont typeface="Arial" panose="020B0604020202020204" pitchFamily="34" charset="0"/>
              <a:buChar char="•"/>
            </a:pPr>
            <a:r>
              <a:rPr lang="en-US" dirty="0" err="1">
                <a:solidFill>
                  <a:schemeClr val="bg1"/>
                </a:solidFill>
              </a:rPr>
              <a:t>Kobani</a:t>
            </a:r>
            <a:r>
              <a:rPr lang="en-US" dirty="0">
                <a:solidFill>
                  <a:schemeClr val="bg1"/>
                </a:solidFill>
              </a:rPr>
              <a:t>, Syria (June 2015)</a:t>
            </a:r>
          </a:p>
          <a:p>
            <a:pPr marL="685800" lvl="1" indent="-228600" defTabSz="914400">
              <a:lnSpc>
                <a:spcPct val="90000"/>
              </a:lnSpc>
              <a:buFont typeface="Arial" panose="020B0604020202020204" pitchFamily="34" charset="0"/>
              <a:buChar char="•"/>
            </a:pPr>
            <a:r>
              <a:rPr lang="en-US" dirty="0">
                <a:solidFill>
                  <a:schemeClr val="bg1"/>
                </a:solidFill>
              </a:rPr>
              <a:t>Mosul, Iraq (June 2017)</a:t>
            </a:r>
          </a:p>
          <a:p>
            <a:pPr marL="457200" lvl="1" indent="0" defTabSz="914400">
              <a:lnSpc>
                <a:spcPct val="90000"/>
              </a:lnSpc>
              <a:buNone/>
            </a:pPr>
            <a:endParaRPr lang="en-US" dirty="0">
              <a:solidFill>
                <a:schemeClr val="bg1"/>
              </a:solidFill>
            </a:endParaRPr>
          </a:p>
          <a:p>
            <a:pPr marL="285750" indent="-228600" defTabSz="914400">
              <a:lnSpc>
                <a:spcPct val="90000"/>
              </a:lnSpc>
              <a:buFont typeface="Arial" panose="020B0604020202020204" pitchFamily="34" charset="0"/>
              <a:buChar char="•"/>
            </a:pPr>
            <a:r>
              <a:rPr lang="en-US" sz="2400" b="1" dirty="0">
                <a:solidFill>
                  <a:schemeClr val="bg1"/>
                </a:solidFill>
              </a:rPr>
              <a:t>Beheadings: </a:t>
            </a:r>
            <a:r>
              <a:rPr lang="en-US" sz="2400" dirty="0">
                <a:solidFill>
                  <a:schemeClr val="bg1"/>
                </a:solidFill>
              </a:rPr>
              <a:t>ISIS frequently filmed hostage beheadings for propaganda directed at the international community, especially Westerners. They often demanded millions of dollars of ransom prior to killing hostages.</a:t>
            </a:r>
          </a:p>
          <a:p>
            <a:pPr marL="285750" indent="-228600" defTabSz="914400">
              <a:lnSpc>
                <a:spcPct val="90000"/>
              </a:lnSpc>
              <a:buFont typeface="Arial" panose="020B0604020202020204" pitchFamily="34" charset="0"/>
              <a:buChar char="•"/>
            </a:pPr>
            <a:endParaRPr lang="en-US" sz="2400" dirty="0">
              <a:solidFill>
                <a:schemeClr val="bg1"/>
              </a:solidFill>
            </a:endParaRPr>
          </a:p>
          <a:p>
            <a:pPr marL="285750" indent="-228600" defTabSz="914400">
              <a:lnSpc>
                <a:spcPct val="90000"/>
              </a:lnSpc>
              <a:buFont typeface="Arial" panose="020B0604020202020204" pitchFamily="34" charset="0"/>
              <a:buChar char="•"/>
            </a:pPr>
            <a:r>
              <a:rPr lang="en-US" sz="2400" b="1" dirty="0">
                <a:solidFill>
                  <a:schemeClr val="bg1"/>
                </a:solidFill>
              </a:rPr>
              <a:t>Terrorism: </a:t>
            </a:r>
            <a:r>
              <a:rPr lang="en-US" sz="2400" dirty="0">
                <a:solidFill>
                  <a:schemeClr val="bg1"/>
                </a:solidFill>
              </a:rPr>
              <a:t>ISIS claimed responsibility for huge numbers of terrorist attacks across the world. They claimed to target all those who do not subscribe to their extremist ideology and encouraged followers to carry out attacks using vehicles, knives, guns, and explosives.</a:t>
            </a:r>
            <a:br>
              <a:rPr lang="en-US" sz="1600" dirty="0">
                <a:solidFill>
                  <a:schemeClr val="bg1"/>
                </a:solidFill>
              </a:rPr>
            </a:br>
            <a:endParaRPr lang="en-US" sz="1600" dirty="0">
              <a:solidFill>
                <a:schemeClr val="bg1"/>
              </a:solidFill>
              <a:cs typeface="Calibri"/>
            </a:endParaRPr>
          </a:p>
        </p:txBody>
      </p:sp>
      <p:cxnSp>
        <p:nvCxnSpPr>
          <p:cNvPr id="29" name="Straight Connector 2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2E1A19A0-D46F-4D35-99F8-F9B573EDE101}"/>
              </a:ext>
            </a:extLst>
          </p:cNvPr>
          <p:cNvPicPr>
            <a:picLocks noChangeAspect="1"/>
          </p:cNvPicPr>
          <p:nvPr/>
        </p:nvPicPr>
        <p:blipFill rotWithShape="1">
          <a:blip r:embed="rId2"/>
          <a:srcRect l="29318" r="29316" b="-1"/>
          <a:stretch/>
        </p:blipFill>
        <p:spPr>
          <a:xfrm>
            <a:off x="4894089" y="10"/>
            <a:ext cx="4249911" cy="685799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group of people looking at the camera&#10;&#10;Description automatically generated">
            <a:extLst>
              <a:ext uri="{FF2B5EF4-FFF2-40B4-BE49-F238E27FC236}">
                <a16:creationId xmlns:a16="http://schemas.microsoft.com/office/drawing/2014/main" id="{D3BE7F97-4B45-4C23-9817-799910966B7C}"/>
              </a:ext>
            </a:extLst>
          </p:cNvPr>
          <p:cNvPicPr>
            <a:picLocks noChangeAspect="1"/>
          </p:cNvPicPr>
          <p:nvPr/>
        </p:nvPicPr>
        <p:blipFill rotWithShape="1">
          <a:blip r:embed="rId2"/>
          <a:srcRect l="19759" r="37119"/>
          <a:stretch/>
        </p:blipFill>
        <p:spPr>
          <a:xfrm>
            <a:off x="20" y="10"/>
            <a:ext cx="5257402"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p:spPr>
      </p:pic>
      <p:sp>
        <p:nvSpPr>
          <p:cNvPr id="19" name="Freeform: Shape 1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570820" y="1396289"/>
            <a:ext cx="4451592" cy="1325563"/>
          </a:xfrm>
        </p:spPr>
        <p:txBody>
          <a:bodyPr vert="horz" lIns="91440" tIns="45720" rIns="91440" bIns="45720" rtlCol="0" anchor="ctr">
            <a:normAutofit/>
          </a:bodyPr>
          <a:lstStyle/>
          <a:p>
            <a:pPr algn="l" defTabSz="914400">
              <a:lnSpc>
                <a:spcPct val="90000"/>
              </a:lnSpc>
            </a:pPr>
            <a:r>
              <a:rPr lang="en-US" sz="4100"/>
              <a:t>Badoush Prison Massacre</a:t>
            </a:r>
          </a:p>
        </p:txBody>
      </p:sp>
      <p:sp>
        <p:nvSpPr>
          <p:cNvPr id="3" name="Content Placeholder 2"/>
          <p:cNvSpPr>
            <a:spLocks noGrp="1"/>
          </p:cNvSpPr>
          <p:nvPr>
            <p:ph sz="half" idx="1"/>
          </p:nvPr>
        </p:nvSpPr>
        <p:spPr>
          <a:xfrm>
            <a:off x="5101076" y="2871982"/>
            <a:ext cx="3614963" cy="3181684"/>
          </a:xfrm>
        </p:spPr>
        <p:txBody>
          <a:bodyPr vert="horz" lIns="91440" tIns="45720" rIns="91440" bIns="45720" rtlCol="0" anchor="t">
            <a:normAutofit/>
          </a:bodyPr>
          <a:lstStyle/>
          <a:p>
            <a:pPr marL="0" indent="0" defTabSz="914400">
              <a:lnSpc>
                <a:spcPct val="90000"/>
              </a:lnSpc>
              <a:buNone/>
            </a:pPr>
            <a:r>
              <a:rPr lang="en-US" sz="1800" b="1" i="1" dirty="0"/>
              <a:t>June 10, 2014 </a:t>
            </a:r>
            <a:endParaRPr lang="en-US" sz="1800" b="1" i="1" dirty="0">
              <a:cs typeface="Calibri"/>
            </a:endParaRPr>
          </a:p>
          <a:p>
            <a:pPr marL="228600" indent="0" defTabSz="914400">
              <a:lnSpc>
                <a:spcPct val="90000"/>
              </a:lnSpc>
              <a:buNone/>
            </a:pPr>
            <a:endParaRPr lang="en-US" sz="1800" dirty="0"/>
          </a:p>
          <a:p>
            <a:pPr marL="63500" indent="0" defTabSz="914400">
              <a:lnSpc>
                <a:spcPct val="90000"/>
              </a:lnSpc>
              <a:buNone/>
            </a:pPr>
            <a:r>
              <a:rPr lang="en-US" sz="1800" dirty="0"/>
              <a:t>ISIS captured and killed roughly 600 male, mostly Shia inmates from the </a:t>
            </a:r>
            <a:r>
              <a:rPr lang="en-US" sz="1800" dirty="0" err="1"/>
              <a:t>Badoush</a:t>
            </a:r>
            <a:r>
              <a:rPr lang="en-US" sz="1800" dirty="0"/>
              <a:t> Prison outside of Mosul.</a:t>
            </a:r>
            <a:endParaRPr lang="en-US" sz="18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group of people riding on the back of a person&#10;&#10;Description automatically generated">
            <a:extLst>
              <a:ext uri="{FF2B5EF4-FFF2-40B4-BE49-F238E27FC236}">
                <a16:creationId xmlns:a16="http://schemas.microsoft.com/office/drawing/2014/main" id="{1E4F1A21-AB7C-4BD0-A6C1-E99787178418}"/>
              </a:ext>
            </a:extLst>
          </p:cNvPr>
          <p:cNvPicPr>
            <a:picLocks noChangeAspect="1"/>
          </p:cNvPicPr>
          <p:nvPr/>
        </p:nvPicPr>
        <p:blipFill rotWithShape="1">
          <a:blip r:embed="rId2"/>
          <a:srcRect l="8247" r="18106" b="1"/>
          <a:stretch/>
        </p:blipFill>
        <p:spPr>
          <a:xfrm>
            <a:off x="20" y="10"/>
            <a:ext cx="9141694" cy="6857990"/>
          </a:xfrm>
          <a:prstGeom prst="rect">
            <a:avLst/>
          </a:prstGeom>
          <a:noFill/>
        </p:spPr>
      </p:pic>
      <p:sp>
        <p:nvSpPr>
          <p:cNvPr id="6"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Camp Speicher Massacre</a:t>
            </a:r>
          </a:p>
        </p:txBody>
      </p:sp>
      <p:sp>
        <p:nvSpPr>
          <p:cNvPr id="3" name="Content Placeholder 2"/>
          <p:cNvSpPr>
            <a:spLocks noGrp="1"/>
          </p:cNvSpPr>
          <p:nvPr>
            <p:ph sz="half" idx="1"/>
          </p:nvPr>
        </p:nvSpPr>
        <p:spPr>
          <a:xfrm>
            <a:off x="463547" y="4856920"/>
            <a:ext cx="7173771" cy="1429263"/>
          </a:xfrm>
        </p:spPr>
        <p:txBody>
          <a:bodyPr vert="horz" lIns="91440" tIns="45720" rIns="91440" bIns="45720" rtlCol="0" anchor="t">
            <a:normAutofit/>
          </a:bodyPr>
          <a:lstStyle/>
          <a:p>
            <a:pPr marL="0" indent="0" defTabSz="914400">
              <a:lnSpc>
                <a:spcPct val="90000"/>
              </a:lnSpc>
              <a:buNone/>
            </a:pPr>
            <a:r>
              <a:rPr lang="en-US" sz="1600" b="1" i="1" dirty="0"/>
              <a:t>June 12, 2014</a:t>
            </a:r>
            <a:endParaRPr lang="en-US" sz="1600" b="1" i="1" dirty="0">
              <a:cs typeface="Calibri"/>
            </a:endParaRPr>
          </a:p>
          <a:p>
            <a:pPr marL="0" indent="0" defTabSz="914400">
              <a:lnSpc>
                <a:spcPct val="90000"/>
              </a:lnSpc>
              <a:buNone/>
            </a:pPr>
            <a:endParaRPr lang="en-US" sz="1050" dirty="0"/>
          </a:p>
          <a:p>
            <a:pPr marL="114300" indent="0" defTabSz="914400">
              <a:lnSpc>
                <a:spcPct val="90000"/>
              </a:lnSpc>
              <a:buNone/>
            </a:pPr>
            <a:r>
              <a:rPr lang="en-US" sz="1600" dirty="0"/>
              <a:t>The Camp Speicher Massacre in Tikrit, Iraq led to the deaths of over 1,700 Iraqi air cadet recruits. Victims were buried in mass graves or dumped into the Tigris River.</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a:solidFill>
                  <a:schemeClr val="bg1"/>
                </a:solidFill>
              </a:rPr>
              <a:t>Stage 1: Classification</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446615" y="1937530"/>
            <a:ext cx="3439885" cy="3983605"/>
          </a:xfrm>
        </p:spPr>
        <p:txBody>
          <a:bodyPr vert="horz" lIns="91440" tIns="45720" rIns="91440" bIns="45720" rtlCol="0" anchor="t">
            <a:normAutofit/>
          </a:bodyPr>
          <a:lstStyle/>
          <a:p>
            <a:pPr marL="400050" indent="-285750" defTabSz="914400">
              <a:lnSpc>
                <a:spcPct val="90000"/>
              </a:lnSpc>
            </a:pPr>
            <a:r>
              <a:rPr lang="en-US" sz="1600" dirty="0">
                <a:solidFill>
                  <a:schemeClr val="bg1"/>
                </a:solidFill>
              </a:rPr>
              <a:t>Takfirism has been the main ideology of the Salafist jihadist doctrine of ISIS. For these extremist Sunni Muslims, other branches of Islam such as Shia and Sufis are blamed for apostasy. </a:t>
            </a:r>
            <a:br>
              <a:rPr lang="en-US" sz="1600" dirty="0">
                <a:solidFill>
                  <a:schemeClr val="bg1"/>
                </a:solidFill>
              </a:rPr>
            </a:br>
            <a:endParaRPr lang="en-US" sz="1600" dirty="0">
              <a:solidFill>
                <a:schemeClr val="bg1"/>
              </a:solidFill>
              <a:cs typeface="Calibri"/>
            </a:endParaRPr>
          </a:p>
          <a:p>
            <a:pPr marL="400050" indent="-285750" defTabSz="914400">
              <a:lnSpc>
                <a:spcPct val="90000"/>
              </a:lnSpc>
            </a:pPr>
            <a:r>
              <a:rPr lang="en-US" sz="1600" dirty="0">
                <a:solidFill>
                  <a:schemeClr val="bg1"/>
                </a:solidFill>
              </a:rPr>
              <a:t>Believers of other religions such as Christians, Hindus, Yazidis, and Jews are also classified as non-believers. And under the ideology of ISIS, they should be converted to the 'true religion' which for them is the Salafist extremist Sunni Islam.</a:t>
            </a:r>
            <a:endParaRPr lang="en-US" sz="1600" dirty="0">
              <a:solidFill>
                <a:schemeClr val="bg1"/>
              </a:solidFill>
              <a:cs typeface="Calibri"/>
            </a:endParaRPr>
          </a:p>
          <a:p>
            <a:pPr indent="-228600" defTabSz="914400">
              <a:lnSpc>
                <a:spcPct val="90000"/>
              </a:lnSpc>
              <a:buFont typeface="Arial" panose="020B0604020202020204" pitchFamily="34" charset="0"/>
              <a:buChar char="•"/>
            </a:pPr>
            <a:endParaRPr lang="en-US" sz="14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02acddc24cdc2e5d1c7289ad410e9134">
            <a:extLst>
              <a:ext uri="{FF2B5EF4-FFF2-40B4-BE49-F238E27FC236}">
                <a16:creationId xmlns:a16="http://schemas.microsoft.com/office/drawing/2014/main" id="{FB94264F-B34D-A843-87BF-D15181D5BFC8}"/>
              </a:ext>
            </a:extLst>
          </p:cNvPr>
          <p:cNvPicPr>
            <a:picLocks noChangeAspect="1"/>
          </p:cNvPicPr>
          <p:nvPr/>
        </p:nvPicPr>
        <p:blipFill rotWithShape="1">
          <a:blip r:embed="rId2"/>
          <a:srcRect l="26980" r="35838"/>
          <a:stretch/>
        </p:blipFill>
        <p:spPr>
          <a:xfrm>
            <a:off x="4894089" y="10"/>
            <a:ext cx="4249911" cy="685799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28650" y="448721"/>
            <a:ext cx="3530753" cy="1225650"/>
          </a:xfrm>
        </p:spPr>
        <p:txBody>
          <a:bodyPr vert="horz" lIns="91440" tIns="45720" rIns="91440" bIns="45720" rtlCol="0" anchor="b">
            <a:normAutofit/>
          </a:bodyPr>
          <a:lstStyle/>
          <a:p>
            <a:pPr algn="l" defTabSz="914400">
              <a:lnSpc>
                <a:spcPct val="90000"/>
              </a:lnSpc>
            </a:pPr>
            <a:r>
              <a:rPr lang="en-US" sz="3300" dirty="0">
                <a:solidFill>
                  <a:schemeClr val="bg1"/>
                </a:solidFill>
              </a:rPr>
              <a:t>Mount Sinjar Massacre</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43707" y="1997458"/>
            <a:ext cx="3699122" cy="3455196"/>
          </a:xfrm>
        </p:spPr>
        <p:txBody>
          <a:bodyPr vert="horz" lIns="91440" tIns="45720" rIns="91440" bIns="45720" rtlCol="0" anchor="t">
            <a:normAutofit lnSpcReduction="10000"/>
          </a:bodyPr>
          <a:lstStyle/>
          <a:p>
            <a:pPr marL="0" indent="0" defTabSz="914400">
              <a:lnSpc>
                <a:spcPct val="90000"/>
              </a:lnSpc>
              <a:buNone/>
            </a:pPr>
            <a:r>
              <a:rPr lang="en-US" sz="1700" b="1" i="1" dirty="0">
                <a:solidFill>
                  <a:schemeClr val="bg1"/>
                </a:solidFill>
              </a:rPr>
              <a:t>Aug 8, 2014</a:t>
            </a:r>
            <a:endParaRPr lang="en-US" b="1" i="1" dirty="0">
              <a:solidFill>
                <a:schemeClr val="bg1"/>
              </a:solidFill>
            </a:endParaRPr>
          </a:p>
          <a:p>
            <a:pPr indent="-228600" defTabSz="914400">
              <a:lnSpc>
                <a:spcPct val="90000"/>
              </a:lnSpc>
              <a:buFont typeface="Arial" panose="020B0604020202020204" pitchFamily="34" charset="0"/>
              <a:buChar char="•"/>
            </a:pPr>
            <a:endParaRPr lang="en-US" sz="1700" dirty="0">
              <a:solidFill>
                <a:schemeClr val="bg1"/>
              </a:solidFill>
            </a:endParaRPr>
          </a:p>
          <a:p>
            <a:pPr indent="-228600" defTabSz="914400">
              <a:lnSpc>
                <a:spcPct val="90000"/>
              </a:lnSpc>
              <a:buFont typeface="Arial" panose="020B0604020202020204" pitchFamily="34" charset="0"/>
              <a:buChar char="•"/>
            </a:pPr>
            <a:r>
              <a:rPr lang="en-US" sz="1700" dirty="0">
                <a:solidFill>
                  <a:schemeClr val="bg1"/>
                </a:solidFill>
              </a:rPr>
              <a:t>The most prominent genocidal massacre was the Sinjar Massacre of the Yazidis in August 2014, which the United Nations recognized as genocide in 2016.</a:t>
            </a:r>
          </a:p>
          <a:p>
            <a:pPr indent="-228600" defTabSz="914400">
              <a:lnSpc>
                <a:spcPct val="90000"/>
              </a:lnSpc>
              <a:buFont typeface="Arial" panose="020B0604020202020204" pitchFamily="34" charset="0"/>
              <a:buChar char="•"/>
            </a:pPr>
            <a:endParaRPr lang="en-US" sz="1700" dirty="0">
              <a:solidFill>
                <a:schemeClr val="bg1"/>
              </a:solidFill>
            </a:endParaRPr>
          </a:p>
          <a:p>
            <a:pPr indent="-228600" defTabSz="914400">
              <a:lnSpc>
                <a:spcPct val="90000"/>
              </a:lnSpc>
              <a:buFont typeface="Arial" panose="020B0604020202020204" pitchFamily="34" charset="0"/>
              <a:buChar char="•"/>
            </a:pPr>
            <a:r>
              <a:rPr lang="en-US" sz="1700" dirty="0">
                <a:solidFill>
                  <a:schemeClr val="bg1"/>
                </a:solidFill>
              </a:rPr>
              <a:t>The United Nations estimates 5,000 Yazidi men died in the massacre, and 7,000 Yazidi women and girls were enslaved and forcibly transferred to locations in Iraq and Syria.</a:t>
            </a:r>
            <a:endParaRPr lang="en-US" sz="1700" dirty="0">
              <a:solidFill>
                <a:schemeClr val="bg1"/>
              </a:solidFill>
              <a:cs typeface="Calibri"/>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4" descr="A group of people standing on top of a hill&#10;&#10;Description automatically generated">
            <a:extLst>
              <a:ext uri="{FF2B5EF4-FFF2-40B4-BE49-F238E27FC236}">
                <a16:creationId xmlns:a16="http://schemas.microsoft.com/office/drawing/2014/main" id="{BC9D3070-AEF6-4CE0-906F-22F0A1047DF6}"/>
              </a:ext>
            </a:extLst>
          </p:cNvPr>
          <p:cNvPicPr>
            <a:picLocks noChangeAspect="1"/>
          </p:cNvPicPr>
          <p:nvPr/>
        </p:nvPicPr>
        <p:blipFill rotWithShape="1">
          <a:blip r:embed="rId2"/>
          <a:srcRect l="26429" r="27093"/>
          <a:stretch/>
        </p:blipFill>
        <p:spPr>
          <a:xfrm>
            <a:off x="4894089" y="10"/>
            <a:ext cx="4249911" cy="685799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1c40aa4af9136e30c3dc8989c4a287c">
            <a:extLst>
              <a:ext uri="{FF2B5EF4-FFF2-40B4-BE49-F238E27FC236}">
                <a16:creationId xmlns:a16="http://schemas.microsoft.com/office/drawing/2014/main" id="{F8ED86AA-E5FF-48D2-A0F6-150AB67A19B9}"/>
              </a:ext>
            </a:extLst>
          </p:cNvPr>
          <p:cNvPicPr>
            <a:picLocks noChangeAspect="1"/>
          </p:cNvPicPr>
          <p:nvPr/>
        </p:nvPicPr>
        <p:blipFill rotWithShape="1">
          <a:blip r:embed="rId2"/>
          <a:srcRect l="2745" r="-1" b="-1"/>
          <a:stretch/>
        </p:blipFill>
        <p:spPr>
          <a:xfrm>
            <a:off x="20" y="10"/>
            <a:ext cx="9143980" cy="4465973"/>
          </a:xfrm>
          <a:prstGeom prst="rect">
            <a:avLst/>
          </a:prstGeom>
          <a:noFill/>
        </p:spPr>
      </p:pic>
      <p:sp>
        <p:nvSpPr>
          <p:cNvPr id="21" name="Rectangle: Rounded Corners 2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vert="horz" lIns="91440" tIns="45720" rIns="91440" bIns="45720" rtlCol="0" anchor="ctr">
            <a:normAutofit/>
          </a:bodyPr>
          <a:lstStyle/>
          <a:p>
            <a:pPr algn="l" defTabSz="914400">
              <a:lnSpc>
                <a:spcPct val="90000"/>
              </a:lnSpc>
            </a:pPr>
            <a:r>
              <a:rPr lang="en-US" sz="2400">
                <a:solidFill>
                  <a:schemeClr val="bg1"/>
                </a:solidFill>
              </a:rPr>
              <a:t>Anti-immigrant stance on rise</a:t>
            </a:r>
          </a:p>
        </p:txBody>
      </p:sp>
      <p:sp>
        <p:nvSpPr>
          <p:cNvPr id="3" name="Content Placeholder 2"/>
          <p:cNvSpPr>
            <a:spLocks noGrp="1"/>
          </p:cNvSpPr>
          <p:nvPr>
            <p:ph sz="half" idx="1"/>
          </p:nvPr>
        </p:nvSpPr>
        <p:spPr>
          <a:xfrm>
            <a:off x="425196" y="4956314"/>
            <a:ext cx="8293608" cy="1663427"/>
          </a:xfrm>
        </p:spPr>
        <p:txBody>
          <a:bodyPr vert="horz" lIns="91440" tIns="45720" rIns="91440" bIns="45720" rtlCol="0">
            <a:normAutofit/>
          </a:bodyPr>
          <a:lstStyle/>
          <a:p>
            <a:pPr marL="0" indent="0" defTabSz="914400">
              <a:lnSpc>
                <a:spcPct val="90000"/>
              </a:lnSpc>
              <a:buNone/>
            </a:pPr>
            <a:r>
              <a:rPr lang="en-US" sz="1400" b="1" i="1" dirty="0"/>
              <a:t>2014-2020</a:t>
            </a:r>
          </a:p>
          <a:p>
            <a:pPr marL="0" indent="-228600" defTabSz="914400">
              <a:lnSpc>
                <a:spcPct val="90000"/>
              </a:lnSpc>
              <a:buFont typeface="Arial" panose="020B0604020202020204" pitchFamily="34" charset="0"/>
              <a:buChar char="•"/>
            </a:pPr>
            <a:endParaRPr lang="en-US" sz="1400" dirty="0"/>
          </a:p>
          <a:p>
            <a:pPr indent="-228600" defTabSz="914400">
              <a:lnSpc>
                <a:spcPct val="90000"/>
              </a:lnSpc>
              <a:buFont typeface="Arial" panose="020B0604020202020204" pitchFamily="34" charset="0"/>
              <a:buChar char="•"/>
            </a:pPr>
            <a:r>
              <a:rPr lang="en-US" sz="1400" dirty="0"/>
              <a:t>The rising numbers of Syrian refugees in Europe raised anti-immigrant stance in politics and even though they had been welcoming at first, many European countries rejected asylum for thousands of Syrians.</a:t>
            </a:r>
            <a:br>
              <a:rPr lang="en-US" sz="1400" dirty="0"/>
            </a:br>
            <a:endParaRPr lang="en-US" sz="1400" dirty="0"/>
          </a:p>
          <a:p>
            <a:pPr indent="-228600" defTabSz="914400">
              <a:lnSpc>
                <a:spcPct val="90000"/>
              </a:lnSpc>
              <a:buFont typeface="Arial" panose="020B0604020202020204" pitchFamily="34" charset="0"/>
              <a:buChar char="•"/>
            </a:pPr>
            <a:r>
              <a:rPr lang="en-US" sz="1400" dirty="0"/>
              <a:t>With thousands of refugees in the streets, overcrowded camps, rejected asylum, the Syrian Refugee Crisis continues to be one of the worst humanitarian emergencies we have seen in the past few decades.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2858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and terrorism</a:t>
            </a:r>
          </a:p>
        </p:txBody>
      </p:sp>
      <p:pic>
        <p:nvPicPr>
          <p:cNvPr id="4" name="Picture 4" descr="Map&#10;&#10;Description automatically generated">
            <a:extLst>
              <a:ext uri="{FF2B5EF4-FFF2-40B4-BE49-F238E27FC236}">
                <a16:creationId xmlns:a16="http://schemas.microsoft.com/office/drawing/2014/main" id="{EA01FDAF-E294-43AE-945B-61EE9CF5346F}"/>
              </a:ext>
            </a:extLst>
          </p:cNvPr>
          <p:cNvPicPr>
            <a:picLocks noChangeAspect="1"/>
          </p:cNvPicPr>
          <p:nvPr/>
        </p:nvPicPr>
        <p:blipFill rotWithShape="1">
          <a:blip r:embed="rId2"/>
          <a:srcRect l="8437" r="1022"/>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0" indent="0" defTabSz="914400">
              <a:lnSpc>
                <a:spcPct val="90000"/>
              </a:lnSpc>
              <a:buNone/>
            </a:pPr>
            <a:r>
              <a:rPr lang="en-US" sz="1700" b="1" i="1" dirty="0">
                <a:solidFill>
                  <a:srgbClr val="FFFFFF"/>
                </a:solidFill>
              </a:rPr>
              <a:t>2014 - 2020</a:t>
            </a:r>
          </a:p>
          <a:p>
            <a:pPr marL="0" indent="0" defTabSz="914400">
              <a:lnSpc>
                <a:spcPct val="90000"/>
              </a:lnSpc>
              <a:buNone/>
            </a:pPr>
            <a:endParaRPr lang="en-US" dirty="0"/>
          </a:p>
          <a:p>
            <a:pPr indent="-228600" defTabSz="914400">
              <a:lnSpc>
                <a:spcPct val="90000"/>
              </a:lnSpc>
              <a:buFont typeface="Arial" panose="020B0604020202020204" pitchFamily="34" charset="0"/>
              <a:buChar char="•"/>
            </a:pPr>
            <a:r>
              <a:rPr lang="en-US" sz="1700" dirty="0">
                <a:solidFill>
                  <a:srgbClr val="FFFFFF"/>
                </a:solidFill>
              </a:rPr>
              <a:t>In recent years, ISIS has carried out huge numbers of terrorist attacks across the world, and thousands have died as a result.</a:t>
            </a:r>
            <a:br>
              <a:rPr lang="en-US" sz="1700" dirty="0"/>
            </a:br>
            <a:endParaRPr lang="en-US" sz="1700" dirty="0">
              <a:solidFill>
                <a:srgbClr val="FFFFFF"/>
              </a:solidFill>
            </a:endParaRPr>
          </a:p>
          <a:p>
            <a:pPr indent="-228600" defTabSz="914400">
              <a:lnSpc>
                <a:spcPct val="90000"/>
              </a:lnSpc>
              <a:buFont typeface="Arial" panose="020B0604020202020204" pitchFamily="34" charset="0"/>
              <a:buChar char="•"/>
            </a:pPr>
            <a:r>
              <a:rPr lang="en-US" sz="1700" dirty="0">
                <a:solidFill>
                  <a:srgbClr val="FFFFFF"/>
                </a:solidFill>
              </a:rPr>
              <a:t>To examine in greater detail ISIS' terrorist activity since 2014, click on </a:t>
            </a:r>
            <a:r>
              <a:rPr lang="en-US" sz="1700" dirty="0">
                <a:solidFill>
                  <a:srgbClr val="FFFFFF"/>
                </a:solidFill>
                <a:hlinkClick r:id="rId3"/>
              </a:rPr>
              <a:t>the link</a:t>
            </a:r>
            <a:r>
              <a:rPr lang="en-US" sz="1700" dirty="0">
                <a:solidFill>
                  <a:srgbClr val="FFFFFF"/>
                </a:solidFill>
              </a:rPr>
              <a:t> to our interactive map. A summary of some of ISIS' deadliest terror attacks outside of Iraq and Syria will follow. </a:t>
            </a:r>
            <a:endParaRPr lang="en-US" sz="1700" dirty="0">
              <a:solidFill>
                <a:srgbClr val="FFFFFF"/>
              </a:solidFill>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038" y="4000500"/>
            <a:ext cx="2844162" cy="2476345"/>
          </a:xfrm>
        </p:spPr>
        <p:txBody>
          <a:bodyPr vert="horz" lIns="91440" tIns="45720" rIns="91440" bIns="45720" rtlCol="0" anchor="ctr">
            <a:normAutofit/>
          </a:bodyPr>
          <a:lstStyle/>
          <a:p>
            <a:pPr algn="l" defTabSz="914400">
              <a:lnSpc>
                <a:spcPct val="90000"/>
              </a:lnSpc>
            </a:pPr>
            <a:r>
              <a:rPr lang="en-US" sz="3100" dirty="0"/>
              <a:t>The Global Coalition against ISIS</a:t>
            </a:r>
          </a:p>
        </p:txBody>
      </p:sp>
      <p:pic>
        <p:nvPicPr>
          <p:cNvPr id="4" name="Picture 4" descr="Map&#10;&#10;Description automatically generated">
            <a:extLst>
              <a:ext uri="{FF2B5EF4-FFF2-40B4-BE49-F238E27FC236}">
                <a16:creationId xmlns:a16="http://schemas.microsoft.com/office/drawing/2014/main" id="{E3162826-8F55-450B-B69B-28E4CB43F41E}"/>
              </a:ext>
            </a:extLst>
          </p:cNvPr>
          <p:cNvPicPr>
            <a:picLocks noChangeAspect="1"/>
          </p:cNvPicPr>
          <p:nvPr/>
        </p:nvPicPr>
        <p:blipFill rotWithShape="1">
          <a:blip r:embed="rId2"/>
          <a:srcRect t="8485" b="1636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2"/>
          </p:nvPr>
        </p:nvSpPr>
        <p:spPr>
          <a:xfrm>
            <a:off x="2997200" y="3543300"/>
            <a:ext cx="6146800" cy="3098801"/>
          </a:xfrm>
        </p:spPr>
        <p:txBody>
          <a:bodyPr vert="horz" lIns="91440" tIns="45720" rIns="91440" bIns="45720" rtlCol="0" anchor="ctr">
            <a:normAutofit fontScale="92500" lnSpcReduction="20000"/>
          </a:bodyPr>
          <a:lstStyle/>
          <a:p>
            <a:pPr marL="0" indent="0" defTabSz="914400">
              <a:lnSpc>
                <a:spcPct val="90000"/>
              </a:lnSpc>
              <a:buNone/>
            </a:pPr>
            <a:r>
              <a:rPr lang="en-US" sz="1600" b="1" i="1" dirty="0"/>
              <a:t>2014 – Present</a:t>
            </a:r>
          </a:p>
          <a:p>
            <a:pPr marL="0" indent="0" defTabSz="914400">
              <a:lnSpc>
                <a:spcPct val="90000"/>
              </a:lnSpc>
              <a:buNone/>
            </a:pPr>
            <a:endParaRPr lang="en-US" sz="1600" b="1" dirty="0">
              <a:cs typeface="Calibri"/>
            </a:endParaRPr>
          </a:p>
          <a:p>
            <a:pPr marL="0" indent="0" defTabSz="914400">
              <a:lnSpc>
                <a:spcPct val="90000"/>
              </a:lnSpc>
              <a:buNone/>
            </a:pPr>
            <a:r>
              <a:rPr lang="en-US" sz="1600" dirty="0">
                <a:cs typeface="Calibri"/>
              </a:rPr>
              <a:t>The Global Coalition Against Daesh/ISIS currently consists of 83 countries across North America, Europe, Africa, </a:t>
            </a:r>
            <a:r>
              <a:rPr lang="en-US" sz="1600">
                <a:cs typeface="Calibri"/>
              </a:rPr>
              <a:t>Asia and Australaisa</a:t>
            </a:r>
            <a:r>
              <a:rPr lang="en-US" sz="1600" dirty="0">
                <a:cs typeface="Calibri"/>
              </a:rPr>
              <a:t>. The Coalition was formed in 2014 under U.S. leadership to instigate an international cooperative response to the terrorist organization. </a:t>
            </a:r>
          </a:p>
          <a:p>
            <a:pPr marL="0" indent="0" defTabSz="914400">
              <a:lnSpc>
                <a:spcPct val="90000"/>
              </a:lnSpc>
              <a:buNone/>
            </a:pPr>
            <a:endParaRPr lang="en-US" sz="1600" dirty="0">
              <a:cs typeface="Calibri"/>
            </a:endParaRPr>
          </a:p>
          <a:p>
            <a:pPr marL="0" indent="0" defTabSz="914400">
              <a:lnSpc>
                <a:spcPct val="90000"/>
              </a:lnSpc>
              <a:buNone/>
            </a:pPr>
            <a:r>
              <a:rPr lang="en-US" sz="1600" dirty="0">
                <a:cs typeface="Calibri"/>
              </a:rPr>
              <a:t>The Coalition has adopted a broad-ranging strategy. In summary, this has involved a combination of offensive military campaigns with more defensive counter-terrorism operations. </a:t>
            </a:r>
          </a:p>
          <a:p>
            <a:pPr marL="0" indent="0" defTabSz="914400">
              <a:lnSpc>
                <a:spcPct val="90000"/>
              </a:lnSpc>
              <a:buNone/>
            </a:pPr>
            <a:endParaRPr lang="en-US" sz="1600" dirty="0">
              <a:cs typeface="Calibri"/>
            </a:endParaRPr>
          </a:p>
          <a:p>
            <a:pPr marL="0" indent="0" defTabSz="914400">
              <a:lnSpc>
                <a:spcPct val="90000"/>
              </a:lnSpc>
              <a:buNone/>
            </a:pPr>
            <a:r>
              <a:rPr lang="en-US" sz="1600" dirty="0">
                <a:cs typeface="Calibri"/>
              </a:rPr>
              <a:t>Coalition partners have conducted airstrikes, assisted in the training of local forces, provided humanitarian assistance to conflict zones, worked to restrict the flow of foreign fighters to Iraq and Syria, and cut off finances to the region.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49ce0ab07544bc732aac91d105e1ec6">
            <a:extLst>
              <a:ext uri="{FF2B5EF4-FFF2-40B4-BE49-F238E27FC236}">
                <a16:creationId xmlns:a16="http://schemas.microsoft.com/office/drawing/2014/main" id="{90548790-B489-44F6-88D4-DB5FB946FAAF}"/>
              </a:ext>
            </a:extLst>
          </p:cNvPr>
          <p:cNvPicPr>
            <a:picLocks noChangeAspect="1"/>
          </p:cNvPicPr>
          <p:nvPr/>
        </p:nvPicPr>
        <p:blipFill rotWithShape="1">
          <a:blip r:embed="rId2"/>
          <a:srcRect l="12509" r="12510"/>
          <a:stretch/>
        </p:blipFill>
        <p:spPr>
          <a:xfrm>
            <a:off x="20" y="10"/>
            <a:ext cx="9141694" cy="6857990"/>
          </a:xfrm>
          <a:prstGeom prst="rect">
            <a:avLst/>
          </a:prstGeom>
          <a:noFill/>
        </p:spPr>
      </p:pic>
      <p:sp>
        <p:nvSpPr>
          <p:cNvPr id="36" name="Freeform: Shape 35">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ISIS gains control of Mosul</a:t>
            </a:r>
          </a:p>
        </p:txBody>
      </p:sp>
      <p:sp>
        <p:nvSpPr>
          <p:cNvPr id="3" name="Content Placeholder 2"/>
          <p:cNvSpPr>
            <a:spLocks noGrp="1"/>
          </p:cNvSpPr>
          <p:nvPr>
            <p:ph sz="half" idx="1"/>
          </p:nvPr>
        </p:nvSpPr>
        <p:spPr>
          <a:xfrm>
            <a:off x="463547" y="4856921"/>
            <a:ext cx="7173771" cy="1249240"/>
          </a:xfrm>
        </p:spPr>
        <p:txBody>
          <a:bodyPr vert="horz" lIns="91440" tIns="45720" rIns="91440" bIns="45720" rtlCol="0" anchor="t">
            <a:normAutofit/>
          </a:bodyPr>
          <a:lstStyle/>
          <a:p>
            <a:pPr marL="0" indent="0" defTabSz="914400">
              <a:lnSpc>
                <a:spcPct val="90000"/>
              </a:lnSpc>
              <a:buNone/>
            </a:pPr>
            <a:r>
              <a:rPr lang="en-US" sz="1600" b="1" i="1" dirty="0"/>
              <a:t>2014 </a:t>
            </a:r>
          </a:p>
          <a:p>
            <a:pPr marL="0" indent="0" defTabSz="914400">
              <a:lnSpc>
                <a:spcPct val="90000"/>
              </a:lnSpc>
              <a:buNone/>
            </a:pPr>
            <a:endParaRPr lang="en-US" sz="1100" b="1" i="1" dirty="0"/>
          </a:p>
          <a:p>
            <a:pPr marL="114300" indent="0" defTabSz="914400">
              <a:lnSpc>
                <a:spcPct val="90000"/>
              </a:lnSpc>
              <a:buNone/>
            </a:pPr>
            <a:r>
              <a:rPr lang="en-US" sz="1600" dirty="0"/>
              <a:t>ISIS gained full control of Mosul in northwestern Iraq. ISIS's expansion into the region bordering Iraqi Kurdistan led thousands of Christians and Yazidis to flee.</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5B31FD-7DDF-409B-8235-8C0EFA4DE6A0}"/>
              </a:ext>
            </a:extLst>
          </p:cNvPr>
          <p:cNvSpPr/>
          <p:nvPr/>
        </p:nvSpPr>
        <p:spPr>
          <a:xfrm>
            <a:off x="-32117" y="681493"/>
            <a:ext cx="9179895" cy="612261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8796" y="3714"/>
            <a:ext cx="4229148" cy="730578"/>
          </a:xfrm>
        </p:spPr>
        <p:txBody>
          <a:bodyPr/>
          <a:lstStyle/>
          <a:p>
            <a:r>
              <a:t>Beheading of Hostages</a:t>
            </a:r>
          </a:p>
        </p:txBody>
      </p:sp>
      <p:sp>
        <p:nvSpPr>
          <p:cNvPr id="3" name="Content Placeholder 2"/>
          <p:cNvSpPr>
            <a:spLocks noGrp="1"/>
          </p:cNvSpPr>
          <p:nvPr>
            <p:ph idx="1"/>
          </p:nvPr>
        </p:nvSpPr>
        <p:spPr>
          <a:xfrm>
            <a:off x="0" y="734291"/>
            <a:ext cx="4287221" cy="5975601"/>
          </a:xfrm>
        </p:spPr>
        <p:txBody>
          <a:bodyPr vert="horz" lIns="91440" tIns="45720" rIns="91440" bIns="45720" rtlCol="0" anchor="t">
            <a:normAutofit fontScale="55000" lnSpcReduction="20000"/>
          </a:bodyPr>
          <a:lstStyle/>
          <a:p>
            <a:pPr marL="0" indent="0">
              <a:buNone/>
            </a:pPr>
            <a:r>
              <a:rPr lang="en-GB" sz="1800" b="1" dirty="0"/>
              <a:t> </a:t>
            </a:r>
            <a:r>
              <a:rPr lang="en-GB" sz="2500" b="1" i="1" dirty="0">
                <a:solidFill>
                  <a:schemeClr val="bg1"/>
                </a:solidFill>
              </a:rPr>
              <a:t>July</a:t>
            </a:r>
            <a:r>
              <a:rPr sz="2500" b="1" i="1" dirty="0">
                <a:solidFill>
                  <a:schemeClr val="bg1"/>
                </a:solidFill>
              </a:rPr>
              <a:t> 2014 to </a:t>
            </a:r>
            <a:r>
              <a:rPr lang="en-US" sz="2500" b="1" i="1" dirty="0">
                <a:solidFill>
                  <a:schemeClr val="bg1"/>
                </a:solidFill>
              </a:rPr>
              <a:t>Sep </a:t>
            </a:r>
            <a:r>
              <a:rPr sz="2500" b="1" i="1" dirty="0">
                <a:solidFill>
                  <a:schemeClr val="bg1"/>
                </a:solidFill>
              </a:rPr>
              <a:t>2017</a:t>
            </a:r>
            <a:endParaRPr lang="en-US" sz="2500" b="1" i="1" dirty="0">
              <a:solidFill>
                <a:schemeClr val="bg1"/>
              </a:solidFill>
            </a:endParaRPr>
          </a:p>
          <a:p>
            <a:pPr marL="0" indent="0">
              <a:buNone/>
            </a:pPr>
            <a:endParaRPr lang="en-US" sz="2300" i="1" dirty="0">
              <a:solidFill>
                <a:schemeClr val="bg1"/>
              </a:solidFill>
            </a:endParaRPr>
          </a:p>
          <a:p>
            <a:pPr marL="230188" indent="-230188"/>
            <a:r>
              <a:rPr sz="2300" dirty="0">
                <a:solidFill>
                  <a:schemeClr val="bg1"/>
                </a:solidFill>
              </a:rPr>
              <a:t>Beheading hostages indicates Stage 9 of the Ten Stages of Genocide: Extermination.</a:t>
            </a:r>
            <a:br>
              <a:rPr sz="2300" dirty="0"/>
            </a:br>
            <a:endParaRPr lang="en-GB" sz="2300" dirty="0">
              <a:solidFill>
                <a:schemeClr val="bg1"/>
              </a:solidFill>
              <a:cs typeface="Calibri"/>
            </a:endParaRPr>
          </a:p>
          <a:p>
            <a:pPr marL="179388" indent="-179388"/>
            <a:r>
              <a:rPr sz="2300" dirty="0">
                <a:solidFill>
                  <a:schemeClr val="bg1"/>
                </a:solidFill>
              </a:rPr>
              <a:t>ISIS frequently filmed hostage beheadings for propaganda directed at the international community, especially Westerners. They often demanded millions of dollars of ransom prior to killing hostages. Below is a non-comprehensive list of ISIS hostage beheadings:</a:t>
            </a:r>
            <a:endParaRPr lang="en-GB" sz="2300" dirty="0">
              <a:solidFill>
                <a:schemeClr val="bg1"/>
              </a:solidFill>
            </a:endParaRPr>
          </a:p>
          <a:p>
            <a:pPr marL="579438" lvl="1" indent="-179388"/>
            <a:r>
              <a:rPr lang="en-US" sz="2300" dirty="0">
                <a:solidFill>
                  <a:schemeClr val="bg1"/>
                </a:solidFill>
              </a:rPr>
              <a:t>7</a:t>
            </a:r>
            <a:r>
              <a:rPr sz="2300" dirty="0">
                <a:solidFill>
                  <a:schemeClr val="bg1"/>
                </a:solidFill>
              </a:rPr>
              <a:t>5 Syrian soldiers (7/25/2014</a:t>
            </a:r>
            <a:r>
              <a:rPr lang="en-US" sz="2300" dirty="0">
                <a:solidFill>
                  <a:schemeClr val="bg1"/>
                </a:solidFill>
              </a:rPr>
              <a:t>)</a:t>
            </a:r>
          </a:p>
          <a:p>
            <a:pPr marL="579438" lvl="1" indent="-179388"/>
            <a:r>
              <a:rPr lang="en-US" sz="2300" dirty="0">
                <a:solidFill>
                  <a:schemeClr val="bg1"/>
                </a:solidFill>
              </a:rPr>
              <a:t>J</a:t>
            </a:r>
            <a:r>
              <a:rPr sz="2300" dirty="0">
                <a:solidFill>
                  <a:schemeClr val="bg1"/>
                </a:solidFill>
              </a:rPr>
              <a:t>ames Foley (8/19/2014)</a:t>
            </a:r>
            <a:endParaRPr lang="en-US" sz="2300" dirty="0">
              <a:solidFill>
                <a:schemeClr val="bg1"/>
              </a:solidFill>
            </a:endParaRPr>
          </a:p>
          <a:p>
            <a:pPr marL="579438" lvl="1" indent="-179388"/>
            <a:r>
              <a:rPr sz="2300" dirty="0">
                <a:solidFill>
                  <a:schemeClr val="bg1"/>
                </a:solidFill>
              </a:rPr>
              <a:t>Ali al-Sayyed (8/28/2014)</a:t>
            </a:r>
            <a:endParaRPr lang="en-US" sz="2300" dirty="0">
              <a:solidFill>
                <a:schemeClr val="bg1"/>
              </a:solidFill>
            </a:endParaRPr>
          </a:p>
          <a:p>
            <a:pPr marL="579438" lvl="1" indent="-179388"/>
            <a:r>
              <a:rPr sz="2300" dirty="0">
                <a:solidFill>
                  <a:schemeClr val="bg1"/>
                </a:solidFill>
              </a:rPr>
              <a:t>Steven Sotloff (9/2/2014)</a:t>
            </a:r>
            <a:endParaRPr lang="en-US" sz="2300" dirty="0">
              <a:solidFill>
                <a:schemeClr val="bg1"/>
              </a:solidFill>
            </a:endParaRPr>
          </a:p>
          <a:p>
            <a:pPr marL="579438" lvl="1" indent="-179388"/>
            <a:r>
              <a:rPr sz="2300" dirty="0">
                <a:solidFill>
                  <a:schemeClr val="bg1"/>
                </a:solidFill>
              </a:rPr>
              <a:t>Abbas </a:t>
            </a:r>
            <a:r>
              <a:rPr sz="2300" dirty="0" err="1">
                <a:solidFill>
                  <a:schemeClr val="bg1"/>
                </a:solidFill>
              </a:rPr>
              <a:t>Medlej</a:t>
            </a:r>
            <a:r>
              <a:rPr sz="2300" dirty="0">
                <a:solidFill>
                  <a:schemeClr val="bg1"/>
                </a:solidFill>
              </a:rPr>
              <a:t> (9/6/2014)</a:t>
            </a:r>
            <a:endParaRPr lang="en-US" sz="2300" dirty="0">
              <a:solidFill>
                <a:schemeClr val="bg1"/>
              </a:solidFill>
            </a:endParaRPr>
          </a:p>
          <a:p>
            <a:pPr marL="579438" lvl="1" indent="-179388"/>
            <a:r>
              <a:rPr sz="2300" dirty="0">
                <a:solidFill>
                  <a:schemeClr val="bg1"/>
                </a:solidFill>
              </a:rPr>
              <a:t>David Haines (9/14/2014)</a:t>
            </a:r>
            <a:endParaRPr lang="en-US" sz="2300" dirty="0">
              <a:solidFill>
                <a:schemeClr val="bg1"/>
              </a:solidFill>
            </a:endParaRPr>
          </a:p>
          <a:p>
            <a:pPr marL="579438" lvl="1" indent="-179388"/>
            <a:r>
              <a:rPr sz="2300" dirty="0" err="1">
                <a:solidFill>
                  <a:schemeClr val="bg1"/>
                </a:solidFill>
              </a:rPr>
              <a:t>Hervé</a:t>
            </a:r>
            <a:r>
              <a:rPr sz="2300" dirty="0">
                <a:solidFill>
                  <a:schemeClr val="bg1"/>
                </a:solidFill>
              </a:rPr>
              <a:t> </a:t>
            </a:r>
            <a:r>
              <a:rPr sz="2300" dirty="0" err="1">
                <a:solidFill>
                  <a:schemeClr val="bg1"/>
                </a:solidFill>
              </a:rPr>
              <a:t>Gourdel</a:t>
            </a:r>
            <a:r>
              <a:rPr sz="2300" dirty="0">
                <a:solidFill>
                  <a:schemeClr val="bg1"/>
                </a:solidFill>
              </a:rPr>
              <a:t> (9/24/2014)</a:t>
            </a:r>
            <a:endParaRPr lang="en-US" sz="2300" dirty="0">
              <a:solidFill>
                <a:schemeClr val="bg1"/>
              </a:solidFill>
            </a:endParaRPr>
          </a:p>
          <a:p>
            <a:pPr marL="579438" lvl="1" indent="-179388"/>
            <a:r>
              <a:rPr sz="2300" dirty="0">
                <a:solidFill>
                  <a:schemeClr val="bg1"/>
                </a:solidFill>
              </a:rPr>
              <a:t>Alan Henning (10/3/2014)</a:t>
            </a:r>
            <a:endParaRPr lang="en-US" sz="2300" dirty="0">
              <a:solidFill>
                <a:schemeClr val="bg1"/>
              </a:solidFill>
            </a:endParaRPr>
          </a:p>
          <a:p>
            <a:pPr marL="579438" lvl="1" indent="-179388"/>
            <a:r>
              <a:rPr sz="2300" dirty="0" err="1">
                <a:solidFill>
                  <a:schemeClr val="bg1"/>
                </a:solidFill>
              </a:rPr>
              <a:t>Raad</a:t>
            </a:r>
            <a:r>
              <a:rPr sz="2300" dirty="0">
                <a:solidFill>
                  <a:schemeClr val="bg1"/>
                </a:solidFill>
              </a:rPr>
              <a:t> al-Azzawi and several others (10/11/2014</a:t>
            </a:r>
            <a:r>
              <a:rPr lang="en-US" sz="2300" dirty="0">
                <a:solidFill>
                  <a:schemeClr val="bg1"/>
                </a:solidFill>
              </a:rPr>
              <a:t>)</a:t>
            </a:r>
          </a:p>
          <a:p>
            <a:pPr marL="579438" lvl="1" indent="-179388"/>
            <a:r>
              <a:rPr sz="2300" dirty="0">
                <a:solidFill>
                  <a:schemeClr val="bg1"/>
                </a:solidFill>
              </a:rPr>
              <a:t>Peter </a:t>
            </a:r>
            <a:r>
              <a:rPr sz="2300" dirty="0" err="1">
                <a:solidFill>
                  <a:schemeClr val="bg1"/>
                </a:solidFill>
              </a:rPr>
              <a:t>Kassig</a:t>
            </a:r>
            <a:r>
              <a:rPr sz="2300" dirty="0">
                <a:solidFill>
                  <a:schemeClr val="bg1"/>
                </a:solidFill>
              </a:rPr>
              <a:t>, along with more than a dozen </a:t>
            </a:r>
            <a:br>
              <a:rPr sz="2300" dirty="0"/>
            </a:br>
            <a:r>
              <a:rPr sz="2300" dirty="0">
                <a:solidFill>
                  <a:schemeClr val="bg1"/>
                </a:solidFill>
              </a:rPr>
              <a:t>Syrian soldiers (11/16/2014)</a:t>
            </a:r>
            <a:endParaRPr lang="en-US" sz="2300" dirty="0">
              <a:solidFill>
                <a:schemeClr val="bg1"/>
              </a:solidFill>
            </a:endParaRPr>
          </a:p>
          <a:p>
            <a:pPr marL="579438" lvl="1" indent="-179388"/>
            <a:r>
              <a:rPr sz="2300" dirty="0">
                <a:solidFill>
                  <a:schemeClr val="bg1"/>
                </a:solidFill>
              </a:rPr>
              <a:t>Jordanian Lt. Muath al-</a:t>
            </a:r>
            <a:r>
              <a:rPr sz="2300" dirty="0" err="1">
                <a:solidFill>
                  <a:schemeClr val="bg1"/>
                </a:solidFill>
              </a:rPr>
              <a:t>Kaseasbeh</a:t>
            </a:r>
            <a:r>
              <a:rPr sz="2300" dirty="0">
                <a:solidFill>
                  <a:schemeClr val="bg1"/>
                </a:solidFill>
              </a:rPr>
              <a:t> (1/3/2015)</a:t>
            </a:r>
            <a:endParaRPr lang="en-US" sz="2300" dirty="0">
              <a:solidFill>
                <a:schemeClr val="bg1"/>
              </a:solidFill>
            </a:endParaRPr>
          </a:p>
          <a:p>
            <a:pPr marL="579438" lvl="1" indent="-179388"/>
            <a:r>
              <a:rPr sz="2300" dirty="0">
                <a:solidFill>
                  <a:schemeClr val="bg1"/>
                </a:solidFill>
              </a:rPr>
              <a:t>Haruna Yukawa (1/24/2015)</a:t>
            </a:r>
            <a:endParaRPr lang="en-US" sz="2300" dirty="0">
              <a:solidFill>
                <a:schemeClr val="bg1"/>
              </a:solidFill>
            </a:endParaRPr>
          </a:p>
          <a:p>
            <a:pPr marL="579438" lvl="1" indent="-179388"/>
            <a:r>
              <a:rPr sz="2300" dirty="0" err="1">
                <a:solidFill>
                  <a:schemeClr val="bg1"/>
                </a:solidFill>
              </a:rPr>
              <a:t>Hujam</a:t>
            </a:r>
            <a:r>
              <a:rPr sz="2300" dirty="0">
                <a:solidFill>
                  <a:schemeClr val="bg1"/>
                </a:solidFill>
              </a:rPr>
              <a:t> </a:t>
            </a:r>
            <a:r>
              <a:rPr sz="2300" dirty="0" err="1">
                <a:solidFill>
                  <a:schemeClr val="bg1"/>
                </a:solidFill>
              </a:rPr>
              <a:t>Surchi</a:t>
            </a:r>
            <a:r>
              <a:rPr sz="2300" dirty="0">
                <a:solidFill>
                  <a:schemeClr val="bg1"/>
                </a:solidFill>
              </a:rPr>
              <a:t> (1/28/2015)</a:t>
            </a:r>
            <a:endParaRPr lang="en-US" sz="2300" dirty="0">
              <a:solidFill>
                <a:schemeClr val="bg1"/>
              </a:solidFill>
            </a:endParaRPr>
          </a:p>
          <a:p>
            <a:pPr marL="579438" lvl="1" indent="-179388"/>
            <a:r>
              <a:rPr sz="2300" dirty="0">
                <a:solidFill>
                  <a:schemeClr val="bg1"/>
                </a:solidFill>
              </a:rPr>
              <a:t>Kenji </a:t>
            </a:r>
            <a:r>
              <a:rPr sz="2300" dirty="0" err="1">
                <a:solidFill>
                  <a:schemeClr val="bg1"/>
                </a:solidFill>
              </a:rPr>
              <a:t>Goto</a:t>
            </a:r>
            <a:r>
              <a:rPr sz="2300" dirty="0">
                <a:solidFill>
                  <a:schemeClr val="bg1"/>
                </a:solidFill>
              </a:rPr>
              <a:t>, a Japanese journalist (1/31/2015) </a:t>
            </a:r>
            <a:endParaRPr lang="en-US" sz="2300" dirty="0">
              <a:solidFill>
                <a:schemeClr val="bg1"/>
              </a:solidFill>
            </a:endParaRPr>
          </a:p>
          <a:p>
            <a:pPr marL="579438" lvl="1" indent="-179388"/>
            <a:r>
              <a:rPr sz="2300" dirty="0">
                <a:solidFill>
                  <a:schemeClr val="bg1"/>
                </a:solidFill>
              </a:rPr>
              <a:t>21 Coptic Egyptians (2/15/2015)</a:t>
            </a:r>
            <a:endParaRPr lang="en-US" sz="2300" dirty="0">
              <a:solidFill>
                <a:schemeClr val="bg1"/>
              </a:solidFill>
            </a:endParaRPr>
          </a:p>
          <a:p>
            <a:pPr marL="579438" lvl="1" indent="-179388"/>
            <a:r>
              <a:rPr sz="2300" dirty="0">
                <a:solidFill>
                  <a:schemeClr val="bg1"/>
                </a:solidFill>
              </a:rPr>
              <a:t>30 Ethiopian and Libyan citizens (4/29/2015)</a:t>
            </a:r>
            <a:endParaRPr lang="en-US" sz="2300" dirty="0">
              <a:solidFill>
                <a:schemeClr val="bg1"/>
              </a:solidFill>
            </a:endParaRPr>
          </a:p>
          <a:p>
            <a:pPr marL="579438" lvl="1" indent="-179388"/>
            <a:r>
              <a:rPr sz="2300" dirty="0">
                <a:solidFill>
                  <a:schemeClr val="bg1"/>
                </a:solidFill>
              </a:rPr>
              <a:t>Tomislav Salopek (8/12/2015)</a:t>
            </a:r>
            <a:endParaRPr lang="en-US" sz="2300" dirty="0">
              <a:solidFill>
                <a:schemeClr val="bg1"/>
              </a:solidFill>
            </a:endParaRPr>
          </a:p>
          <a:p>
            <a:pPr marL="579438" lvl="1" indent="-179388"/>
            <a:r>
              <a:rPr sz="2300" dirty="0">
                <a:solidFill>
                  <a:schemeClr val="bg1"/>
                </a:solidFill>
              </a:rPr>
              <a:t>Khaled al-Assad (8/18/2015)</a:t>
            </a:r>
            <a:endParaRPr lang="en-US" sz="2300" dirty="0">
              <a:solidFill>
                <a:schemeClr val="bg1"/>
              </a:solidFill>
            </a:endParaRPr>
          </a:p>
          <a:p>
            <a:pPr marL="579438" lvl="1" indent="-179388"/>
            <a:r>
              <a:rPr sz="2300" dirty="0">
                <a:solidFill>
                  <a:schemeClr val="bg1"/>
                </a:solidFill>
              </a:rPr>
              <a:t>Mohsen </a:t>
            </a:r>
            <a:r>
              <a:rPr sz="2300" dirty="0" err="1">
                <a:solidFill>
                  <a:schemeClr val="bg1"/>
                </a:solidFill>
              </a:rPr>
              <a:t>Hojaji</a:t>
            </a:r>
            <a:r>
              <a:rPr sz="2300" dirty="0">
                <a:solidFill>
                  <a:schemeClr val="bg1"/>
                </a:solidFill>
              </a:rPr>
              <a:t> (8/10/2017)</a:t>
            </a:r>
            <a:endParaRPr sz="2300" dirty="0">
              <a:solidFill>
                <a:schemeClr val="bg1"/>
              </a:solidFill>
              <a:cs typeface="Calibri"/>
            </a:endParaRPr>
          </a:p>
        </p:txBody>
      </p:sp>
      <p:pic>
        <p:nvPicPr>
          <p:cNvPr id="5" name="Picture 5" descr="A person looking at the camera&#10;&#10;Description automatically generated">
            <a:extLst>
              <a:ext uri="{FF2B5EF4-FFF2-40B4-BE49-F238E27FC236}">
                <a16:creationId xmlns:a16="http://schemas.microsoft.com/office/drawing/2014/main" id="{E0D3E086-B8B5-4A49-9787-9B7BBAE6C430}"/>
              </a:ext>
            </a:extLst>
          </p:cNvPr>
          <p:cNvPicPr>
            <a:picLocks noChangeAspect="1"/>
          </p:cNvPicPr>
          <p:nvPr/>
        </p:nvPicPr>
        <p:blipFill rotWithShape="1">
          <a:blip r:embed="rId2"/>
          <a:srcRect l="655" t="338" r="28205" b="495"/>
          <a:stretch/>
        </p:blipFill>
        <p:spPr>
          <a:xfrm>
            <a:off x="7829077" y="2732379"/>
            <a:ext cx="1313095" cy="1117478"/>
          </a:xfrm>
          <a:prstGeom prst="rect">
            <a:avLst/>
          </a:prstGeom>
        </p:spPr>
      </p:pic>
      <p:pic>
        <p:nvPicPr>
          <p:cNvPr id="8" name="Picture 8" descr="A person wearing a uniform&#10;&#10;Description automatically generated">
            <a:extLst>
              <a:ext uri="{FF2B5EF4-FFF2-40B4-BE49-F238E27FC236}">
                <a16:creationId xmlns:a16="http://schemas.microsoft.com/office/drawing/2014/main" id="{3E6FEA66-5CD8-4FE7-9EB3-C946409F3941}"/>
              </a:ext>
            </a:extLst>
          </p:cNvPr>
          <p:cNvPicPr>
            <a:picLocks noChangeAspect="1"/>
          </p:cNvPicPr>
          <p:nvPr/>
        </p:nvPicPr>
        <p:blipFill>
          <a:blip r:embed="rId3"/>
          <a:stretch>
            <a:fillRect/>
          </a:stretch>
        </p:blipFill>
        <p:spPr>
          <a:xfrm>
            <a:off x="4305614" y="2741825"/>
            <a:ext cx="1515184" cy="1119301"/>
          </a:xfrm>
          <a:prstGeom prst="rect">
            <a:avLst/>
          </a:prstGeom>
        </p:spPr>
      </p:pic>
      <p:pic>
        <p:nvPicPr>
          <p:cNvPr id="7" name="Picture 7" descr="A person posing for the camera&#10;&#10;Description automatically generated">
            <a:extLst>
              <a:ext uri="{FF2B5EF4-FFF2-40B4-BE49-F238E27FC236}">
                <a16:creationId xmlns:a16="http://schemas.microsoft.com/office/drawing/2014/main" id="{76772ADD-BFC9-4CA9-94FE-109E030B637E}"/>
              </a:ext>
            </a:extLst>
          </p:cNvPr>
          <p:cNvPicPr>
            <a:picLocks noChangeAspect="1"/>
          </p:cNvPicPr>
          <p:nvPr/>
        </p:nvPicPr>
        <p:blipFill rotWithShape="1">
          <a:blip r:embed="rId4"/>
          <a:srcRect t="-385" r="42138" b="-462"/>
          <a:stretch/>
        </p:blipFill>
        <p:spPr>
          <a:xfrm>
            <a:off x="6969466" y="2728086"/>
            <a:ext cx="865780" cy="1128787"/>
          </a:xfrm>
          <a:prstGeom prst="rect">
            <a:avLst/>
          </a:prstGeom>
        </p:spPr>
      </p:pic>
      <p:pic>
        <p:nvPicPr>
          <p:cNvPr id="9" name="Picture 9" descr="A person holding a gun&#10;&#10;Description automatically generated">
            <a:extLst>
              <a:ext uri="{FF2B5EF4-FFF2-40B4-BE49-F238E27FC236}">
                <a16:creationId xmlns:a16="http://schemas.microsoft.com/office/drawing/2014/main" id="{E83C71CD-56E3-4D3D-827A-4B6E4E8582DC}"/>
              </a:ext>
            </a:extLst>
          </p:cNvPr>
          <p:cNvPicPr>
            <a:picLocks noChangeAspect="1"/>
          </p:cNvPicPr>
          <p:nvPr/>
        </p:nvPicPr>
        <p:blipFill>
          <a:blip r:embed="rId5"/>
          <a:stretch>
            <a:fillRect/>
          </a:stretch>
        </p:blipFill>
        <p:spPr>
          <a:xfrm>
            <a:off x="7659043" y="1386713"/>
            <a:ext cx="1486846" cy="1354598"/>
          </a:xfrm>
          <a:prstGeom prst="rect">
            <a:avLst/>
          </a:prstGeom>
        </p:spPr>
      </p:pic>
      <p:pic>
        <p:nvPicPr>
          <p:cNvPr id="11" name="Picture 10" descr="7008230f6d65a2f871c2e5acf3ed77f7">
            <a:extLst>
              <a:ext uri="{FF2B5EF4-FFF2-40B4-BE49-F238E27FC236}">
                <a16:creationId xmlns:a16="http://schemas.microsoft.com/office/drawing/2014/main" id="{7F10DF2B-9E08-4DF5-93DE-B2681C716544}"/>
              </a:ext>
            </a:extLst>
          </p:cNvPr>
          <p:cNvPicPr>
            <a:picLocks noChangeAspect="1"/>
          </p:cNvPicPr>
          <p:nvPr/>
        </p:nvPicPr>
        <p:blipFill>
          <a:blip r:embed="rId6"/>
          <a:stretch>
            <a:fillRect/>
          </a:stretch>
        </p:blipFill>
        <p:spPr>
          <a:xfrm>
            <a:off x="5599753" y="3861640"/>
            <a:ext cx="2061133" cy="1524630"/>
          </a:xfrm>
          <a:prstGeom prst="rect">
            <a:avLst/>
          </a:prstGeom>
        </p:spPr>
      </p:pic>
      <p:pic>
        <p:nvPicPr>
          <p:cNvPr id="12" name="Picture 12" descr="A person wearing a suit and tie&#10;&#10;Description automatically generated">
            <a:extLst>
              <a:ext uri="{FF2B5EF4-FFF2-40B4-BE49-F238E27FC236}">
                <a16:creationId xmlns:a16="http://schemas.microsoft.com/office/drawing/2014/main" id="{5C91A686-FCCE-487D-86D4-590729459598}"/>
              </a:ext>
            </a:extLst>
          </p:cNvPr>
          <p:cNvPicPr>
            <a:picLocks noChangeAspect="1"/>
          </p:cNvPicPr>
          <p:nvPr/>
        </p:nvPicPr>
        <p:blipFill>
          <a:blip r:embed="rId7"/>
          <a:stretch>
            <a:fillRect/>
          </a:stretch>
        </p:blipFill>
        <p:spPr>
          <a:xfrm>
            <a:off x="7526795" y="5949138"/>
            <a:ext cx="1619094" cy="910879"/>
          </a:xfrm>
          <a:prstGeom prst="rect">
            <a:avLst/>
          </a:prstGeom>
        </p:spPr>
      </p:pic>
      <p:pic>
        <p:nvPicPr>
          <p:cNvPr id="13" name="Picture 13" descr="A person posing for the camera&#10;&#10;Description automatically generated">
            <a:extLst>
              <a:ext uri="{FF2B5EF4-FFF2-40B4-BE49-F238E27FC236}">
                <a16:creationId xmlns:a16="http://schemas.microsoft.com/office/drawing/2014/main" id="{5EB848F2-781E-49E8-8894-4EB216FC86C0}"/>
              </a:ext>
            </a:extLst>
          </p:cNvPr>
          <p:cNvPicPr>
            <a:picLocks noChangeAspect="1"/>
          </p:cNvPicPr>
          <p:nvPr/>
        </p:nvPicPr>
        <p:blipFill>
          <a:blip r:embed="rId8"/>
          <a:stretch>
            <a:fillRect/>
          </a:stretch>
        </p:blipFill>
        <p:spPr>
          <a:xfrm>
            <a:off x="4305614" y="3861639"/>
            <a:ext cx="1297920" cy="1855250"/>
          </a:xfrm>
          <a:prstGeom prst="rect">
            <a:avLst/>
          </a:prstGeom>
        </p:spPr>
      </p:pic>
      <p:pic>
        <p:nvPicPr>
          <p:cNvPr id="14" name="Picture 14" descr="A person standing in front of a bus&#10;&#10;Description automatically generated">
            <a:extLst>
              <a:ext uri="{FF2B5EF4-FFF2-40B4-BE49-F238E27FC236}">
                <a16:creationId xmlns:a16="http://schemas.microsoft.com/office/drawing/2014/main" id="{F4B2C962-D4D5-4FD0-9C05-4AF74AAF0DC4}"/>
              </a:ext>
            </a:extLst>
          </p:cNvPr>
          <p:cNvPicPr>
            <a:picLocks noChangeAspect="1"/>
          </p:cNvPicPr>
          <p:nvPr/>
        </p:nvPicPr>
        <p:blipFill>
          <a:blip r:embed="rId9"/>
          <a:stretch>
            <a:fillRect/>
          </a:stretch>
        </p:blipFill>
        <p:spPr>
          <a:xfrm>
            <a:off x="5599755" y="5385325"/>
            <a:ext cx="1930820" cy="1471731"/>
          </a:xfrm>
          <a:prstGeom prst="rect">
            <a:avLst/>
          </a:prstGeom>
        </p:spPr>
      </p:pic>
      <p:pic>
        <p:nvPicPr>
          <p:cNvPr id="15" name="Picture 15" descr="A person wearing a uniform&#10;&#10;Description automatically generated">
            <a:extLst>
              <a:ext uri="{FF2B5EF4-FFF2-40B4-BE49-F238E27FC236}">
                <a16:creationId xmlns:a16="http://schemas.microsoft.com/office/drawing/2014/main" id="{3E3EC946-72B9-490E-AA18-04CDEE045EB0}"/>
              </a:ext>
            </a:extLst>
          </p:cNvPr>
          <p:cNvPicPr>
            <a:picLocks noChangeAspect="1"/>
          </p:cNvPicPr>
          <p:nvPr/>
        </p:nvPicPr>
        <p:blipFill>
          <a:blip r:embed="rId10"/>
          <a:stretch>
            <a:fillRect/>
          </a:stretch>
        </p:blipFill>
        <p:spPr>
          <a:xfrm>
            <a:off x="4305614" y="5714190"/>
            <a:ext cx="1297920" cy="1144619"/>
          </a:xfrm>
          <a:prstGeom prst="rect">
            <a:avLst/>
          </a:prstGeom>
        </p:spPr>
      </p:pic>
      <p:pic>
        <p:nvPicPr>
          <p:cNvPr id="16" name="Picture 16" descr="A person wearing a uniform&#10;&#10;Description automatically generated">
            <a:extLst>
              <a:ext uri="{FF2B5EF4-FFF2-40B4-BE49-F238E27FC236}">
                <a16:creationId xmlns:a16="http://schemas.microsoft.com/office/drawing/2014/main" id="{1E99C5DF-855E-491E-B662-F67C7EBEF61B}"/>
              </a:ext>
            </a:extLst>
          </p:cNvPr>
          <p:cNvPicPr>
            <a:picLocks noChangeAspect="1"/>
          </p:cNvPicPr>
          <p:nvPr/>
        </p:nvPicPr>
        <p:blipFill>
          <a:blip r:embed="rId11"/>
          <a:stretch>
            <a:fillRect/>
          </a:stretch>
        </p:blipFill>
        <p:spPr>
          <a:xfrm>
            <a:off x="7526798" y="3858025"/>
            <a:ext cx="1619092" cy="2079744"/>
          </a:xfrm>
          <a:prstGeom prst="rect">
            <a:avLst/>
          </a:prstGeom>
        </p:spPr>
      </p:pic>
      <p:pic>
        <p:nvPicPr>
          <p:cNvPr id="17" name="Picture 17" descr="A person holding a baby&#10;&#10;Description automatically generated">
            <a:extLst>
              <a:ext uri="{FF2B5EF4-FFF2-40B4-BE49-F238E27FC236}">
                <a16:creationId xmlns:a16="http://schemas.microsoft.com/office/drawing/2014/main" id="{72D7E751-AB6D-4EFF-8D6F-8987ED43751F}"/>
              </a:ext>
            </a:extLst>
          </p:cNvPr>
          <p:cNvPicPr>
            <a:picLocks noChangeAspect="1"/>
          </p:cNvPicPr>
          <p:nvPr/>
        </p:nvPicPr>
        <p:blipFill>
          <a:blip r:embed="rId12"/>
          <a:stretch>
            <a:fillRect/>
          </a:stretch>
        </p:blipFill>
        <p:spPr>
          <a:xfrm>
            <a:off x="5817018" y="1420285"/>
            <a:ext cx="1845805" cy="1306346"/>
          </a:xfrm>
          <a:prstGeom prst="rect">
            <a:avLst/>
          </a:prstGeom>
        </p:spPr>
      </p:pic>
      <p:pic>
        <p:nvPicPr>
          <p:cNvPr id="18" name="Picture 18" descr="A person wearing glasses and smiling at the camera&#10;&#10;Description automatically generated">
            <a:extLst>
              <a:ext uri="{FF2B5EF4-FFF2-40B4-BE49-F238E27FC236}">
                <a16:creationId xmlns:a16="http://schemas.microsoft.com/office/drawing/2014/main" id="{81139D2B-82A5-40FD-A089-2B9A5EC00B55}"/>
              </a:ext>
            </a:extLst>
          </p:cNvPr>
          <p:cNvPicPr>
            <a:picLocks noChangeAspect="1"/>
          </p:cNvPicPr>
          <p:nvPr/>
        </p:nvPicPr>
        <p:blipFill>
          <a:blip r:embed="rId13"/>
          <a:stretch>
            <a:fillRect/>
          </a:stretch>
        </p:blipFill>
        <p:spPr>
          <a:xfrm>
            <a:off x="4305614" y="1424499"/>
            <a:ext cx="1515184" cy="1316812"/>
          </a:xfrm>
          <a:prstGeom prst="rect">
            <a:avLst/>
          </a:prstGeom>
        </p:spPr>
      </p:pic>
      <p:pic>
        <p:nvPicPr>
          <p:cNvPr id="19" name="Picture 19" descr="A person posing for the camera&#10;&#10;Description automatically generated">
            <a:extLst>
              <a:ext uri="{FF2B5EF4-FFF2-40B4-BE49-F238E27FC236}">
                <a16:creationId xmlns:a16="http://schemas.microsoft.com/office/drawing/2014/main" id="{B12C5167-34D0-4BA1-ACF1-DD77B62F715B}"/>
              </a:ext>
            </a:extLst>
          </p:cNvPr>
          <p:cNvPicPr>
            <a:picLocks noChangeAspect="1"/>
          </p:cNvPicPr>
          <p:nvPr/>
        </p:nvPicPr>
        <p:blipFill>
          <a:blip r:embed="rId14"/>
          <a:stretch>
            <a:fillRect/>
          </a:stretch>
        </p:blipFill>
        <p:spPr>
          <a:xfrm>
            <a:off x="7054482" y="4192"/>
            <a:ext cx="2091407" cy="1408557"/>
          </a:xfrm>
          <a:prstGeom prst="rect">
            <a:avLst/>
          </a:prstGeom>
        </p:spPr>
      </p:pic>
      <p:pic>
        <p:nvPicPr>
          <p:cNvPr id="20" name="Picture 20" descr="A person in a suit standing in front of a sign&#10;&#10;Description automatically generated">
            <a:extLst>
              <a:ext uri="{FF2B5EF4-FFF2-40B4-BE49-F238E27FC236}">
                <a16:creationId xmlns:a16="http://schemas.microsoft.com/office/drawing/2014/main" id="{C6EBDA60-0571-4D14-8DA7-70C801BEDDF8}"/>
              </a:ext>
            </a:extLst>
          </p:cNvPr>
          <p:cNvPicPr>
            <a:picLocks noChangeAspect="1"/>
          </p:cNvPicPr>
          <p:nvPr/>
        </p:nvPicPr>
        <p:blipFill rotWithShape="1">
          <a:blip r:embed="rId15"/>
          <a:srcRect l="29210" t="617" r="26117" b="-1852"/>
          <a:stretch/>
        </p:blipFill>
        <p:spPr>
          <a:xfrm>
            <a:off x="5817020" y="43"/>
            <a:ext cx="1234933" cy="1464319"/>
          </a:xfrm>
          <a:prstGeom prst="rect">
            <a:avLst/>
          </a:prstGeom>
        </p:spPr>
      </p:pic>
      <p:pic>
        <p:nvPicPr>
          <p:cNvPr id="21" name="Picture 21" descr="A person wearing glasses&#10;&#10;Description automatically generated">
            <a:extLst>
              <a:ext uri="{FF2B5EF4-FFF2-40B4-BE49-F238E27FC236}">
                <a16:creationId xmlns:a16="http://schemas.microsoft.com/office/drawing/2014/main" id="{DF00EC0E-C0D8-48FB-A5F7-84DA7EDEA82F}"/>
              </a:ext>
            </a:extLst>
          </p:cNvPr>
          <p:cNvPicPr>
            <a:picLocks noChangeAspect="1"/>
          </p:cNvPicPr>
          <p:nvPr/>
        </p:nvPicPr>
        <p:blipFill>
          <a:blip r:embed="rId16"/>
          <a:stretch>
            <a:fillRect/>
          </a:stretch>
        </p:blipFill>
        <p:spPr>
          <a:xfrm>
            <a:off x="5817020" y="2724470"/>
            <a:ext cx="1156225" cy="1116226"/>
          </a:xfrm>
          <a:prstGeom prst="rect">
            <a:avLst/>
          </a:prstGeom>
        </p:spPr>
      </p:pic>
      <p:pic>
        <p:nvPicPr>
          <p:cNvPr id="22" name="Picture 22" descr="A person holding a sign posing for the camera&#10;&#10;Description automatically generated">
            <a:extLst>
              <a:ext uri="{FF2B5EF4-FFF2-40B4-BE49-F238E27FC236}">
                <a16:creationId xmlns:a16="http://schemas.microsoft.com/office/drawing/2014/main" id="{F6D3D2B2-89BD-406D-B5EC-EEE991F8E908}"/>
              </a:ext>
            </a:extLst>
          </p:cNvPr>
          <p:cNvPicPr>
            <a:picLocks noChangeAspect="1"/>
          </p:cNvPicPr>
          <p:nvPr/>
        </p:nvPicPr>
        <p:blipFill rotWithShape="1">
          <a:blip r:embed="rId17"/>
          <a:srcRect r="30928" b="-553"/>
          <a:stretch/>
        </p:blipFill>
        <p:spPr>
          <a:xfrm>
            <a:off x="4305615" y="3577"/>
            <a:ext cx="1516938" cy="145703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968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gains control of Tikrit</a:t>
            </a:r>
          </a:p>
        </p:txBody>
      </p:sp>
      <p:pic>
        <p:nvPicPr>
          <p:cNvPr id="4" name="Picture 4" descr="Map&#10;&#10;Description automatically generated">
            <a:extLst>
              <a:ext uri="{FF2B5EF4-FFF2-40B4-BE49-F238E27FC236}">
                <a16:creationId xmlns:a16="http://schemas.microsoft.com/office/drawing/2014/main" id="{3196F77A-3CF0-4021-A477-83C52F96511A}"/>
              </a:ext>
            </a:extLst>
          </p:cNvPr>
          <p:cNvPicPr>
            <a:picLocks noChangeAspect="1"/>
          </p:cNvPicPr>
          <p:nvPr/>
        </p:nvPicPr>
        <p:blipFill rotWithShape="1">
          <a:blip r:embed="rId2"/>
          <a:srcRect l="10144" r="4147" b="-2"/>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0" indent="0" defTabSz="914400">
              <a:lnSpc>
                <a:spcPct val="90000"/>
              </a:lnSpc>
              <a:buNone/>
            </a:pPr>
            <a:r>
              <a:rPr lang="en-US" sz="1700" b="1" i="1" dirty="0">
                <a:solidFill>
                  <a:srgbClr val="FFFFFF"/>
                </a:solidFill>
              </a:rPr>
              <a:t>June 11, 2014 </a:t>
            </a:r>
          </a:p>
          <a:p>
            <a:pPr marL="0" indent="0" defTabSz="914400">
              <a:lnSpc>
                <a:spcPct val="90000"/>
              </a:lnSpc>
              <a:buNone/>
            </a:pPr>
            <a:endParaRPr lang="en-US" sz="1400" i="1" dirty="0"/>
          </a:p>
          <a:p>
            <a:pPr marL="63500" indent="0" defTabSz="914400">
              <a:lnSpc>
                <a:spcPct val="90000"/>
              </a:lnSpc>
              <a:buNone/>
            </a:pPr>
            <a:r>
              <a:rPr lang="en-US" sz="1700" dirty="0">
                <a:solidFill>
                  <a:srgbClr val="FFFFFF"/>
                </a:solidFill>
              </a:rPr>
              <a:t>ISIS took control of Tikrit but lost most of it the next day after Iran sent in forces to combat ISIS in Iraq.</a:t>
            </a:r>
            <a:endParaRPr lang="en-US" sz="1700" dirty="0">
              <a:solidFill>
                <a:srgbClr val="FFFFFF"/>
              </a:solidFill>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p:cNvSpPr>
            <a:spLocks noGrp="1"/>
          </p:cNvSpPr>
          <p:nvPr>
            <p:ph type="ctrTitle"/>
          </p:nvPr>
        </p:nvSpPr>
        <p:spPr>
          <a:xfrm>
            <a:off x="1449677" y="949325"/>
            <a:ext cx="6053779" cy="2387600"/>
          </a:xfrm>
        </p:spPr>
        <p:txBody>
          <a:bodyPr>
            <a:normAutofit/>
          </a:bodyPr>
          <a:lstStyle/>
          <a:p>
            <a:pPr algn="l"/>
            <a:r>
              <a:rPr lang="en-GB" sz="5700">
                <a:solidFill>
                  <a:schemeClr val="bg1"/>
                </a:solidFill>
              </a:rPr>
              <a:t>Iran starts flying drones over Iraq</a:t>
            </a:r>
            <a:endParaRPr lang="en-GB" sz="5700">
              <a:solidFill>
                <a:schemeClr val="bg1"/>
              </a:solidFill>
              <a:cs typeface="Calibri"/>
            </a:endParaRPr>
          </a:p>
        </p:txBody>
      </p:sp>
      <p:sp>
        <p:nvSpPr>
          <p:cNvPr id="3" name="Content Placeholder 2"/>
          <p:cNvSpPr>
            <a:spLocks noGrp="1"/>
          </p:cNvSpPr>
          <p:nvPr>
            <p:ph type="subTitle" idx="1"/>
          </p:nvPr>
        </p:nvSpPr>
        <p:spPr>
          <a:xfrm>
            <a:off x="1449676" y="3428999"/>
            <a:ext cx="6053773" cy="2479671"/>
          </a:xfrm>
        </p:spPr>
        <p:txBody>
          <a:bodyPr vert="horz" lIns="91440" tIns="45720" rIns="91440" bIns="45720" rtlCol="0">
            <a:normAutofit/>
          </a:bodyPr>
          <a:lstStyle/>
          <a:p>
            <a:pPr algn="l">
              <a:lnSpc>
                <a:spcPct val="90000"/>
              </a:lnSpc>
            </a:pPr>
            <a:r>
              <a:rPr lang="en-GB" sz="2000" b="1" i="1" dirty="0">
                <a:solidFill>
                  <a:schemeClr val="bg1"/>
                </a:solidFill>
              </a:rPr>
              <a:t>June 12, 2014</a:t>
            </a:r>
          </a:p>
          <a:p>
            <a:pPr algn="l">
              <a:lnSpc>
                <a:spcPct val="90000"/>
              </a:lnSpc>
            </a:pPr>
            <a:endParaRPr lang="en-GB" sz="2000" i="1" dirty="0">
              <a:solidFill>
                <a:schemeClr val="bg1"/>
              </a:solidFill>
              <a:cs typeface="Calibri"/>
            </a:endParaRPr>
          </a:p>
          <a:p>
            <a:pPr algn="l">
              <a:lnSpc>
                <a:spcPct val="90000"/>
              </a:lnSpc>
            </a:pPr>
            <a:r>
              <a:rPr lang="en-GB" sz="2000" dirty="0">
                <a:solidFill>
                  <a:schemeClr val="bg1"/>
                </a:solidFill>
              </a:rPr>
              <a:t>According to British and American sources, Iran started flying drones over Iraq. Iranian soldiers were in Iraq fighting ISIS as early as July. By August 2014, the campaign was officially targeting ISIS in Iraq.</a:t>
            </a:r>
            <a:endParaRPr lang="en-GB" sz="2000" dirty="0">
              <a:solidFill>
                <a:schemeClr val="bg1"/>
              </a:solidFill>
              <a:cs typeface="Calibri"/>
            </a:endParaRPr>
          </a:p>
        </p:txBody>
      </p:sp>
      <p:cxnSp>
        <p:nvCxnSpPr>
          <p:cNvPr id="27" name="Straight Connector 26">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p:nvPr>
        </p:nvSpPr>
        <p:spPr>
          <a:xfrm>
            <a:off x="1504838" y="153004"/>
            <a:ext cx="6144499" cy="1673290"/>
          </a:xfrm>
        </p:spPr>
        <p:txBody>
          <a:bodyPr anchor="ctr">
            <a:normAutofit/>
          </a:bodyPr>
          <a:lstStyle/>
          <a:p>
            <a:pPr>
              <a:lnSpc>
                <a:spcPct val="90000"/>
              </a:lnSpc>
            </a:pPr>
            <a:r>
              <a:rPr lang="en-GB">
                <a:solidFill>
                  <a:schemeClr val="bg1"/>
                </a:solidFill>
              </a:rPr>
              <a:t>Iraq formally asks U.S. to conduct airstrikes</a:t>
            </a:r>
            <a:endParaRPr lang="en-GB">
              <a:solidFill>
                <a:schemeClr val="bg1"/>
              </a:solidFill>
              <a:cs typeface="Calibri"/>
            </a:endParaRPr>
          </a:p>
        </p:txBody>
      </p:sp>
      <p:sp>
        <p:nvSpPr>
          <p:cNvPr id="3" name="Content Placeholder 2"/>
          <p:cNvSpPr>
            <a:spLocks noGrp="1"/>
          </p:cNvSpPr>
          <p:nvPr>
            <p:ph type="subTitle" idx="1"/>
          </p:nvPr>
        </p:nvSpPr>
        <p:spPr>
          <a:xfrm>
            <a:off x="1799425" y="2370675"/>
            <a:ext cx="5201819" cy="2603684"/>
          </a:xfrm>
        </p:spPr>
        <p:txBody>
          <a:bodyPr vert="horz" lIns="91440" tIns="45720" rIns="91440" bIns="45720" rtlCol="0">
            <a:normAutofit/>
          </a:bodyPr>
          <a:lstStyle/>
          <a:p>
            <a:pPr>
              <a:lnSpc>
                <a:spcPct val="90000"/>
              </a:lnSpc>
            </a:pPr>
            <a:r>
              <a:rPr lang="en-GB" sz="1700" b="1" i="1" dirty="0">
                <a:solidFill>
                  <a:schemeClr val="bg1"/>
                </a:solidFill>
              </a:rPr>
              <a:t>June 18, 2014 </a:t>
            </a:r>
          </a:p>
          <a:p>
            <a:pPr>
              <a:lnSpc>
                <a:spcPct val="90000"/>
              </a:lnSpc>
            </a:pPr>
            <a:endParaRPr lang="en-GB" sz="1700" dirty="0">
              <a:solidFill>
                <a:schemeClr val="bg1"/>
              </a:solidFill>
            </a:endParaRPr>
          </a:p>
          <a:p>
            <a:pPr>
              <a:lnSpc>
                <a:spcPct val="90000"/>
              </a:lnSpc>
            </a:pPr>
            <a:r>
              <a:rPr lang="en-GB" sz="1700" dirty="0">
                <a:solidFill>
                  <a:schemeClr val="bg1"/>
                </a:solidFill>
              </a:rPr>
              <a:t>Amidst ISIS' territorial gains in the country, the Iraqi government formally asked the United States to conduct airstrikes in Iraq. </a:t>
            </a:r>
            <a:br>
              <a:rPr lang="en-GB" sz="1700" dirty="0">
                <a:solidFill>
                  <a:schemeClr val="bg1"/>
                </a:solidFill>
              </a:rPr>
            </a:br>
            <a:endParaRPr lang="en-GB" sz="1700" dirty="0">
              <a:solidFill>
                <a:schemeClr val="bg1"/>
              </a:solidFill>
            </a:endParaRPr>
          </a:p>
          <a:p>
            <a:pPr>
              <a:lnSpc>
                <a:spcPct val="90000"/>
              </a:lnSpc>
            </a:pPr>
            <a:r>
              <a:rPr lang="en-GB" sz="1700" dirty="0">
                <a:solidFill>
                  <a:schemeClr val="bg1"/>
                </a:solidFill>
              </a:rPr>
              <a:t>"We have a request from the Iraqi government for air power," confirmed senior U.S. military commander General Martin Dempsey in front of U.S. senators.</a:t>
            </a:r>
          </a:p>
        </p:txBody>
      </p:sp>
      <p:sp>
        <p:nvSpPr>
          <p:cNvPr id="6" name="Rectangle 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0824" y="1904467"/>
            <a:ext cx="3958000" cy="994172"/>
          </a:xfrm>
        </p:spPr>
        <p:txBody>
          <a:bodyPr vert="horz" lIns="91440" tIns="45720" rIns="91440" bIns="45720" rtlCol="0" anchor="ctr">
            <a:normAutofit/>
          </a:bodyPr>
          <a:lstStyle/>
          <a:p>
            <a:pPr algn="l" defTabSz="685800">
              <a:lnSpc>
                <a:spcPct val="90000"/>
              </a:lnSpc>
            </a:pPr>
            <a:r>
              <a:rPr lang="en-US" sz="3100" kern="1200">
                <a:solidFill>
                  <a:schemeClr val="tx1"/>
                </a:solidFill>
                <a:latin typeface="+mj-lt"/>
                <a:ea typeface="+mj-ea"/>
                <a:cs typeface="+mj-cs"/>
              </a:rPr>
              <a:t>ISIS declares its Caliphate</a:t>
            </a:r>
          </a:p>
        </p:txBody>
      </p:sp>
      <p:sp>
        <p:nvSpPr>
          <p:cNvPr id="18" name="Freeform: Shape 17">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9903" y="0"/>
            <a:ext cx="3734701" cy="2095500"/>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Picture 4" descr="Map&#10;&#10;Description automatically generated">
            <a:extLst>
              <a:ext uri="{FF2B5EF4-FFF2-40B4-BE49-F238E27FC236}">
                <a16:creationId xmlns:a16="http://schemas.microsoft.com/office/drawing/2014/main" id="{C6972A82-4DB2-44F8-BFD7-9D1FB434B62F}"/>
              </a:ext>
            </a:extLst>
          </p:cNvPr>
          <p:cNvPicPr>
            <a:picLocks noChangeAspect="1"/>
          </p:cNvPicPr>
          <p:nvPr/>
        </p:nvPicPr>
        <p:blipFill rotWithShape="1">
          <a:blip r:embed="rId2"/>
          <a:srcRect t="1478" r="2" b="7975"/>
          <a:stretch/>
        </p:blipFill>
        <p:spPr>
          <a:xfrm>
            <a:off x="4410845" y="10"/>
            <a:ext cx="3460315" cy="1958297"/>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p:spPr>
      </p:pic>
      <p:sp>
        <p:nvSpPr>
          <p:cNvPr id="3" name="Content Placeholder 2"/>
          <p:cNvSpPr>
            <a:spLocks noGrp="1"/>
          </p:cNvSpPr>
          <p:nvPr>
            <p:ph sz="half" idx="1"/>
          </p:nvPr>
        </p:nvSpPr>
        <p:spPr>
          <a:xfrm>
            <a:off x="604157" y="2934304"/>
            <a:ext cx="3954666" cy="3300663"/>
          </a:xfrm>
        </p:spPr>
        <p:txBody>
          <a:bodyPr vert="horz" lIns="91440" tIns="45720" rIns="91440" bIns="45720" rtlCol="0" anchor="t">
            <a:normAutofit fontScale="92500" lnSpcReduction="10000"/>
          </a:bodyPr>
          <a:lstStyle/>
          <a:p>
            <a:pPr marL="0" indent="0" defTabSz="685800">
              <a:lnSpc>
                <a:spcPct val="90000"/>
              </a:lnSpc>
              <a:buNone/>
            </a:pPr>
            <a:r>
              <a:rPr lang="en-US" sz="1800" b="1" i="1" dirty="0"/>
              <a:t>June 29, 2014 </a:t>
            </a:r>
          </a:p>
          <a:p>
            <a:pPr marL="0" indent="-171450" defTabSz="685800">
              <a:lnSpc>
                <a:spcPct val="90000"/>
              </a:lnSpc>
              <a:buFont typeface="Arial" panose="020B0604020202020204" pitchFamily="34" charset="0"/>
              <a:buChar char="•"/>
            </a:pPr>
            <a:endParaRPr lang="en-US" sz="1800" i="1" dirty="0"/>
          </a:p>
          <a:p>
            <a:pPr marL="457200" indent="-285750" defTabSz="685800">
              <a:lnSpc>
                <a:spcPct val="90000"/>
              </a:lnSpc>
            </a:pPr>
            <a:r>
              <a:rPr lang="en-US" sz="1800" dirty="0"/>
              <a:t>ISIS declared its caliphate from Aleppo (Syria) to </a:t>
            </a:r>
            <a:r>
              <a:rPr lang="en-US" sz="1800" dirty="0" err="1"/>
              <a:t>Diyala</a:t>
            </a:r>
            <a:r>
              <a:rPr lang="en-US" sz="1800" dirty="0"/>
              <a:t> (Iraq). Raqqa is its nominal capital, and Abu </a:t>
            </a:r>
            <a:r>
              <a:rPr lang="en-US" sz="1800" dirty="0" err="1"/>
              <a:t>Kajr</a:t>
            </a:r>
            <a:r>
              <a:rPr lang="en-US" sz="1800" dirty="0"/>
              <a:t> al-Baghdadi became the caliph.</a:t>
            </a:r>
          </a:p>
          <a:p>
            <a:pPr marL="457200" indent="-285750" defTabSz="685800">
              <a:lnSpc>
                <a:spcPct val="90000"/>
              </a:lnSpc>
            </a:pPr>
            <a:endParaRPr lang="en-US" sz="1800" dirty="0"/>
          </a:p>
          <a:p>
            <a:pPr marL="457200" indent="-285750" defTabSz="685800">
              <a:lnSpc>
                <a:spcPct val="90000"/>
              </a:lnSpc>
            </a:pPr>
            <a:r>
              <a:rPr lang="en-US" sz="1800" dirty="0"/>
              <a:t>The declaration of the Caliphate signaled ISIS's goal to attain statehood and therein become a state actor. Territorial goals expanded far beyond the declared Caliphate's territories in 2014, though those goals never manifested.</a:t>
            </a:r>
          </a:p>
        </p:txBody>
      </p:sp>
      <p:sp>
        <p:nvSpPr>
          <p:cNvPr id="20" name="Freeform: Shape 19">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5747" y="3394363"/>
            <a:ext cx="4367802" cy="3472280"/>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8" name="Picture 9" descr="A picture containing building, window, person, photo&#10;&#10;Description automatically generated">
            <a:extLst>
              <a:ext uri="{FF2B5EF4-FFF2-40B4-BE49-F238E27FC236}">
                <a16:creationId xmlns:a16="http://schemas.microsoft.com/office/drawing/2014/main" id="{131438B6-132E-410D-80EF-F655FA60B176}"/>
              </a:ext>
            </a:extLst>
          </p:cNvPr>
          <p:cNvPicPr>
            <a:picLocks noChangeAspect="1"/>
          </p:cNvPicPr>
          <p:nvPr/>
        </p:nvPicPr>
        <p:blipFill rotWithShape="1">
          <a:blip r:embed="rId3"/>
          <a:srcRect l="9469" r="11754" b="2"/>
          <a:stretch/>
        </p:blipFill>
        <p:spPr>
          <a:xfrm>
            <a:off x="4931533" y="3540150"/>
            <a:ext cx="4222015" cy="3326494"/>
          </a:xfrm>
          <a:custGeom>
            <a:avLst/>
            <a:gdLst/>
            <a:ahLst/>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2d173e600853216cfd7f937127e935f">
            <a:extLst>
              <a:ext uri="{FF2B5EF4-FFF2-40B4-BE49-F238E27FC236}">
                <a16:creationId xmlns:a16="http://schemas.microsoft.com/office/drawing/2014/main" id="{0B328AF0-F08C-3247-89E5-4ECA274140A7}"/>
              </a:ext>
            </a:extLst>
          </p:cNvPr>
          <p:cNvPicPr>
            <a:picLocks noChangeAspect="1"/>
          </p:cNvPicPr>
          <p:nvPr/>
        </p:nvPicPr>
        <p:blipFill rotWithShape="1">
          <a:blip r:embed="rId2"/>
          <a:srcRect l="23657" r="27860" b="9091"/>
          <a:stretch/>
        </p:blipFill>
        <p:spPr>
          <a:xfrm>
            <a:off x="2641851" y="10"/>
            <a:ext cx="6502149" cy="6857990"/>
          </a:xfrm>
          <a:prstGeom prst="rect">
            <a:avLst/>
          </a:prstGeom>
          <a:noFill/>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8320" y="1161288"/>
            <a:ext cx="3938080" cy="1124712"/>
          </a:xfrm>
        </p:spPr>
        <p:txBody>
          <a:bodyPr vert="horz" lIns="91440" tIns="45720" rIns="91440" bIns="45720" rtlCol="0" anchor="b">
            <a:normAutofit/>
          </a:bodyPr>
          <a:lstStyle/>
          <a:p>
            <a:pPr algn="l" defTabSz="914400">
              <a:lnSpc>
                <a:spcPct val="90000"/>
              </a:lnSpc>
            </a:pPr>
            <a:r>
              <a:rPr lang="en-US" sz="2800"/>
              <a:t>Zarqawi back in Iraq</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278320" y="2718054"/>
            <a:ext cx="3798380" cy="3207258"/>
          </a:xfrm>
        </p:spPr>
        <p:txBody>
          <a:bodyPr vert="horz" lIns="91440" tIns="45720" rIns="91440" bIns="45720" rtlCol="0" anchor="t">
            <a:normAutofit/>
          </a:bodyPr>
          <a:lstStyle/>
          <a:p>
            <a:pPr marL="114300" indent="0" defTabSz="914400">
              <a:lnSpc>
                <a:spcPct val="90000"/>
              </a:lnSpc>
              <a:buNone/>
            </a:pPr>
            <a:r>
              <a:rPr lang="en-US" sz="2400" b="1" i="1" dirty="0"/>
              <a:t>2001</a:t>
            </a:r>
          </a:p>
          <a:p>
            <a:pPr marL="114300" indent="0" defTabSz="914400">
              <a:lnSpc>
                <a:spcPct val="90000"/>
              </a:lnSpc>
              <a:buNone/>
            </a:pPr>
            <a:endParaRPr lang="en-US" sz="2400" b="1" i="1" dirty="0"/>
          </a:p>
          <a:p>
            <a:pPr marL="114300" indent="0" defTabSz="914400">
              <a:lnSpc>
                <a:spcPct val="90000"/>
              </a:lnSpc>
              <a:buNone/>
            </a:pPr>
            <a:r>
              <a:rPr lang="en-US" sz="2400" dirty="0"/>
              <a:t>After 9/11, Zarqawi returned to Iraq to join the Mujahideen fight against the US, where he soon connected with members of al-Qaeda (AQ).</a:t>
            </a:r>
            <a:endParaRPr lang="en-US" sz="2400" dirty="0">
              <a:cs typeface="Calibri"/>
            </a:endParaRPr>
          </a:p>
          <a:p>
            <a:pPr indent="-228600" defTabSz="914400">
              <a:lnSpc>
                <a:spcPct val="90000"/>
              </a:lnSpc>
              <a:buFont typeface="Arial" panose="020B0604020202020204" pitchFamily="34" charset="0"/>
              <a:buChar char="•"/>
            </a:pPr>
            <a:endParaRPr lang="en-US" sz="1500" dirty="0"/>
          </a:p>
        </p:txBody>
      </p:sp>
    </p:spTree>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p:nvPr>
        </p:nvSpPr>
        <p:spPr>
          <a:xfrm>
            <a:off x="1446962" y="707132"/>
            <a:ext cx="4101847" cy="2387600"/>
          </a:xfrm>
        </p:spPr>
        <p:txBody>
          <a:bodyPr>
            <a:normAutofit/>
          </a:bodyPr>
          <a:lstStyle/>
          <a:p>
            <a:pPr algn="l">
              <a:lnSpc>
                <a:spcPct val="90000"/>
              </a:lnSpc>
            </a:pPr>
            <a:r>
              <a:rPr lang="en-GB" sz="3600">
                <a:solidFill>
                  <a:schemeClr val="bg1"/>
                </a:solidFill>
              </a:rPr>
              <a:t>ISIS seizes important border crossing between Deir Ezzor (Syria) and Iraq</a:t>
            </a:r>
          </a:p>
        </p:txBody>
      </p:sp>
      <p:sp>
        <p:nvSpPr>
          <p:cNvPr id="3" name="Content Placeholder 2"/>
          <p:cNvSpPr>
            <a:spLocks noGrp="1"/>
          </p:cNvSpPr>
          <p:nvPr>
            <p:ph type="subTitle" idx="1"/>
          </p:nvPr>
        </p:nvSpPr>
        <p:spPr>
          <a:xfrm>
            <a:off x="1446962" y="3494783"/>
            <a:ext cx="4101845" cy="2201159"/>
          </a:xfrm>
        </p:spPr>
        <p:txBody>
          <a:bodyPr vert="horz" lIns="91440" tIns="45720" rIns="91440" bIns="45720" rtlCol="0">
            <a:normAutofit/>
          </a:bodyPr>
          <a:lstStyle/>
          <a:p>
            <a:pPr algn="l"/>
            <a:r>
              <a:rPr lang="en-GB" sz="2400" b="1" i="1" dirty="0">
                <a:solidFill>
                  <a:schemeClr val="bg1"/>
                </a:solidFill>
              </a:rPr>
              <a:t>July 21, 2014 </a:t>
            </a:r>
            <a:endParaRPr lang="en-US" sz="2400" b="1" i="1" dirty="0">
              <a:solidFill>
                <a:schemeClr val="bg1"/>
              </a:solidFill>
            </a:endParaRPr>
          </a:p>
          <a:p>
            <a:pPr algn="l"/>
            <a:endParaRPr lang="en-GB" sz="2400" dirty="0">
              <a:solidFill>
                <a:schemeClr val="bg1"/>
              </a:solidFill>
            </a:endParaRPr>
          </a:p>
          <a:p>
            <a:pPr algn="l"/>
            <a:r>
              <a:rPr lang="en-GB" sz="2400" dirty="0">
                <a:solidFill>
                  <a:schemeClr val="bg1"/>
                </a:solidFill>
              </a:rPr>
              <a:t>In addition to seizing this border crossing, ISIS seized three additional Iraqi towns</a:t>
            </a:r>
            <a:endParaRPr lang="en-US" sz="2400" dirty="0">
              <a:solidFill>
                <a:schemeClr val="bg1"/>
              </a:solidFill>
              <a:cs typeface="Calibri"/>
            </a:endParaRPr>
          </a:p>
        </p:txBody>
      </p:sp>
      <p:sp>
        <p:nvSpPr>
          <p:cNvPr id="10" name="Rectangle 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446963" y="3209925"/>
            <a:ext cx="769703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walking on a beach&#10;&#10;Description automatically generated">
            <a:extLst>
              <a:ext uri="{FF2B5EF4-FFF2-40B4-BE49-F238E27FC236}">
                <a16:creationId xmlns:a16="http://schemas.microsoft.com/office/drawing/2014/main" id="{854055C0-DD8A-4B08-8BBD-7EE54B85B713}"/>
              </a:ext>
            </a:extLst>
          </p:cNvPr>
          <p:cNvPicPr>
            <a:picLocks noChangeAspect="1"/>
          </p:cNvPicPr>
          <p:nvPr/>
        </p:nvPicPr>
        <p:blipFill rotWithShape="1">
          <a:blip r:embed="rId2">
            <a:alphaModFix amt="40000"/>
          </a:blip>
          <a:srcRect r="11666" b="-1"/>
          <a:stretch/>
        </p:blipFill>
        <p:spPr>
          <a:xfrm>
            <a:off x="20" y="10"/>
            <a:ext cx="9143979" cy="6857990"/>
          </a:xfrm>
          <a:prstGeom prst="rect">
            <a:avLst/>
          </a:prstGeom>
          <a:noFill/>
        </p:spPr>
      </p:pic>
      <p:sp>
        <p:nvSpPr>
          <p:cNvPr id="2" name="Title 1"/>
          <p:cNvSpPr>
            <a:spLocks noGrp="1"/>
          </p:cNvSpPr>
          <p:nvPr>
            <p:ph type="title"/>
          </p:nvPr>
        </p:nvSpPr>
        <p:spPr>
          <a:xfrm>
            <a:off x="630936" y="941832"/>
            <a:ext cx="7879842" cy="2057400"/>
          </a:xfrm>
        </p:spPr>
        <p:txBody>
          <a:bodyPr vert="horz" lIns="91440" tIns="45720" rIns="91440" bIns="45720" rtlCol="0" anchor="b">
            <a:normAutofit/>
          </a:bodyPr>
          <a:lstStyle/>
          <a:p>
            <a:pPr algn="l" defTabSz="914400">
              <a:lnSpc>
                <a:spcPct val="90000"/>
              </a:lnSpc>
            </a:pPr>
            <a:r>
              <a:rPr lang="en-US"/>
              <a:t>ISIS conquers Kurdish towns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30936" y="3502152"/>
            <a:ext cx="7879842" cy="2670048"/>
          </a:xfrm>
        </p:spPr>
        <p:txBody>
          <a:bodyPr vert="horz" lIns="91440" tIns="45720" rIns="91440" bIns="45720" rtlCol="0" anchor="t">
            <a:normAutofit/>
          </a:bodyPr>
          <a:lstStyle/>
          <a:p>
            <a:pPr marL="0" indent="0" defTabSz="914400">
              <a:lnSpc>
                <a:spcPct val="90000"/>
              </a:lnSpc>
              <a:buNone/>
            </a:pPr>
            <a:r>
              <a:rPr lang="en-US" sz="1700" b="1" i="1" dirty="0"/>
              <a:t>Aug 2, 2014 - Aug 4, 2014 </a:t>
            </a:r>
            <a:endParaRPr lang="en-US" b="1" i="1" dirty="0"/>
          </a:p>
          <a:p>
            <a:pPr indent="-228600" defTabSz="914400">
              <a:lnSpc>
                <a:spcPct val="90000"/>
              </a:lnSpc>
              <a:buFont typeface="Arial" panose="020B0604020202020204" pitchFamily="34" charset="0"/>
              <a:buChar char="•"/>
            </a:pPr>
            <a:endParaRPr lang="en-US" sz="1700" dirty="0"/>
          </a:p>
          <a:p>
            <a:pPr marL="114300" indent="0" defTabSz="914400">
              <a:lnSpc>
                <a:spcPct val="90000"/>
              </a:lnSpc>
              <a:buNone/>
            </a:pPr>
            <a:r>
              <a:rPr lang="en-US" sz="1700" dirty="0"/>
              <a:t>ISIS seized the two Kurdish towns of Sinjar and </a:t>
            </a:r>
            <a:r>
              <a:rPr lang="en-US" sz="1700" dirty="0" err="1"/>
              <a:t>Zumar</a:t>
            </a:r>
            <a:r>
              <a:rPr lang="en-US" sz="1700" dirty="0"/>
              <a:t>, which forced thousands more Yazidis to flee</a:t>
            </a:r>
            <a:endParaRPr lang="en-US" sz="17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b85b23ba602dda2b91a3ca8e5b06e240">
            <a:extLst>
              <a:ext uri="{FF2B5EF4-FFF2-40B4-BE49-F238E27FC236}">
                <a16:creationId xmlns:a16="http://schemas.microsoft.com/office/drawing/2014/main" id="{E78F2054-921A-43C2-AAE4-2A4D0E78357A}"/>
              </a:ext>
            </a:extLst>
          </p:cNvPr>
          <p:cNvPicPr>
            <a:picLocks noChangeAspect="1"/>
          </p:cNvPicPr>
          <p:nvPr/>
        </p:nvPicPr>
        <p:blipFill rotWithShape="1">
          <a:blip r:embed="rId2"/>
          <a:srcRect l="20464" r="9554"/>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4300" y="4128947"/>
            <a:ext cx="6949328" cy="622836"/>
          </a:xfrm>
        </p:spPr>
        <p:txBody>
          <a:bodyPr vert="horz" lIns="91440" tIns="45720" rIns="91440" bIns="45720" rtlCol="0" anchor="ctr">
            <a:normAutofit/>
          </a:bodyPr>
          <a:lstStyle/>
          <a:p>
            <a:pPr defTabSz="914400">
              <a:lnSpc>
                <a:spcPct val="90000"/>
              </a:lnSpc>
            </a:pPr>
            <a:r>
              <a:rPr lang="en-US" sz="1900" dirty="0"/>
              <a:t>ISIS' presence in Northern Syria results in refugees to flee into nearby Turkey</a:t>
            </a:r>
          </a:p>
        </p:txBody>
      </p:sp>
      <p:sp>
        <p:nvSpPr>
          <p:cNvPr id="3" name="Content Placeholder 2"/>
          <p:cNvSpPr>
            <a:spLocks noGrp="1"/>
          </p:cNvSpPr>
          <p:nvPr>
            <p:ph type="body" sz="half" idx="2"/>
          </p:nvPr>
        </p:nvSpPr>
        <p:spPr>
          <a:xfrm>
            <a:off x="114300" y="4856921"/>
            <a:ext cx="7561508" cy="1249240"/>
          </a:xfrm>
        </p:spPr>
        <p:txBody>
          <a:bodyPr vert="horz" lIns="91440" tIns="45720" rIns="91440" bIns="45720" rtlCol="0" anchor="t">
            <a:normAutofit/>
          </a:bodyPr>
          <a:lstStyle/>
          <a:p>
            <a:pPr defTabSz="914400">
              <a:lnSpc>
                <a:spcPct val="90000"/>
              </a:lnSpc>
            </a:pPr>
            <a:r>
              <a:rPr lang="en-US" sz="1800" b="1" i="1" dirty="0"/>
              <a:t>Sep 19, 2014 </a:t>
            </a:r>
          </a:p>
          <a:p>
            <a:pPr defTabSz="914400">
              <a:lnSpc>
                <a:spcPct val="90000"/>
              </a:lnSpc>
            </a:pPr>
            <a:endParaRPr lang="en-US" sz="1600" i="1" dirty="0"/>
          </a:p>
          <a:p>
            <a:pPr defTabSz="914400">
              <a:lnSpc>
                <a:spcPct val="90000"/>
              </a:lnSpc>
            </a:pPr>
            <a:r>
              <a:rPr lang="en-US" sz="1800" dirty="0"/>
              <a:t>As ISIS advanced on the Syrian border town of </a:t>
            </a:r>
            <a:r>
              <a:rPr lang="en-US" sz="1800" dirty="0" err="1"/>
              <a:t>Kobani</a:t>
            </a:r>
            <a:r>
              <a:rPr lang="en-US" sz="1800" dirty="0"/>
              <a:t>, thousands of refugees fled to Turkey. </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 name="Title 1"/>
          <p:cNvSpPr>
            <a:spLocks noGrp="1"/>
          </p:cNvSpPr>
          <p:nvPr>
            <p:ph type="ctrTitle"/>
          </p:nvPr>
        </p:nvSpPr>
        <p:spPr>
          <a:xfrm>
            <a:off x="1449677" y="949325"/>
            <a:ext cx="6053779" cy="2387600"/>
          </a:xfrm>
        </p:spPr>
        <p:txBody>
          <a:bodyPr>
            <a:normAutofit/>
          </a:bodyPr>
          <a:lstStyle/>
          <a:p>
            <a:pPr algn="l"/>
            <a:r>
              <a:rPr lang="en-GB" sz="5300">
                <a:solidFill>
                  <a:schemeClr val="bg1"/>
                </a:solidFill>
              </a:rPr>
              <a:t>U.S. airstrikes against ISIS officially begin</a:t>
            </a:r>
          </a:p>
        </p:txBody>
      </p:sp>
      <p:sp>
        <p:nvSpPr>
          <p:cNvPr id="3" name="Content Placeholder 2"/>
          <p:cNvSpPr>
            <a:spLocks noGrp="1"/>
          </p:cNvSpPr>
          <p:nvPr>
            <p:ph type="subTitle" idx="1"/>
          </p:nvPr>
        </p:nvSpPr>
        <p:spPr>
          <a:xfrm>
            <a:off x="1449676" y="3428999"/>
            <a:ext cx="6548680" cy="2217961"/>
          </a:xfrm>
        </p:spPr>
        <p:txBody>
          <a:bodyPr vert="horz" lIns="91440" tIns="45720" rIns="91440" bIns="45720" rtlCol="0" anchor="t">
            <a:normAutofit/>
          </a:bodyPr>
          <a:lstStyle/>
          <a:p>
            <a:pPr algn="l">
              <a:lnSpc>
                <a:spcPct val="90000"/>
              </a:lnSpc>
            </a:pPr>
            <a:r>
              <a:rPr lang="en-GB" sz="1600" b="1" i="1" dirty="0">
                <a:solidFill>
                  <a:schemeClr val="bg1"/>
                </a:solidFill>
              </a:rPr>
              <a:t>Sep 22, 2014 </a:t>
            </a:r>
          </a:p>
          <a:p>
            <a:pPr algn="l">
              <a:lnSpc>
                <a:spcPct val="90000"/>
              </a:lnSpc>
            </a:pPr>
            <a:endParaRPr lang="en-US" sz="1600" dirty="0">
              <a:solidFill>
                <a:schemeClr val="bg1"/>
              </a:solidFill>
            </a:endParaRPr>
          </a:p>
          <a:p>
            <a:pPr algn="l">
              <a:lnSpc>
                <a:spcPct val="90000"/>
              </a:lnSpc>
            </a:pPr>
            <a:r>
              <a:rPr lang="en-GB" sz="1600" dirty="0">
                <a:solidFill>
                  <a:schemeClr val="bg1"/>
                </a:solidFill>
              </a:rPr>
              <a:t>The U.S. began airstrikes against ISIS targets in September 2014; by October 7-8, 2014, these began to escalate as ISIS gained territory around </a:t>
            </a:r>
            <a:r>
              <a:rPr lang="en-GB" sz="1600" dirty="0" err="1">
                <a:solidFill>
                  <a:schemeClr val="bg1"/>
                </a:solidFill>
              </a:rPr>
              <a:t>Kobani</a:t>
            </a:r>
            <a:r>
              <a:rPr lang="en-GB" sz="1600" dirty="0">
                <a:solidFill>
                  <a:schemeClr val="bg1"/>
                </a:solidFill>
              </a:rPr>
              <a:t> in Syria. On Oct 15, 2014, the Pentagon named the campaign in Iraq and Syria, 'Operation Inherent Resolve'. </a:t>
            </a:r>
            <a:br>
              <a:rPr lang="en-GB" sz="1600" dirty="0">
                <a:solidFill>
                  <a:schemeClr val="bg1"/>
                </a:solidFill>
              </a:rPr>
            </a:br>
            <a:br>
              <a:rPr lang="en-GB" sz="1600" dirty="0">
                <a:solidFill>
                  <a:schemeClr val="bg1"/>
                </a:solidFill>
              </a:rPr>
            </a:br>
            <a:r>
              <a:rPr lang="en-GB" sz="1600" dirty="0">
                <a:solidFill>
                  <a:schemeClr val="bg1"/>
                </a:solidFill>
              </a:rPr>
              <a:t>The American-led intervention also involved a coalition of many foreign militaries like the UK, France, Saudi Arabia, and Germany.</a:t>
            </a:r>
            <a:endParaRPr lang="en-US" sz="1600" dirty="0">
              <a:solidFill>
                <a:schemeClr val="bg1"/>
              </a:solidFill>
              <a:cs typeface="Calibri"/>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UNSC adopts Resolution 2178</a:t>
            </a:r>
          </a:p>
        </p:txBody>
      </p:sp>
      <p:pic>
        <p:nvPicPr>
          <p:cNvPr id="4" name="Picture 4" descr="Text, letter&#10;&#10;Description automatically generated">
            <a:extLst>
              <a:ext uri="{FF2B5EF4-FFF2-40B4-BE49-F238E27FC236}">
                <a16:creationId xmlns:a16="http://schemas.microsoft.com/office/drawing/2014/main" id="{2F46DE7E-C7B3-4904-9C39-E2BE8D389874}"/>
              </a:ext>
            </a:extLst>
          </p:cNvPr>
          <p:cNvPicPr>
            <a:picLocks noChangeAspect="1"/>
          </p:cNvPicPr>
          <p:nvPr/>
        </p:nvPicPr>
        <p:blipFill rotWithShape="1">
          <a:blip r:embed="rId2"/>
          <a:srcRect t="8388" r="-2" b="7044"/>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5847187" y="1002818"/>
            <a:ext cx="2903621"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Sep. 24, 2014</a:t>
            </a:r>
            <a:endParaRPr lang="en-US" b="1" i="1" dirty="0"/>
          </a:p>
          <a:p>
            <a:pPr indent="-228600" defTabSz="914400">
              <a:lnSpc>
                <a:spcPct val="90000"/>
              </a:lnSpc>
              <a:buFont typeface="Arial" panose="020B0604020202020204" pitchFamily="34" charset="0"/>
              <a:buChar char="•"/>
            </a:pPr>
            <a:endParaRPr lang="en-US" sz="1700" dirty="0">
              <a:solidFill>
                <a:schemeClr val="bg1"/>
              </a:solidFill>
              <a:cs typeface="Calibri"/>
            </a:endParaRPr>
          </a:p>
          <a:p>
            <a:pPr marL="114300" indent="0" defTabSz="914400">
              <a:lnSpc>
                <a:spcPct val="90000"/>
              </a:lnSpc>
              <a:buNone/>
            </a:pPr>
            <a:r>
              <a:rPr lang="en-US" sz="1700" dirty="0">
                <a:solidFill>
                  <a:schemeClr val="bg1"/>
                </a:solidFill>
                <a:ea typeface="+mn-lt"/>
                <a:cs typeface="+mn-lt"/>
              </a:rPr>
              <a:t>U.N. Security Council Resolution 2178 called all countries to tackle the foreign terrorist fighters (FTFs) threat, including to prevent the entrance or transit of suspected FTFs and to prosecute FTFs upon their return.</a:t>
            </a:r>
            <a:endParaRPr lang="en-US" dirty="0">
              <a:solidFill>
                <a:schemeClr val="bg1"/>
              </a:solidFill>
              <a:ea typeface="+mn-lt"/>
              <a:cs typeface="+mn-l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group of people surfing in the ocean&#10;&#10;Description automatically generated">
            <a:extLst>
              <a:ext uri="{FF2B5EF4-FFF2-40B4-BE49-F238E27FC236}">
                <a16:creationId xmlns:a16="http://schemas.microsoft.com/office/drawing/2014/main" id="{C77406CA-A17D-4F94-8699-67ED4345B6A5}"/>
              </a:ext>
            </a:extLst>
          </p:cNvPr>
          <p:cNvPicPr>
            <a:picLocks noChangeAspect="1"/>
          </p:cNvPicPr>
          <p:nvPr/>
        </p:nvPicPr>
        <p:blipFill rotWithShape="1">
          <a:blip r:embed="rId2"/>
          <a:srcRect l="10235" r="8454" b="2"/>
          <a:stretch/>
        </p:blipFill>
        <p:spPr>
          <a:xfrm>
            <a:off x="20" y="10"/>
            <a:ext cx="9141694" cy="6857990"/>
          </a:xfrm>
          <a:prstGeom prst="rect">
            <a:avLst/>
          </a:prstGeom>
          <a:noFill/>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defTabSz="914400">
              <a:lnSpc>
                <a:spcPct val="90000"/>
              </a:lnSpc>
            </a:pPr>
            <a:r>
              <a:rPr lang="en-US" sz="3100"/>
              <a:t>Deadly Journeys</a:t>
            </a:r>
          </a:p>
        </p:txBody>
      </p:sp>
      <p:sp>
        <p:nvSpPr>
          <p:cNvPr id="3" name="Content Placeholder 2"/>
          <p:cNvSpPr>
            <a:spLocks noGrp="1"/>
          </p:cNvSpPr>
          <p:nvPr>
            <p:ph type="body" sz="half" idx="2"/>
          </p:nvPr>
        </p:nvSpPr>
        <p:spPr>
          <a:xfrm>
            <a:off x="463547" y="4856921"/>
            <a:ext cx="7173771" cy="1249240"/>
          </a:xfrm>
        </p:spPr>
        <p:txBody>
          <a:bodyPr vert="horz" lIns="91440" tIns="45720" rIns="91440" bIns="45720" rtlCol="0" anchor="t">
            <a:normAutofit/>
          </a:bodyPr>
          <a:lstStyle/>
          <a:p>
            <a:pPr defTabSz="914400">
              <a:lnSpc>
                <a:spcPct val="90000"/>
              </a:lnSpc>
            </a:pPr>
            <a:r>
              <a:rPr lang="en-US" sz="1600" b="1" i="1" dirty="0"/>
              <a:t>October 2014</a:t>
            </a:r>
          </a:p>
          <a:p>
            <a:pPr defTabSz="914400">
              <a:lnSpc>
                <a:spcPct val="90000"/>
              </a:lnSpc>
            </a:pPr>
            <a:endParaRPr lang="en-US" sz="1600" dirty="0"/>
          </a:p>
          <a:p>
            <a:pPr defTabSz="914400">
              <a:lnSpc>
                <a:spcPct val="90000"/>
              </a:lnSpc>
            </a:pPr>
            <a:r>
              <a:rPr lang="en-US" sz="1600" dirty="0"/>
              <a:t>More and more refugees risk deadly sea journeys in boats through the Mediterranean Sea to reach Europe.</a:t>
            </a:r>
            <a:endParaRPr lang="en-US"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628650" y="669925"/>
            <a:ext cx="5295632" cy="1325563"/>
          </a:xfrm>
        </p:spPr>
        <p:txBody>
          <a:bodyPr vert="horz" lIns="91440" tIns="45720" rIns="91440" bIns="45720" rtlCol="0" anchor="b">
            <a:normAutofit/>
          </a:bodyPr>
          <a:lstStyle/>
          <a:p>
            <a:pPr algn="l" defTabSz="914400">
              <a:lnSpc>
                <a:spcPct val="90000"/>
              </a:lnSpc>
            </a:pPr>
            <a:r>
              <a:rPr lang="en-US" sz="2800" kern="1200" dirty="0">
                <a:solidFill>
                  <a:schemeClr val="bg1"/>
                </a:solidFill>
                <a:latin typeface="+mj-lt"/>
                <a:ea typeface="+mj-ea"/>
                <a:cs typeface="+mj-cs"/>
              </a:rPr>
              <a:t>Global Coalition to intervene in the Syrian conflict begins</a:t>
            </a:r>
          </a:p>
        </p:txBody>
      </p:sp>
      <p:cxnSp>
        <p:nvCxnSpPr>
          <p:cNvPr id="7"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4657" y="2026340"/>
            <a:ext cx="3915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95300" y="2398956"/>
            <a:ext cx="7193085" cy="3789105"/>
          </a:xfrm>
        </p:spPr>
        <p:txBody>
          <a:bodyPr vert="horz" lIns="91440" tIns="45720" rIns="91440" bIns="45720" rtlCol="0" anchor="t">
            <a:normAutofit/>
          </a:bodyPr>
          <a:lstStyle/>
          <a:p>
            <a:pPr marL="400050" indent="-285750" defTabSz="914400">
              <a:lnSpc>
                <a:spcPct val="90000"/>
              </a:lnSpc>
            </a:pPr>
            <a:r>
              <a:rPr lang="en-US" sz="2000" dirty="0">
                <a:solidFill>
                  <a:schemeClr val="bg1"/>
                </a:solidFill>
              </a:rPr>
              <a:t>By </a:t>
            </a:r>
            <a:r>
              <a:rPr lang="en-US" sz="2000" i="1" dirty="0">
                <a:solidFill>
                  <a:schemeClr val="bg1"/>
                </a:solidFill>
              </a:rPr>
              <a:t>December 3, 2016, </a:t>
            </a:r>
            <a:r>
              <a:rPr lang="en-US" sz="2000" dirty="0">
                <a:solidFill>
                  <a:schemeClr val="bg1"/>
                </a:solidFill>
              </a:rPr>
              <a:t>over 60 countries were enlisted in a many-sided strategic plan to destroy ISIS named the Global Coalition to Counter the Islamic State of Iraq and the Levant. </a:t>
            </a:r>
            <a:br>
              <a:rPr lang="en-US" sz="2000" dirty="0"/>
            </a:br>
            <a:endParaRPr lang="en-US" sz="2000" dirty="0">
              <a:solidFill>
                <a:schemeClr val="bg1"/>
              </a:solidFill>
              <a:cs typeface="Calibri"/>
            </a:endParaRPr>
          </a:p>
          <a:p>
            <a:pPr marL="400050" indent="-285750" defTabSz="914400">
              <a:lnSpc>
                <a:spcPct val="90000"/>
              </a:lnSpc>
            </a:pPr>
            <a:r>
              <a:rPr lang="en-US" sz="2000" dirty="0">
                <a:solidFill>
                  <a:schemeClr val="bg1"/>
                </a:solidFill>
              </a:rPr>
              <a:t>There are five strands to the Coalition's strategy:</a:t>
            </a:r>
          </a:p>
          <a:p>
            <a:pPr marL="800100" lvl="1" defTabSz="914400">
              <a:lnSpc>
                <a:spcPct val="90000"/>
              </a:lnSpc>
            </a:pPr>
            <a:r>
              <a:rPr lang="en-US" sz="1600" dirty="0">
                <a:solidFill>
                  <a:schemeClr val="bg1"/>
                </a:solidFill>
              </a:rPr>
              <a:t>Providing military support to our partners; </a:t>
            </a:r>
          </a:p>
          <a:p>
            <a:pPr marL="800100" lvl="1" defTabSz="914400">
              <a:lnSpc>
                <a:spcPct val="90000"/>
              </a:lnSpc>
            </a:pPr>
            <a:r>
              <a:rPr lang="en-US" sz="1600" dirty="0">
                <a:solidFill>
                  <a:schemeClr val="bg1"/>
                </a:solidFill>
              </a:rPr>
              <a:t>Impeding the flow of foreign fighters;</a:t>
            </a:r>
          </a:p>
          <a:p>
            <a:pPr marL="800100" lvl="1" defTabSz="914400">
              <a:lnSpc>
                <a:spcPct val="90000"/>
              </a:lnSpc>
            </a:pPr>
            <a:r>
              <a:rPr lang="en-US" sz="1600" dirty="0">
                <a:solidFill>
                  <a:schemeClr val="bg1"/>
                </a:solidFill>
              </a:rPr>
              <a:t>Stopping financing and funding;</a:t>
            </a:r>
          </a:p>
          <a:p>
            <a:pPr marL="800100" lvl="1" defTabSz="914400">
              <a:lnSpc>
                <a:spcPct val="90000"/>
              </a:lnSpc>
            </a:pPr>
            <a:r>
              <a:rPr lang="en-US" sz="1600" dirty="0">
                <a:solidFill>
                  <a:schemeClr val="bg1"/>
                </a:solidFill>
              </a:rPr>
              <a:t>Addressing humanitarian crises in the region; </a:t>
            </a:r>
          </a:p>
          <a:p>
            <a:pPr marL="800100" lvl="1" defTabSz="914400">
              <a:lnSpc>
                <a:spcPct val="90000"/>
              </a:lnSpc>
            </a:pPr>
            <a:r>
              <a:rPr lang="en-US" sz="1600" dirty="0">
                <a:solidFill>
                  <a:schemeClr val="bg1"/>
                </a:solidFill>
              </a:rPr>
              <a:t>Exposing the true nature of ISIS.</a:t>
            </a:r>
            <a:endParaRPr lang="en-US" sz="1600" dirty="0">
              <a:solidFill>
                <a:schemeClr val="bg1"/>
              </a:solidFill>
              <a:cs typeface="Calibri"/>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2777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4100" dirty="0">
                <a:solidFill>
                  <a:srgbClr val="FFFFFF"/>
                </a:solidFill>
              </a:rPr>
              <a:t>Recognition as terrorist organization</a:t>
            </a:r>
          </a:p>
        </p:txBody>
      </p:sp>
      <p:pic>
        <p:nvPicPr>
          <p:cNvPr id="4" name="Picture 4" descr="A group of people on a beach&#10;&#10;Description automatically generated">
            <a:extLst>
              <a:ext uri="{FF2B5EF4-FFF2-40B4-BE49-F238E27FC236}">
                <a16:creationId xmlns:a16="http://schemas.microsoft.com/office/drawing/2014/main" id="{92F6EF54-E403-4F3A-85DB-949113611975}"/>
              </a:ext>
            </a:extLst>
          </p:cNvPr>
          <p:cNvPicPr>
            <a:picLocks noChangeAspect="1"/>
          </p:cNvPicPr>
          <p:nvPr/>
        </p:nvPicPr>
        <p:blipFill rotWithShape="1">
          <a:blip r:embed="rId2"/>
          <a:srcRect l="22670" r="-1" b="-1"/>
          <a:stretch/>
        </p:blipFill>
        <p:spPr>
          <a:xfrm>
            <a:off x="245660" y="321733"/>
            <a:ext cx="5293729" cy="4107392"/>
          </a:xfrm>
          <a:prstGeom prst="rect">
            <a:avLst/>
          </a:prstGeom>
          <a:noFill/>
        </p:spPr>
      </p:pic>
      <p:sp>
        <p:nvSpPr>
          <p:cNvPr id="7"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dirty="0">
                <a:solidFill>
                  <a:srgbClr val="FFFFFF"/>
                </a:solidFill>
              </a:rPr>
              <a:t>In </a:t>
            </a:r>
            <a:r>
              <a:rPr lang="en-US" sz="1700" i="1" dirty="0">
                <a:solidFill>
                  <a:srgbClr val="FFFFFF"/>
                </a:solidFill>
              </a:rPr>
              <a:t>2015</a:t>
            </a:r>
            <a:r>
              <a:rPr lang="en-US" sz="1700" dirty="0">
                <a:solidFill>
                  <a:srgbClr val="FFFFFF"/>
                </a:solidFill>
              </a:rPr>
              <a:t>, United Nations Security Council (UNSC) Resolution 2253 declared ISIS as a terrorist organization as an extension to the previous list that included al-Qaeda and Taliban.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vert="horz" lIns="91440" tIns="45720" rIns="91440" bIns="45720" rtlCol="0" anchor="ctr">
            <a:normAutofit/>
          </a:bodyPr>
          <a:lstStyle/>
          <a:p>
            <a:pPr defTabSz="914400">
              <a:lnSpc>
                <a:spcPct val="90000"/>
              </a:lnSpc>
            </a:pPr>
            <a:r>
              <a:rPr lang="en-US" sz="3100" dirty="0"/>
              <a:t>Summary of terrorist attacks - 2015</a:t>
            </a:r>
          </a:p>
        </p:txBody>
      </p:sp>
      <p:pic>
        <p:nvPicPr>
          <p:cNvPr id="4" name="Picture 4" descr="A group of people standing in front of a building&#10;&#10;Description automatically generated">
            <a:extLst>
              <a:ext uri="{FF2B5EF4-FFF2-40B4-BE49-F238E27FC236}">
                <a16:creationId xmlns:a16="http://schemas.microsoft.com/office/drawing/2014/main" id="{4FE5C653-7E33-4A5B-835F-D3E123309E57}"/>
              </a:ext>
            </a:extLst>
          </p:cNvPr>
          <p:cNvPicPr>
            <a:picLocks noChangeAspect="1"/>
          </p:cNvPicPr>
          <p:nvPr/>
        </p:nvPicPr>
        <p:blipFill rotWithShape="1">
          <a:blip r:embed="rId2"/>
          <a:srcRect t="18488" b="937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type="body" sz="half" idx="2"/>
          </p:nvPr>
        </p:nvSpPr>
        <p:spPr>
          <a:xfrm>
            <a:off x="2828925" y="3429000"/>
            <a:ext cx="6224141" cy="3483547"/>
          </a:xfrm>
        </p:spPr>
        <p:txBody>
          <a:bodyPr vert="horz" lIns="91440" tIns="45720" rIns="91440" bIns="45720" rtlCol="0" anchor="ctr">
            <a:noAutofit/>
          </a:bodyPr>
          <a:lstStyle/>
          <a:p>
            <a:pPr defTabSz="914400">
              <a:lnSpc>
                <a:spcPct val="90000"/>
              </a:lnSpc>
            </a:pPr>
            <a:r>
              <a:rPr lang="en-US" sz="1200" dirty="0"/>
              <a:t>In 2015</a:t>
            </a:r>
            <a:r>
              <a:rPr lang="en-US" sz="1200" i="1" dirty="0"/>
              <a:t>,</a:t>
            </a:r>
            <a:r>
              <a:rPr lang="en-US" sz="1200" dirty="0"/>
              <a:t> ISIS inspired and orchestrated multiple terrorist attacks across the world. Here is a summary of some of the deadliest incidents:</a:t>
            </a:r>
            <a:br>
              <a:rPr lang="en-US" sz="1200" dirty="0"/>
            </a:br>
            <a:endParaRPr lang="en-US" sz="1200" dirty="0">
              <a:cs typeface="Calibri"/>
            </a:endParaRPr>
          </a:p>
          <a:p>
            <a:pPr marL="171450" indent="-171450" defTabSz="914400">
              <a:lnSpc>
                <a:spcPct val="90000"/>
              </a:lnSpc>
              <a:buChar char="•"/>
            </a:pPr>
            <a:r>
              <a:rPr lang="en-US" sz="1200" dirty="0"/>
              <a:t>Egypt, Turkey, Yemen, and Libya were all hit particularly hard with multiple high-casualty attacks. France and America were also subjected to sophisticated and organized terrorist violence. </a:t>
            </a:r>
            <a:br>
              <a:rPr lang="en-US" sz="1200" dirty="0"/>
            </a:br>
            <a:endParaRPr lang="en-US" sz="1200" dirty="0">
              <a:cs typeface="Calibri"/>
            </a:endParaRPr>
          </a:p>
          <a:p>
            <a:pPr marL="171450" indent="-171450" defTabSz="914400">
              <a:lnSpc>
                <a:spcPct val="90000"/>
              </a:lnSpc>
              <a:buChar char="•"/>
            </a:pPr>
            <a:r>
              <a:rPr lang="en-US" sz="1200" dirty="0"/>
              <a:t>On March 20</a:t>
            </a:r>
            <a:r>
              <a:rPr lang="en-US" sz="1200" baseline="30000" dirty="0"/>
              <a:t>th</a:t>
            </a:r>
            <a:r>
              <a:rPr lang="en-US" sz="1200" dirty="0"/>
              <a:t>, Yemen's capital, Sana’a, suffered one of the year’s deadliest attacks when two mosques were bombed, killing 137 people.</a:t>
            </a:r>
            <a:br>
              <a:rPr lang="en-US" sz="1200" dirty="0"/>
            </a:br>
            <a:endParaRPr lang="en-US" sz="1200" dirty="0">
              <a:cs typeface="Calibri"/>
            </a:endParaRPr>
          </a:p>
          <a:p>
            <a:pPr marL="171450" indent="-171450" defTabSz="914400">
              <a:lnSpc>
                <a:spcPct val="90000"/>
              </a:lnSpc>
              <a:buChar char="•"/>
            </a:pPr>
            <a:r>
              <a:rPr lang="en-US" sz="1200" dirty="0"/>
              <a:t>In Ankara in Turkey, two bombs were detonated at a peace rally on October 10</a:t>
            </a:r>
            <a:r>
              <a:rPr lang="en-US" sz="1200" baseline="30000" dirty="0"/>
              <a:t>th</a:t>
            </a:r>
            <a:r>
              <a:rPr lang="en-US" sz="1200" dirty="0"/>
              <a:t>, killing 97 people.</a:t>
            </a:r>
            <a:br>
              <a:rPr lang="en-US" sz="1200" dirty="0"/>
            </a:br>
            <a:endParaRPr lang="en-US" sz="1200" dirty="0">
              <a:cs typeface="Calibri"/>
            </a:endParaRPr>
          </a:p>
          <a:p>
            <a:pPr marL="171450" indent="-171450" defTabSz="914400">
              <a:lnSpc>
                <a:spcPct val="90000"/>
              </a:lnSpc>
              <a:buChar char="•"/>
            </a:pPr>
            <a:r>
              <a:rPr lang="en-US" sz="1200" dirty="0"/>
              <a:t>A Russian passenger plane was bombed down after leaving the Sharm el-Sheikh airport on October 30</a:t>
            </a:r>
            <a:r>
              <a:rPr lang="en-US" sz="1200" baseline="30000" dirty="0"/>
              <a:t>th</a:t>
            </a:r>
            <a:r>
              <a:rPr lang="en-US" sz="1200" dirty="0"/>
              <a:t>, killing 224 people. </a:t>
            </a:r>
            <a:br>
              <a:rPr lang="en-US" sz="1200" dirty="0"/>
            </a:br>
            <a:endParaRPr lang="en-US" sz="1200" dirty="0">
              <a:cs typeface="Calibri"/>
            </a:endParaRPr>
          </a:p>
          <a:p>
            <a:pPr marL="171450" indent="-171450" defTabSz="914400">
              <a:lnSpc>
                <a:spcPct val="90000"/>
              </a:lnSpc>
              <a:buChar char="•"/>
            </a:pPr>
            <a:r>
              <a:rPr lang="en-US" sz="1200" dirty="0"/>
              <a:t>Six coordinated attacks across Paris on November 13</a:t>
            </a:r>
            <a:r>
              <a:rPr lang="en-US" sz="1200" baseline="30000" dirty="0"/>
              <a:t>th</a:t>
            </a:r>
            <a:r>
              <a:rPr lang="en-US" sz="1200" dirty="0"/>
              <a:t> killed over 130 people. </a:t>
            </a:r>
            <a:endParaRPr lang="en-US" sz="1200" dirty="0">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BGRectangle">
            <a:extLst>
              <a:ext uri="{FF2B5EF4-FFF2-40B4-BE49-F238E27FC236}">
                <a16:creationId xmlns:a16="http://schemas.microsoft.com/office/drawing/2014/main" id="{44B42A97-2187-442B-BB48-39526296D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p&#10;&#10;Description automatically generated">
            <a:extLst>
              <a:ext uri="{FF2B5EF4-FFF2-40B4-BE49-F238E27FC236}">
                <a16:creationId xmlns:a16="http://schemas.microsoft.com/office/drawing/2014/main" id="{56EB4E11-D042-4856-839B-6FBFBBEE0BCC}"/>
              </a:ext>
            </a:extLst>
          </p:cNvPr>
          <p:cNvPicPr>
            <a:picLocks noChangeAspect="1"/>
          </p:cNvPicPr>
          <p:nvPr/>
        </p:nvPicPr>
        <p:blipFill rotWithShape="1">
          <a:blip r:embed="rId2"/>
          <a:srcRect t="2981" b="10375"/>
          <a:stretch/>
        </p:blipFill>
        <p:spPr>
          <a:xfrm>
            <a:off x="0" y="-283335"/>
            <a:ext cx="9144000" cy="5743977"/>
          </a:xfrm>
          <a:prstGeom prst="rect">
            <a:avLst/>
          </a:prstGeom>
          <a:noFill/>
        </p:spPr>
      </p:pic>
      <p:sp>
        <p:nvSpPr>
          <p:cNvPr id="18" name="!!Rectangle">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9144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324852" y="5091762"/>
            <a:ext cx="5875644" cy="1264588"/>
          </a:xfrm>
        </p:spPr>
        <p:txBody>
          <a:bodyPr vert="horz" lIns="91440" tIns="45720" rIns="91440" bIns="45720" rtlCol="0" anchor="ctr">
            <a:normAutofit/>
          </a:bodyPr>
          <a:lstStyle/>
          <a:p>
            <a:pPr algn="r" defTabSz="914400">
              <a:lnSpc>
                <a:spcPct val="90000"/>
              </a:lnSpc>
            </a:pPr>
            <a:r>
              <a:rPr lang="en-US" sz="4200"/>
              <a:t>ISIS Territory Overview: 2015</a:t>
            </a:r>
          </a:p>
        </p:txBody>
      </p:sp>
      <p:sp>
        <p:nvSpPr>
          <p:cNvPr id="3" name="Content Placeholder 2"/>
          <p:cNvSpPr>
            <a:spLocks noGrp="1"/>
          </p:cNvSpPr>
          <p:nvPr>
            <p:ph type="body" sz="half" idx="2"/>
          </p:nvPr>
        </p:nvSpPr>
        <p:spPr>
          <a:xfrm>
            <a:off x="6374330" y="5091763"/>
            <a:ext cx="2230655" cy="1264587"/>
          </a:xfrm>
        </p:spPr>
        <p:txBody>
          <a:bodyPr vert="horz" lIns="91440" tIns="45720" rIns="91440" bIns="45720" rtlCol="0" anchor="ctr">
            <a:normAutofit/>
          </a:bodyPr>
          <a:lstStyle/>
          <a:p>
            <a:pPr defTabSz="914400">
              <a:lnSpc>
                <a:spcPct val="90000"/>
              </a:lnSpc>
              <a:spcBef>
                <a:spcPts val="1000"/>
              </a:spcBef>
            </a:pPr>
            <a:r>
              <a:rPr lang="en-US" sz="1700" dirty="0"/>
              <a:t>ISIS territorial holdings at the group's peak.</a:t>
            </a:r>
          </a:p>
        </p:txBody>
      </p:sp>
      <p:sp>
        <p:nvSpPr>
          <p:cNvPr id="20" name="!!Line">
            <a:extLst>
              <a:ext uri="{FF2B5EF4-FFF2-40B4-BE49-F238E27FC236}">
                <a16:creationId xmlns:a16="http://schemas.microsoft.com/office/drawing/2014/main" id="{1B1D834C-2707-49B0-A3CE-334D83DFF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8786" y="5266944"/>
            <a:ext cx="6858"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356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De-Ba'athification &amp; Its Consequences</a:t>
            </a:r>
          </a:p>
        </p:txBody>
      </p:sp>
      <p:pic>
        <p:nvPicPr>
          <p:cNvPr id="4" name="Picture 3" descr="5e2064486970f4b1a9916816de6d7637">
            <a:extLst>
              <a:ext uri="{FF2B5EF4-FFF2-40B4-BE49-F238E27FC236}">
                <a16:creationId xmlns:a16="http://schemas.microsoft.com/office/drawing/2014/main" id="{16CF5A23-5447-BA41-8253-F584679AB01D}"/>
              </a:ext>
            </a:extLst>
          </p:cNvPr>
          <p:cNvPicPr>
            <a:picLocks noChangeAspect="1"/>
          </p:cNvPicPr>
          <p:nvPr/>
        </p:nvPicPr>
        <p:blipFill rotWithShape="1">
          <a:blip r:embed="rId2"/>
          <a:srcRect r="5913" b="-3"/>
          <a:stretch/>
        </p:blipFill>
        <p:spPr>
          <a:xfrm>
            <a:off x="245660" y="321733"/>
            <a:ext cx="5293729" cy="4107392"/>
          </a:xfrm>
          <a:prstGeom prst="rect">
            <a:avLst/>
          </a:prstGeom>
          <a:noFill/>
        </p:spPr>
      </p:pic>
      <p:sp>
        <p:nvSpPr>
          <p:cNvPr id="29"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101600" defTabSz="914400">
              <a:lnSpc>
                <a:spcPct val="90000"/>
              </a:lnSpc>
              <a:buNone/>
            </a:pPr>
            <a:r>
              <a:rPr lang="en-US" sz="1400" b="1" i="1" dirty="0">
                <a:solidFill>
                  <a:srgbClr val="FFFFFF"/>
                </a:solidFill>
              </a:rPr>
              <a:t>May 15, 2003</a:t>
            </a:r>
          </a:p>
          <a:p>
            <a:pPr marL="114300" indent="-101600" defTabSz="914400">
              <a:lnSpc>
                <a:spcPct val="90000"/>
              </a:lnSpc>
              <a:buNone/>
            </a:pPr>
            <a:endParaRPr lang="en-US" sz="1400" b="1" i="1"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The US invasion of Iraq resulted in the overthrow of Saddam Hussein's government. The process of De-</a:t>
            </a:r>
            <a:r>
              <a:rPr lang="en-US" sz="1400" dirty="0" err="1">
                <a:solidFill>
                  <a:srgbClr val="FFFFFF"/>
                </a:solidFill>
              </a:rPr>
              <a:t>Ba'athification</a:t>
            </a:r>
            <a:r>
              <a:rPr lang="en-US" sz="1400" dirty="0">
                <a:solidFill>
                  <a:srgbClr val="FFFFFF"/>
                </a:solidFill>
              </a:rPr>
              <a:t> began as members of the Ba'ath party and the remaining members of Hussein's government and military officials were removed from their offices. </a:t>
            </a:r>
          </a:p>
          <a:p>
            <a:pPr indent="-228600" defTabSz="914400">
              <a:lnSpc>
                <a:spcPct val="90000"/>
              </a:lnSpc>
              <a:buFont typeface="Arial" panose="020B0604020202020204" pitchFamily="34" charset="0"/>
              <a:buChar char="•"/>
            </a:pPr>
            <a:endParaRPr lang="en-US" sz="1400" dirty="0">
              <a:solidFill>
                <a:srgbClr val="FFFFFF"/>
              </a:solidFill>
            </a:endParaRPr>
          </a:p>
          <a:p>
            <a:pPr indent="-228600" defTabSz="914400">
              <a:lnSpc>
                <a:spcPct val="90000"/>
              </a:lnSpc>
              <a:buFont typeface="Arial" panose="020B0604020202020204" pitchFamily="34" charset="0"/>
              <a:buChar char="•"/>
            </a:pPr>
            <a:r>
              <a:rPr lang="en-US" sz="1400" dirty="0">
                <a:solidFill>
                  <a:srgbClr val="FFFFFF"/>
                </a:solidFill>
              </a:rPr>
              <a:t>After the fall of the Iraqi regime in 2003, the US-led Coalition Provisional Authority (CPA) introduced a sweeping, indiscriminate de-Baathification process intended to rid the country of the Baath party's influence. (Al Jazeera)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caccdc7f34d338247d0ce9194bfa822">
            <a:extLst>
              <a:ext uri="{FF2B5EF4-FFF2-40B4-BE49-F238E27FC236}">
                <a16:creationId xmlns:a16="http://schemas.microsoft.com/office/drawing/2014/main" id="{288E941C-C786-4B7A-B040-CDC6F645BB22}"/>
              </a:ext>
            </a:extLst>
          </p:cNvPr>
          <p:cNvPicPr>
            <a:picLocks noChangeAspect="1"/>
          </p:cNvPicPr>
          <p:nvPr/>
        </p:nvPicPr>
        <p:blipFill rotWithShape="1">
          <a:blip r:embed="rId2"/>
          <a:srcRect l="17668" r="17688" b="9091"/>
          <a:stretch/>
        </p:blipFill>
        <p:spPr>
          <a:xfrm>
            <a:off x="2641851" y="10"/>
            <a:ext cx="6502149" cy="6857990"/>
          </a:xfrm>
          <a:prstGeom prst="rect">
            <a:avLst/>
          </a:prstGeom>
          <a:noFill/>
        </p:spPr>
      </p:pic>
      <p:sp>
        <p:nvSpPr>
          <p:cNvPr id="13" name="Rectangle 1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088135"/>
            <a:ext cx="2578608" cy="1124712"/>
          </a:xfrm>
        </p:spPr>
        <p:txBody>
          <a:bodyPr vert="horz" lIns="91440" tIns="45720" rIns="91440" bIns="45720" rtlCol="0" anchor="b">
            <a:normAutofit/>
          </a:bodyPr>
          <a:lstStyle/>
          <a:p>
            <a:pPr algn="l" defTabSz="914400">
              <a:lnSpc>
                <a:spcPct val="90000"/>
              </a:lnSpc>
            </a:pPr>
            <a:r>
              <a:rPr lang="en-US" sz="2400" dirty="0"/>
              <a:t>The Case of </a:t>
            </a:r>
            <a:r>
              <a:rPr lang="en-US" sz="2400" dirty="0" err="1"/>
              <a:t>Shamima</a:t>
            </a:r>
            <a:r>
              <a:rPr lang="en-US" sz="2400" dirty="0"/>
              <a:t> Begum</a:t>
            </a:r>
          </a:p>
        </p:txBody>
      </p:sp>
      <p:sp>
        <p:nvSpPr>
          <p:cNvPr id="14"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278320" y="2619248"/>
            <a:ext cx="5208080" cy="3846576"/>
          </a:xfrm>
        </p:spPr>
        <p:txBody>
          <a:bodyPr vert="horz" lIns="91440" tIns="45720" rIns="91440" bIns="45720" rtlCol="0" anchor="t">
            <a:normAutofit fontScale="92500" lnSpcReduction="10000"/>
          </a:bodyPr>
          <a:lstStyle/>
          <a:p>
            <a:pPr marL="114300" indent="-101600" defTabSz="914400">
              <a:lnSpc>
                <a:spcPct val="90000"/>
              </a:lnSpc>
              <a:buNone/>
            </a:pPr>
            <a:r>
              <a:rPr lang="en-US" sz="1600" b="1" i="1" dirty="0"/>
              <a:t>Feb 17, 2015 to Feb 19, 2019</a:t>
            </a:r>
            <a:r>
              <a:rPr lang="en-US" sz="1600" b="1" dirty="0"/>
              <a:t> </a:t>
            </a:r>
          </a:p>
          <a:p>
            <a:pPr marL="114300" indent="0" defTabSz="914400">
              <a:lnSpc>
                <a:spcPct val="90000"/>
              </a:lnSpc>
              <a:buNone/>
            </a:pPr>
            <a:endParaRPr lang="en-US" sz="1700" dirty="0"/>
          </a:p>
          <a:p>
            <a:pPr marL="400050" indent="-285750" defTabSz="914400">
              <a:lnSpc>
                <a:spcPct val="90000"/>
              </a:lnSpc>
            </a:pPr>
            <a:r>
              <a:rPr lang="en-US" sz="1600" dirty="0"/>
              <a:t>In 2015, a British citizen named </a:t>
            </a:r>
            <a:r>
              <a:rPr lang="en-US" sz="1600" dirty="0" err="1"/>
              <a:t>Shamima</a:t>
            </a:r>
            <a:r>
              <a:rPr lang="en-US" sz="1600" dirty="0"/>
              <a:t> Begum was recruited by ISIS. Begum, aged 15, joined two other teenagers on a flight from London to Istanbul. They are believed to have then travelled to Syria. Begum is the only known survivor of the three girls and currently resides in a refugee camp in Northern Syria. </a:t>
            </a:r>
          </a:p>
          <a:p>
            <a:pPr marL="114300" indent="0" defTabSz="914400">
              <a:lnSpc>
                <a:spcPct val="90000"/>
              </a:lnSpc>
              <a:buNone/>
            </a:pPr>
            <a:endParaRPr lang="en-US" sz="1600" dirty="0"/>
          </a:p>
          <a:p>
            <a:pPr marL="400050" indent="-285750" defTabSz="914400">
              <a:lnSpc>
                <a:spcPct val="90000"/>
              </a:lnSpc>
            </a:pPr>
            <a:r>
              <a:rPr lang="en-US" sz="1600" dirty="0"/>
              <a:t>Since requesting to return to the UK in 2019, Begum has had her citizenship revoked. Begum's case has sparked debate over the rights of governments to make  individuals stateless, and questions about the failure to protect vulnerable children from radicalization. In interviews, Begum maintains that she is not a terrorist. The British government has been criticized for the controversial revocation of citizenship to prevent the return of British nationals involved with ISIS.</a:t>
            </a:r>
          </a:p>
        </p:txBody>
      </p:sp>
    </p:spTree>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 name="Title 1"/>
          <p:cNvSpPr>
            <a:spLocks noGrp="1"/>
          </p:cNvSpPr>
          <p:nvPr>
            <p:ph type="ctrTitle"/>
          </p:nvPr>
        </p:nvSpPr>
        <p:spPr>
          <a:xfrm>
            <a:off x="1449677" y="949325"/>
            <a:ext cx="6053779" cy="2387600"/>
          </a:xfrm>
        </p:spPr>
        <p:txBody>
          <a:bodyPr>
            <a:normAutofit/>
          </a:bodyPr>
          <a:lstStyle/>
          <a:p>
            <a:pPr algn="l"/>
            <a:r>
              <a:rPr lang="en-GB" sz="5700" dirty="0">
                <a:solidFill>
                  <a:schemeClr val="bg1"/>
                </a:solidFill>
              </a:rPr>
              <a:t>ISIS loses Tikrit</a:t>
            </a:r>
          </a:p>
        </p:txBody>
      </p:sp>
      <p:sp>
        <p:nvSpPr>
          <p:cNvPr id="3" name="Content Placeholder 2"/>
          <p:cNvSpPr>
            <a:spLocks noGrp="1"/>
          </p:cNvSpPr>
          <p:nvPr>
            <p:ph type="subTitle" idx="1"/>
          </p:nvPr>
        </p:nvSpPr>
        <p:spPr>
          <a:xfrm>
            <a:off x="989600" y="3429000"/>
            <a:ext cx="6053773" cy="1655762"/>
          </a:xfrm>
        </p:spPr>
        <p:txBody>
          <a:bodyPr vert="horz" lIns="91440" tIns="45720" rIns="91440" bIns="45720" rtlCol="0" anchor="t">
            <a:normAutofit fontScale="92500"/>
          </a:bodyPr>
          <a:lstStyle/>
          <a:p>
            <a:pPr algn="l">
              <a:lnSpc>
                <a:spcPct val="90000"/>
              </a:lnSpc>
            </a:pPr>
            <a:r>
              <a:rPr lang="en-GB" sz="2600" b="1" i="1" dirty="0">
                <a:solidFill>
                  <a:schemeClr val="bg1"/>
                </a:solidFill>
              </a:rPr>
              <a:t>Mar 31, 2015 </a:t>
            </a:r>
          </a:p>
          <a:p>
            <a:pPr algn="l">
              <a:lnSpc>
                <a:spcPct val="90000"/>
              </a:lnSpc>
            </a:pPr>
            <a:endParaRPr lang="en-US" sz="2600" i="1" dirty="0">
              <a:solidFill>
                <a:schemeClr val="bg1"/>
              </a:solidFill>
            </a:endParaRPr>
          </a:p>
          <a:p>
            <a:pPr algn="l">
              <a:lnSpc>
                <a:spcPct val="90000"/>
              </a:lnSpc>
            </a:pPr>
            <a:r>
              <a:rPr lang="en-GB" sz="2600" dirty="0">
                <a:solidFill>
                  <a:schemeClr val="bg1"/>
                </a:solidFill>
              </a:rPr>
              <a:t>After four months of fighting, coalition-backed Kurdish forces liberated the Iraqi town of Tikrit.</a:t>
            </a:r>
            <a:endParaRPr lang="en-US" sz="2600" dirty="0">
              <a:solidFill>
                <a:schemeClr val="bg1"/>
              </a:solidFill>
              <a:cs typeface="Calibri"/>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erson holding a pair of people wearing military uniforms&#10;&#10;Description automatically generated">
            <a:extLst>
              <a:ext uri="{FF2B5EF4-FFF2-40B4-BE49-F238E27FC236}">
                <a16:creationId xmlns:a16="http://schemas.microsoft.com/office/drawing/2014/main" id="{A4310A66-6E9C-4640-8461-B7FFC437B65E}"/>
              </a:ext>
            </a:extLst>
          </p:cNvPr>
          <p:cNvPicPr>
            <a:picLocks noChangeAspect="1"/>
          </p:cNvPicPr>
          <p:nvPr/>
        </p:nvPicPr>
        <p:blipFill rotWithShape="1">
          <a:blip r:embed="rId2"/>
          <a:srcRect l="25000"/>
          <a:stretch/>
        </p:blipFill>
        <p:spPr>
          <a:xfrm>
            <a:off x="-1" y="10"/>
            <a:ext cx="9144000" cy="6857990"/>
          </a:xfrm>
          <a:prstGeom prst="rect">
            <a:avLst/>
          </a:prstGeom>
          <a:noFill/>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p:cNvSpPr>
            <a:spLocks noGrp="1"/>
          </p:cNvSpPr>
          <p:nvPr>
            <p:ph type="title"/>
          </p:nvPr>
        </p:nvSpPr>
        <p:spPr>
          <a:xfrm>
            <a:off x="568370" y="3149961"/>
            <a:ext cx="3153103" cy="1007066"/>
          </a:xfrm>
        </p:spPr>
        <p:txBody>
          <a:bodyPr vert="horz" lIns="91440" tIns="45720" rIns="91440" bIns="45720" rtlCol="0" anchor="ctr">
            <a:normAutofit/>
          </a:bodyPr>
          <a:lstStyle/>
          <a:p>
            <a:pPr algn="ctr" defTabSz="914400">
              <a:lnSpc>
                <a:spcPct val="90000"/>
              </a:lnSpc>
            </a:pPr>
            <a:r>
              <a:rPr lang="en-US" sz="2200" kern="1200" dirty="0">
                <a:solidFill>
                  <a:schemeClr val="tx1"/>
                </a:solidFill>
                <a:latin typeface="+mj-lt"/>
                <a:ea typeface="+mj-ea"/>
                <a:cs typeface="+mj-cs"/>
              </a:rPr>
              <a:t>ISIS seizes Palestinian Refugee Camp in Damascus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sz="half" idx="2"/>
          </p:nvPr>
        </p:nvSpPr>
        <p:spPr>
          <a:xfrm>
            <a:off x="97438" y="4296734"/>
            <a:ext cx="4317999" cy="1964879"/>
          </a:xfrm>
        </p:spPr>
        <p:txBody>
          <a:bodyPr vert="horz" lIns="91440" tIns="45720" rIns="91440" bIns="45720" rtlCol="0" anchor="ctr">
            <a:normAutofit/>
          </a:bodyPr>
          <a:lstStyle/>
          <a:p>
            <a:pPr defTabSz="914400">
              <a:lnSpc>
                <a:spcPct val="90000"/>
              </a:lnSpc>
            </a:pPr>
            <a:r>
              <a:rPr lang="en-US" sz="1550" b="1" dirty="0"/>
              <a:t> </a:t>
            </a:r>
            <a:r>
              <a:rPr lang="en-US" sz="1800" b="1" i="1" dirty="0"/>
              <a:t>Apr 5, 2015 </a:t>
            </a:r>
          </a:p>
          <a:p>
            <a:pPr defTabSz="914400">
              <a:lnSpc>
                <a:spcPct val="90000"/>
              </a:lnSpc>
            </a:pPr>
            <a:endParaRPr lang="en-US" sz="1800" dirty="0"/>
          </a:p>
          <a:p>
            <a:pPr defTabSz="914400">
              <a:lnSpc>
                <a:spcPct val="90000"/>
              </a:lnSpc>
            </a:pPr>
            <a:r>
              <a:rPr lang="en-US" sz="1800" dirty="0"/>
              <a:t>ISIS seized the Palestinian refugee camp of Yarmouk in Damascus, where more than 18,000 people reside.  </a:t>
            </a:r>
            <a:endParaRPr lang="en-US" sz="1800" dirty="0">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7b539dc0773a3c2e7bde8e874d75f587">
            <a:extLst>
              <a:ext uri="{FF2B5EF4-FFF2-40B4-BE49-F238E27FC236}">
                <a16:creationId xmlns:a16="http://schemas.microsoft.com/office/drawing/2014/main" id="{F259BBB6-C011-4A8D-9098-A87428C4D54E}"/>
              </a:ext>
            </a:extLst>
          </p:cNvPr>
          <p:cNvPicPr>
            <a:picLocks noChangeAspect="1"/>
          </p:cNvPicPr>
          <p:nvPr/>
        </p:nvPicPr>
        <p:blipFill rotWithShape="1">
          <a:blip r:embed="rId2"/>
          <a:srcRect l="4055" r="9301"/>
          <a:stretch/>
        </p:blipFill>
        <p:spPr>
          <a:xfrm>
            <a:off x="20" y="10"/>
            <a:ext cx="9141694" cy="6857990"/>
          </a:xfrm>
          <a:prstGeom prst="rect">
            <a:avLst/>
          </a:prstGeom>
          <a:noFill/>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defTabSz="914400">
              <a:lnSpc>
                <a:spcPct val="90000"/>
              </a:lnSpc>
            </a:pPr>
            <a:r>
              <a:rPr lang="en-US" sz="3100"/>
              <a:t>ISIS gains control of Palmyra</a:t>
            </a:r>
          </a:p>
        </p:txBody>
      </p:sp>
      <p:sp>
        <p:nvSpPr>
          <p:cNvPr id="3" name="Content Placeholder 2"/>
          <p:cNvSpPr>
            <a:spLocks noGrp="1"/>
          </p:cNvSpPr>
          <p:nvPr>
            <p:ph type="body" sz="half" idx="2"/>
          </p:nvPr>
        </p:nvSpPr>
        <p:spPr>
          <a:xfrm>
            <a:off x="463547" y="4856921"/>
            <a:ext cx="7550843" cy="1249240"/>
          </a:xfrm>
        </p:spPr>
        <p:txBody>
          <a:bodyPr vert="horz" lIns="91440" tIns="45720" rIns="91440" bIns="45720" rtlCol="0" anchor="t">
            <a:normAutofit lnSpcReduction="10000"/>
          </a:bodyPr>
          <a:lstStyle/>
          <a:p>
            <a:pPr defTabSz="914400">
              <a:lnSpc>
                <a:spcPct val="90000"/>
              </a:lnSpc>
            </a:pPr>
            <a:r>
              <a:rPr lang="en-US" sz="1600" b="1" i="1" dirty="0"/>
              <a:t>May 2015</a:t>
            </a:r>
          </a:p>
          <a:p>
            <a:pPr defTabSz="914400">
              <a:lnSpc>
                <a:spcPct val="90000"/>
              </a:lnSpc>
            </a:pPr>
            <a:endParaRPr lang="en-US" i="1" dirty="0"/>
          </a:p>
          <a:p>
            <a:pPr defTabSz="914400">
              <a:lnSpc>
                <a:spcPct val="90000"/>
              </a:lnSpc>
            </a:pPr>
            <a:r>
              <a:rPr lang="en-US" sz="1600" dirty="0"/>
              <a:t>ISIS gained control of the Syrian city of Palmyra. ISIS fighters destroyed much of this ancient heritage site during their control of the city. Pictured is the destroyed Arch of Triumph in Palmyra.</a:t>
            </a:r>
            <a:endParaRPr lang="en-US"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p&#10;&#10;Description automatically generated">
            <a:extLst>
              <a:ext uri="{FF2B5EF4-FFF2-40B4-BE49-F238E27FC236}">
                <a16:creationId xmlns:a16="http://schemas.microsoft.com/office/drawing/2014/main" id="{4DB7C64D-375A-4C52-83B8-CEC364D3497C}"/>
              </a:ext>
            </a:extLst>
          </p:cNvPr>
          <p:cNvPicPr>
            <a:picLocks noChangeAspect="1"/>
          </p:cNvPicPr>
          <p:nvPr/>
        </p:nvPicPr>
        <p:blipFill rotWithShape="1">
          <a:blip r:embed="rId2"/>
          <a:srcRect l="11437" t="9091" r="17048" b="-1"/>
          <a:stretch/>
        </p:blipFill>
        <p:spPr>
          <a:xfrm>
            <a:off x="20" y="10"/>
            <a:ext cx="9143980" cy="6857990"/>
          </a:xfrm>
          <a:prstGeom prst="rect">
            <a:avLst/>
          </a:prstGeom>
          <a:noFill/>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3414" y="3091928"/>
            <a:ext cx="6808922" cy="2387600"/>
          </a:xfrm>
        </p:spPr>
        <p:txBody>
          <a:bodyPr vert="horz" lIns="91440" tIns="45720" rIns="91440" bIns="45720" rtlCol="0" anchor="b">
            <a:normAutofit/>
          </a:bodyPr>
          <a:lstStyle/>
          <a:p>
            <a:pPr algn="l" defTabSz="914400">
              <a:lnSpc>
                <a:spcPct val="90000"/>
              </a:lnSpc>
            </a:pPr>
            <a:r>
              <a:rPr lang="en-US" sz="5700" dirty="0"/>
              <a:t>ISIS gains control of Ramadi</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2"/>
          </p:nvPr>
        </p:nvSpPr>
        <p:spPr>
          <a:xfrm>
            <a:off x="303414" y="5624945"/>
            <a:ext cx="6808922" cy="592975"/>
          </a:xfrm>
        </p:spPr>
        <p:txBody>
          <a:bodyPr vert="horz" lIns="91440" tIns="45720" rIns="91440" bIns="45720" rtlCol="0" anchor="ctr">
            <a:normAutofit/>
          </a:bodyPr>
          <a:lstStyle/>
          <a:p>
            <a:pPr marL="0" indent="0" defTabSz="914400">
              <a:lnSpc>
                <a:spcPct val="90000"/>
              </a:lnSpc>
              <a:spcBef>
                <a:spcPts val="1000"/>
              </a:spcBef>
              <a:buNone/>
            </a:pPr>
            <a:r>
              <a:rPr lang="en-US" b="1" i="1" dirty="0"/>
              <a:t>May 17, 2015</a:t>
            </a:r>
            <a:r>
              <a:rPr lang="en-US" b="1" dirty="0"/>
              <a:t> </a:t>
            </a:r>
          </a:p>
        </p:txBody>
      </p:sp>
    </p:spTree>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638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4400" dirty="0">
                <a:solidFill>
                  <a:srgbClr val="FFFFFF"/>
                </a:solidFill>
              </a:rPr>
              <a:t>ISIS gains control of Sirte</a:t>
            </a:r>
          </a:p>
        </p:txBody>
      </p:sp>
      <p:pic>
        <p:nvPicPr>
          <p:cNvPr id="4" name="Picture 4" descr="Map&#10;&#10;Description automatically generated">
            <a:extLst>
              <a:ext uri="{FF2B5EF4-FFF2-40B4-BE49-F238E27FC236}">
                <a16:creationId xmlns:a16="http://schemas.microsoft.com/office/drawing/2014/main" id="{BFB78C2E-B42B-403B-92E4-03EED6FA23C3}"/>
              </a:ext>
            </a:extLst>
          </p:cNvPr>
          <p:cNvPicPr>
            <a:picLocks noChangeAspect="1"/>
          </p:cNvPicPr>
          <p:nvPr/>
        </p:nvPicPr>
        <p:blipFill rotWithShape="1">
          <a:blip r:embed="rId2"/>
          <a:srcRect l="11426" r="13498" b="-2"/>
          <a:stretch/>
        </p:blipFill>
        <p:spPr>
          <a:xfrm>
            <a:off x="245660" y="321733"/>
            <a:ext cx="5293729" cy="4107392"/>
          </a:xfrm>
          <a:prstGeom prst="rect">
            <a:avLst/>
          </a:prstGeom>
          <a:noFill/>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type="body" sz="half" idx="2"/>
          </p:nvPr>
        </p:nvSpPr>
        <p:spPr>
          <a:xfrm>
            <a:off x="5806329" y="917725"/>
            <a:ext cx="2944479" cy="4852362"/>
          </a:xfrm>
        </p:spPr>
        <p:txBody>
          <a:bodyPr vert="horz" lIns="91440" tIns="45720" rIns="91440" bIns="45720" rtlCol="0" anchor="ctr">
            <a:normAutofit/>
          </a:bodyPr>
          <a:lstStyle/>
          <a:p>
            <a:pPr defTabSz="914400">
              <a:lnSpc>
                <a:spcPct val="90000"/>
              </a:lnSpc>
            </a:pPr>
            <a:r>
              <a:rPr lang="en-US" sz="2000" b="1" i="1" dirty="0">
                <a:solidFill>
                  <a:srgbClr val="FFFFFF"/>
                </a:solidFill>
              </a:rPr>
              <a:t>May 21, 2015</a:t>
            </a:r>
          </a:p>
          <a:p>
            <a:pPr indent="-228600" defTabSz="914400">
              <a:lnSpc>
                <a:spcPct val="90000"/>
              </a:lnSpc>
              <a:buFont typeface="Arial" panose="020B0604020202020204" pitchFamily="34" charset="0"/>
              <a:buChar char="•"/>
            </a:pPr>
            <a:endParaRPr lang="en-US" sz="2000" i="1" dirty="0">
              <a:solidFill>
                <a:srgbClr val="FFFFFF"/>
              </a:solidFill>
            </a:endParaRPr>
          </a:p>
          <a:p>
            <a:pPr defTabSz="914400">
              <a:lnSpc>
                <a:spcPct val="90000"/>
              </a:lnSpc>
            </a:pPr>
            <a:r>
              <a:rPr lang="en-US" sz="2000" dirty="0">
                <a:solidFill>
                  <a:srgbClr val="FFFFFF"/>
                </a:solidFill>
              </a:rPr>
              <a:t>ISIS took full control of Sirte, Libya.</a:t>
            </a:r>
            <a:endParaRPr lang="en-US" dirty="0">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2">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vert="horz" lIns="91440" tIns="45720" rIns="91440" bIns="45720" rtlCol="0" anchor="ctr">
            <a:normAutofit/>
          </a:bodyPr>
          <a:lstStyle/>
          <a:p>
            <a:pPr algn="r" defTabSz="914400">
              <a:lnSpc>
                <a:spcPct val="90000"/>
              </a:lnSpc>
            </a:pPr>
            <a:r>
              <a:rPr lang="en-US" kern="1200">
                <a:solidFill>
                  <a:schemeClr val="bg1"/>
                </a:solidFill>
                <a:latin typeface="+mj-lt"/>
                <a:ea typeface="+mj-ea"/>
                <a:cs typeface="+mj-cs"/>
              </a:rPr>
              <a:t>ISIS loses control of Tal Abyad</a:t>
            </a:r>
          </a:p>
        </p:txBody>
      </p:sp>
      <p:cxnSp>
        <p:nvCxnSpPr>
          <p:cNvPr id="14"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3732024" y="894027"/>
            <a:ext cx="4783326" cy="4782873"/>
          </a:xfrm>
        </p:spPr>
        <p:txBody>
          <a:bodyPr vert="horz" lIns="91440" tIns="45720" rIns="91440" bIns="45720" rtlCol="0" anchor="ctr">
            <a:normAutofit/>
          </a:bodyPr>
          <a:lstStyle/>
          <a:p>
            <a:pPr marL="0" indent="0" defTabSz="914400">
              <a:lnSpc>
                <a:spcPct val="90000"/>
              </a:lnSpc>
              <a:buNone/>
            </a:pPr>
            <a:r>
              <a:rPr lang="en-US" sz="2100" b="1" i="1" dirty="0">
                <a:solidFill>
                  <a:schemeClr val="bg1"/>
                </a:solidFill>
              </a:rPr>
              <a:t>June 17, 2015</a:t>
            </a:r>
            <a:endParaRPr lang="en-US" b="1" dirty="0">
              <a:solidFill>
                <a:schemeClr val="bg1"/>
              </a:solidFill>
            </a:endParaRPr>
          </a:p>
          <a:p>
            <a:pPr marL="114300" indent="0" defTabSz="914400">
              <a:lnSpc>
                <a:spcPct val="90000"/>
              </a:lnSpc>
              <a:buNone/>
            </a:pPr>
            <a:endParaRPr lang="en-US" sz="2100" i="1" dirty="0">
              <a:solidFill>
                <a:schemeClr val="bg1"/>
              </a:solidFill>
            </a:endParaRPr>
          </a:p>
          <a:p>
            <a:pPr marL="63500" indent="0" defTabSz="914400">
              <a:lnSpc>
                <a:spcPct val="90000"/>
              </a:lnSpc>
              <a:buNone/>
            </a:pPr>
            <a:r>
              <a:rPr lang="en-US" sz="2100" dirty="0">
                <a:solidFill>
                  <a:schemeClr val="bg1"/>
                </a:solidFill>
              </a:rPr>
              <a:t>Kurdish fighters expelled ISIS from Tal Abyad, located on the Syrian-Turkish border.</a:t>
            </a:r>
            <a:endParaRPr lang="en-US" sz="2100" dirty="0">
              <a:solidFill>
                <a:schemeClr val="bg1"/>
              </a:solidFill>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20" name="Oval 19">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30" name="Straight Connector 2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descr="A group of people standing in a tent&#10;&#10;Description automatically generated">
            <a:extLst>
              <a:ext uri="{FF2B5EF4-FFF2-40B4-BE49-F238E27FC236}">
                <a16:creationId xmlns:a16="http://schemas.microsoft.com/office/drawing/2014/main" id="{851A5BCC-0572-43E4-9490-D1565AC8B0B0}"/>
              </a:ext>
            </a:extLst>
          </p:cNvPr>
          <p:cNvPicPr>
            <a:picLocks noChangeAspect="1"/>
          </p:cNvPicPr>
          <p:nvPr/>
        </p:nvPicPr>
        <p:blipFill rotWithShape="1">
          <a:blip r:embed="rId2"/>
          <a:srcRect t="16188" r="1" b="16189"/>
          <a:stretch/>
        </p:blipFill>
        <p:spPr>
          <a:xfrm>
            <a:off x="469942" y="317578"/>
            <a:ext cx="8138333" cy="3508437"/>
          </a:xfrm>
          <a:prstGeom prst="rect">
            <a:avLst/>
          </a:prstGeom>
          <a:noFill/>
        </p:spPr>
      </p:pic>
      <p:grpSp>
        <p:nvGrpSpPr>
          <p:cNvPr id="35" name="Group 34">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6" name="Straight Connector 35">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4" name="Straight Connector 4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26795" cy="2129586"/>
          </a:xfrm>
          <a:noFill/>
        </p:spPr>
        <p:txBody>
          <a:bodyPr vert="horz" lIns="91440" tIns="45720" rIns="91440" bIns="45720" rtlCol="0" anchor="t">
            <a:normAutofit/>
          </a:bodyPr>
          <a:lstStyle/>
          <a:p>
            <a:pPr algn="l" defTabSz="914400">
              <a:lnSpc>
                <a:spcPct val="90000"/>
              </a:lnSpc>
            </a:pPr>
            <a:r>
              <a:rPr lang="en-US" sz="3600">
                <a:solidFill>
                  <a:schemeClr val="bg1"/>
                </a:solidFill>
              </a:rPr>
              <a:t>2015 marks 4 million Syrian refugees worldwide</a:t>
            </a:r>
          </a:p>
        </p:txBody>
      </p:sp>
      <p:sp>
        <p:nvSpPr>
          <p:cNvPr id="3" name="Content Placeholder 2"/>
          <p:cNvSpPr>
            <a:spLocks noGrp="1"/>
          </p:cNvSpPr>
          <p:nvPr>
            <p:ph sz="quarter" idx="4"/>
          </p:nvPr>
        </p:nvSpPr>
        <p:spPr>
          <a:xfrm>
            <a:off x="4114560" y="4018143"/>
            <a:ext cx="4255578" cy="2129599"/>
          </a:xfrm>
          <a:noFill/>
        </p:spPr>
        <p:txBody>
          <a:bodyPr vert="horz" lIns="91440" tIns="45720" rIns="91440" bIns="45720" rtlCol="0" anchor="t">
            <a:normAutofit/>
          </a:bodyPr>
          <a:lstStyle/>
          <a:p>
            <a:pPr marL="0" indent="0" defTabSz="914400">
              <a:lnSpc>
                <a:spcPct val="90000"/>
              </a:lnSpc>
              <a:buNone/>
            </a:pPr>
            <a:r>
              <a:rPr lang="en-US" sz="1800" b="1" i="1" dirty="0">
                <a:solidFill>
                  <a:schemeClr val="bg1"/>
                </a:solidFill>
              </a:rPr>
              <a:t>July 2015</a:t>
            </a:r>
          </a:p>
          <a:p>
            <a:pPr marL="0" indent="0" defTabSz="914400">
              <a:lnSpc>
                <a:spcPct val="90000"/>
              </a:lnSpc>
              <a:buNone/>
            </a:pPr>
            <a:endParaRPr lang="en-US" sz="1800" dirty="0">
              <a:solidFill>
                <a:schemeClr val="bg1"/>
              </a:solidFill>
            </a:endParaRPr>
          </a:p>
          <a:p>
            <a:pPr marL="114300" indent="0" defTabSz="914400">
              <a:lnSpc>
                <a:spcPct val="90000"/>
              </a:lnSpc>
              <a:buNone/>
            </a:pPr>
            <a:r>
              <a:rPr lang="en-US" sz="1800" dirty="0">
                <a:solidFill>
                  <a:schemeClr val="bg1"/>
                </a:solidFill>
              </a:rPr>
              <a:t>U.N. official figures show that the number of Syrian refugees has marked 4 million by summer 2015.</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7441" y="4361952"/>
            <a:ext cx="3293268" cy="1578166"/>
          </a:xfrm>
        </p:spPr>
        <p:txBody>
          <a:bodyPr vert="horz" lIns="91440" tIns="45720" rIns="91440" bIns="45720" rtlCol="0" anchor="t">
            <a:normAutofit/>
          </a:bodyPr>
          <a:lstStyle/>
          <a:p>
            <a:pPr algn="l" defTabSz="914400">
              <a:lnSpc>
                <a:spcPct val="90000"/>
              </a:lnSpc>
            </a:pPr>
            <a:r>
              <a:rPr lang="en-US" sz="2500" dirty="0">
                <a:solidFill>
                  <a:schemeClr val="bg1"/>
                </a:solidFill>
              </a:rPr>
              <a:t>European countries start to take anti-immigrant stance towards Syrian refugees</a:t>
            </a:r>
          </a:p>
        </p:txBody>
      </p:sp>
      <p:pic>
        <p:nvPicPr>
          <p:cNvPr id="4" name="Picture 4" descr="A group of people standing in front of a crowd&#10;&#10;Description automatically generated">
            <a:extLst>
              <a:ext uri="{FF2B5EF4-FFF2-40B4-BE49-F238E27FC236}">
                <a16:creationId xmlns:a16="http://schemas.microsoft.com/office/drawing/2014/main" id="{3CD26C45-73FB-4974-A541-531F24C4EF4D}"/>
              </a:ext>
            </a:extLst>
          </p:cNvPr>
          <p:cNvPicPr>
            <a:picLocks noChangeAspect="1"/>
          </p:cNvPicPr>
          <p:nvPr/>
        </p:nvPicPr>
        <p:blipFill rotWithShape="1">
          <a:blip r:embed="rId3"/>
          <a:srcRect t="8993" b="16228"/>
          <a:stretch/>
        </p:blipFill>
        <p:spPr>
          <a:xfrm>
            <a:off x="20" y="2"/>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p:spPr>
      </p:pic>
      <p:grpSp>
        <p:nvGrpSpPr>
          <p:cNvPr id="48" name="Group 47">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49" name="Freeform: Shape 48">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sz="half" idx="1"/>
          </p:nvPr>
        </p:nvSpPr>
        <p:spPr>
          <a:xfrm>
            <a:off x="4248150" y="4033776"/>
            <a:ext cx="4269581" cy="2234518"/>
          </a:xfrm>
        </p:spPr>
        <p:txBody>
          <a:bodyPr vert="horz" lIns="91440" tIns="45720" rIns="91440" bIns="45720" rtlCol="0" anchor="t">
            <a:normAutofit/>
          </a:bodyPr>
          <a:lstStyle/>
          <a:p>
            <a:pPr marL="0" indent="0" defTabSz="914400">
              <a:lnSpc>
                <a:spcPct val="90000"/>
              </a:lnSpc>
              <a:buNone/>
            </a:pPr>
            <a:r>
              <a:rPr lang="en-US" sz="1900" b="1" i="1" dirty="0">
                <a:solidFill>
                  <a:schemeClr val="bg1">
                    <a:alpha val="80000"/>
                  </a:schemeClr>
                </a:solidFill>
              </a:rPr>
              <a:t>June 2015</a:t>
            </a:r>
          </a:p>
          <a:p>
            <a:pPr marL="0" indent="0" defTabSz="914400">
              <a:lnSpc>
                <a:spcPct val="90000"/>
              </a:lnSpc>
              <a:buNone/>
            </a:pPr>
            <a:endParaRPr lang="en-US" sz="1900" dirty="0">
              <a:solidFill>
                <a:schemeClr val="bg1"/>
              </a:solidFill>
              <a:cs typeface="Calibri"/>
            </a:endParaRPr>
          </a:p>
          <a:p>
            <a:pPr marL="58738" indent="0" defTabSz="914400">
              <a:buNone/>
            </a:pPr>
            <a:r>
              <a:rPr lang="en-US" sz="1900" dirty="0">
                <a:solidFill>
                  <a:schemeClr val="bg1"/>
                </a:solidFill>
                <a:ea typeface="+mn-lt"/>
                <a:cs typeface="+mn-lt"/>
              </a:rPr>
              <a:t>Several countries in Europe took anti-humanist strategies to combat the arrival of migrants. Hungary, for example, added fencing and barbed wire along its border to deter migrants.</a:t>
            </a:r>
            <a:endParaRPr lang="en-US" dirty="0">
              <a:solidFill>
                <a:schemeClr val="bg1"/>
              </a:solidFill>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2">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4" name="Oval 13">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20">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2">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4" name="Straight Connector 23">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descr="A person posing for the camera&#10;&#10;Description automatically generated">
            <a:extLst>
              <a:ext uri="{FF2B5EF4-FFF2-40B4-BE49-F238E27FC236}">
                <a16:creationId xmlns:a16="http://schemas.microsoft.com/office/drawing/2014/main" id="{FD0DD327-9683-4B68-8991-768CF7BC4F84}"/>
              </a:ext>
            </a:extLst>
          </p:cNvPr>
          <p:cNvPicPr>
            <a:picLocks noChangeAspect="1"/>
          </p:cNvPicPr>
          <p:nvPr/>
        </p:nvPicPr>
        <p:blipFill rotWithShape="1">
          <a:blip r:embed="rId2"/>
          <a:srcRect t="699" r="1" b="46405"/>
          <a:stretch/>
        </p:blipFill>
        <p:spPr>
          <a:xfrm>
            <a:off x="469942" y="317578"/>
            <a:ext cx="8138333" cy="3508437"/>
          </a:xfrm>
          <a:prstGeom prst="rect">
            <a:avLst/>
          </a:prstGeom>
          <a:noFill/>
        </p:spPr>
      </p:pic>
      <p:grpSp>
        <p:nvGrpSpPr>
          <p:cNvPr id="20" name="Group 2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0" name="Straight Connector 2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3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8" name="Straight Connector 3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26795" cy="2129586"/>
          </a:xfrm>
          <a:noFill/>
        </p:spPr>
        <p:txBody>
          <a:bodyPr vert="horz" lIns="91440" tIns="45720" rIns="91440" bIns="45720" rtlCol="0" anchor="t">
            <a:normAutofit/>
          </a:bodyPr>
          <a:lstStyle/>
          <a:p>
            <a:pPr algn="l" defTabSz="914400">
              <a:lnSpc>
                <a:spcPct val="90000"/>
              </a:lnSpc>
            </a:pPr>
            <a:r>
              <a:rPr lang="en-US" sz="3900">
                <a:solidFill>
                  <a:schemeClr val="bg1"/>
                </a:solidFill>
              </a:rPr>
              <a:t>Support for the refugee crisis in Europe</a:t>
            </a:r>
          </a:p>
        </p:txBody>
      </p:sp>
      <p:sp>
        <p:nvSpPr>
          <p:cNvPr id="3" name="Content Placeholder 2"/>
          <p:cNvSpPr>
            <a:spLocks noGrp="1"/>
          </p:cNvSpPr>
          <p:nvPr>
            <p:ph sz="half" idx="1"/>
          </p:nvPr>
        </p:nvSpPr>
        <p:spPr>
          <a:xfrm>
            <a:off x="4114560" y="4018143"/>
            <a:ext cx="4255578" cy="2129599"/>
          </a:xfrm>
          <a:noFill/>
        </p:spPr>
        <p:txBody>
          <a:bodyPr vert="horz" lIns="91440" tIns="45720" rIns="91440" bIns="45720" rtlCol="0" anchor="t">
            <a:normAutofit/>
          </a:bodyPr>
          <a:lstStyle/>
          <a:p>
            <a:pPr marL="114300" indent="0" defTabSz="914400">
              <a:lnSpc>
                <a:spcPct val="90000"/>
              </a:lnSpc>
              <a:buNone/>
            </a:pPr>
            <a:r>
              <a:rPr lang="en-US" sz="1600" b="1" i="1" dirty="0">
                <a:solidFill>
                  <a:schemeClr val="bg1"/>
                </a:solidFill>
              </a:rPr>
              <a:t>July 2015</a:t>
            </a:r>
            <a:endParaRPr lang="en-US" b="1" i="1" dirty="0">
              <a:solidFill>
                <a:schemeClr val="bg1"/>
              </a:solidFill>
            </a:endParaRPr>
          </a:p>
          <a:p>
            <a:pPr marL="114300" indent="0" defTabSz="914400">
              <a:lnSpc>
                <a:spcPct val="90000"/>
              </a:lnSpc>
              <a:buNone/>
            </a:pPr>
            <a:endParaRPr lang="en-US" sz="1600" dirty="0">
              <a:solidFill>
                <a:schemeClr val="bg1"/>
              </a:solidFill>
            </a:endParaRPr>
          </a:p>
          <a:p>
            <a:pPr marL="114300" indent="0" defTabSz="914400">
              <a:lnSpc>
                <a:spcPct val="90000"/>
              </a:lnSpc>
              <a:buNone/>
            </a:pPr>
            <a:r>
              <a:rPr lang="en-US" sz="1600" dirty="0">
                <a:solidFill>
                  <a:schemeClr val="bg1"/>
                </a:solidFill>
              </a:rPr>
              <a:t>Angela Merkel announced an open border policy for Syrian refugees and said ‘’Wir </a:t>
            </a:r>
            <a:r>
              <a:rPr lang="en-US" sz="1600" dirty="0" err="1">
                <a:solidFill>
                  <a:schemeClr val="bg1"/>
                </a:solidFill>
              </a:rPr>
              <a:t>schaffen</a:t>
            </a:r>
            <a:r>
              <a:rPr lang="en-US" sz="1600" dirty="0">
                <a:solidFill>
                  <a:schemeClr val="bg1"/>
                </a:solidFill>
              </a:rPr>
              <a:t> das.’’ (We’ll manage it).</a:t>
            </a:r>
            <a:endParaRPr lang="en-US" sz="1600" dirty="0">
              <a:solidFill>
                <a:schemeClr val="bg1"/>
              </a:solidFill>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83db265ac47daa067451f526e3d4966">
            <a:extLst>
              <a:ext uri="{FF2B5EF4-FFF2-40B4-BE49-F238E27FC236}">
                <a16:creationId xmlns:a16="http://schemas.microsoft.com/office/drawing/2014/main" id="{51F7C53A-2B9D-6E45-BF3A-C7DDB115A9D0}"/>
              </a:ext>
            </a:extLst>
          </p:cNvPr>
          <p:cNvPicPr>
            <a:picLocks noChangeAspect="1"/>
          </p:cNvPicPr>
          <p:nvPr/>
        </p:nvPicPr>
        <p:blipFill rotWithShape="1">
          <a:blip r:embed="rId2"/>
          <a:srcRect l="36950"/>
          <a:stretch/>
        </p:blipFill>
        <p:spPr>
          <a:xfrm>
            <a:off x="2641851" y="10"/>
            <a:ext cx="6502149" cy="6857990"/>
          </a:xfrm>
          <a:prstGeom prst="rect">
            <a:avLst/>
          </a:prstGeom>
          <a:noFill/>
        </p:spPr>
      </p:pic>
      <p:sp>
        <p:nvSpPr>
          <p:cNvPr id="16"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8320" y="1161288"/>
            <a:ext cx="2578608" cy="1124712"/>
          </a:xfrm>
        </p:spPr>
        <p:txBody>
          <a:bodyPr vert="horz" lIns="91440" tIns="45720" rIns="91440" bIns="45720" rtlCol="0" anchor="b">
            <a:normAutofit/>
          </a:bodyPr>
          <a:lstStyle/>
          <a:p>
            <a:pPr defTabSz="914400">
              <a:lnSpc>
                <a:spcPct val="90000"/>
              </a:lnSpc>
            </a:pPr>
            <a:r>
              <a:rPr lang="en-US" sz="2400"/>
              <a:t>Iraqi Insurgency &amp; AQI</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type="body" sz="half" idx="2"/>
          </p:nvPr>
        </p:nvSpPr>
        <p:spPr>
          <a:xfrm>
            <a:off x="278320" y="2718054"/>
            <a:ext cx="3480880" cy="3207258"/>
          </a:xfrm>
        </p:spPr>
        <p:txBody>
          <a:bodyPr vert="horz" lIns="91440" tIns="45720" rIns="91440" bIns="45720" rtlCol="0" anchor="t">
            <a:normAutofit lnSpcReduction="10000"/>
          </a:bodyPr>
          <a:lstStyle/>
          <a:p>
            <a:pPr marL="57150" defTabSz="914400">
              <a:lnSpc>
                <a:spcPct val="90000"/>
              </a:lnSpc>
            </a:pPr>
            <a:r>
              <a:rPr lang="en-US" sz="1800" b="1" i="1" dirty="0"/>
              <a:t>2003</a:t>
            </a:r>
          </a:p>
          <a:p>
            <a:pPr marL="57150" defTabSz="914400">
              <a:lnSpc>
                <a:spcPct val="90000"/>
              </a:lnSpc>
            </a:pPr>
            <a:endParaRPr lang="en-US" sz="1800" dirty="0"/>
          </a:p>
          <a:p>
            <a:pPr marL="57150" defTabSz="914400">
              <a:lnSpc>
                <a:spcPct val="90000"/>
              </a:lnSpc>
            </a:pPr>
            <a:r>
              <a:rPr lang="en-US" sz="1800" dirty="0"/>
              <a:t>Thousands of military and government officials who were removed from office during De-</a:t>
            </a:r>
            <a:r>
              <a:rPr lang="en-US" sz="1800" dirty="0" err="1"/>
              <a:t>Ba'athification</a:t>
            </a:r>
            <a:r>
              <a:rPr lang="en-US" sz="1800" dirty="0"/>
              <a:t> found interest in joining the Iraqi insurgency, which grew immensely post-De-</a:t>
            </a:r>
            <a:r>
              <a:rPr lang="en-US" sz="1800" dirty="0" err="1"/>
              <a:t>Ba'athification</a:t>
            </a:r>
            <a:r>
              <a:rPr lang="en-US" sz="1800" dirty="0"/>
              <a:t>. As the number of fighters continued to increase, Zarqawi established Al-Qaeda in Iraq (AQI), which would become known as ISIS.</a:t>
            </a:r>
            <a:endParaRPr lang="en-US" sz="1800" dirty="0">
              <a:cs typeface="Calibri"/>
            </a:endParaRPr>
          </a:p>
          <a:p>
            <a:pPr indent="-228600" defTabSz="914400">
              <a:lnSpc>
                <a:spcPct val="90000"/>
              </a:lnSpc>
              <a:buFont typeface="Arial" panose="020B0604020202020204" pitchFamily="34" charset="0"/>
              <a:buChar char="•"/>
            </a:pPr>
            <a:endParaRPr lang="en-US" sz="1500" dirty="0"/>
          </a:p>
          <a:p>
            <a:pPr indent="-228600" defTabSz="914400">
              <a:lnSpc>
                <a:spcPct val="90000"/>
              </a:lnSpc>
              <a:buFont typeface="Arial" panose="020B0604020202020204" pitchFamily="34" charset="0"/>
              <a:buChar char="•"/>
            </a:pPr>
            <a:endParaRPr lang="en-US" sz="1500" dirty="0"/>
          </a:p>
        </p:txBody>
      </p:sp>
    </p:spTree>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448253"/>
            <a:ext cx="7890527" cy="1325563"/>
          </a:xfrm>
        </p:spPr>
        <p:txBody>
          <a:bodyPr vert="horz" lIns="91440" tIns="45720" rIns="91440" bIns="45720" rtlCol="0" anchor="ctr">
            <a:normAutofit/>
          </a:bodyPr>
          <a:lstStyle/>
          <a:p>
            <a:pPr algn="l" defTabSz="914400">
              <a:lnSpc>
                <a:spcPct val="90000"/>
              </a:lnSpc>
            </a:pPr>
            <a:r>
              <a:rPr lang="en-US" kern="1200">
                <a:solidFill>
                  <a:schemeClr val="tx1"/>
                </a:solidFill>
                <a:latin typeface="+mj-lt"/>
                <a:ea typeface="+mj-ea"/>
                <a:cs typeface="+mj-cs"/>
              </a:rPr>
              <a:t>OPCW &amp; UN report shows use of chemical weapons</a:t>
            </a:r>
          </a:p>
        </p:txBody>
      </p:sp>
      <p:sp>
        <p:nvSpPr>
          <p:cNvPr id="3" name="Content Placeholder 2"/>
          <p:cNvSpPr>
            <a:spLocks noGrp="1"/>
          </p:cNvSpPr>
          <p:nvPr>
            <p:ph sz="half" idx="1"/>
          </p:nvPr>
        </p:nvSpPr>
        <p:spPr>
          <a:xfrm>
            <a:off x="628650" y="1779384"/>
            <a:ext cx="3702050" cy="4456495"/>
          </a:xfrm>
        </p:spPr>
        <p:txBody>
          <a:bodyPr vert="horz" lIns="91440" tIns="45720" rIns="91440" bIns="45720" rtlCol="0" anchor="t">
            <a:normAutofit/>
          </a:bodyPr>
          <a:lstStyle/>
          <a:p>
            <a:pPr marL="0" indent="0" defTabSz="914400">
              <a:lnSpc>
                <a:spcPct val="90000"/>
              </a:lnSpc>
              <a:buNone/>
            </a:pPr>
            <a:r>
              <a:rPr lang="en-US" sz="1600" b="1" dirty="0"/>
              <a:t>  </a:t>
            </a:r>
            <a:r>
              <a:rPr lang="en-US" sz="1600" b="1" i="1" dirty="0"/>
              <a:t>Aug 21, 2015</a:t>
            </a:r>
            <a:r>
              <a:rPr lang="en-US" sz="1600" b="1" dirty="0"/>
              <a:t> </a:t>
            </a:r>
            <a:endParaRPr lang="en-US" sz="1600" b="1" dirty="0">
              <a:cs typeface="Calibri"/>
            </a:endParaRPr>
          </a:p>
          <a:p>
            <a:pPr marL="0" indent="0" defTabSz="914400">
              <a:lnSpc>
                <a:spcPct val="90000"/>
              </a:lnSpc>
              <a:buNone/>
            </a:pPr>
            <a:endParaRPr lang="en-US" sz="1600" dirty="0">
              <a:cs typeface="Calibri"/>
            </a:endParaRPr>
          </a:p>
          <a:p>
            <a:pPr marL="285750" indent="-228600" defTabSz="914400">
              <a:lnSpc>
                <a:spcPct val="90000"/>
              </a:lnSpc>
              <a:buFont typeface="Arial" panose="020B0604020202020204" pitchFamily="34" charset="0"/>
              <a:buChar char="•"/>
            </a:pPr>
            <a:r>
              <a:rPr lang="en-US" sz="1600" dirty="0"/>
              <a:t>A report from the United Nations and the Organization for the Prohibition of Chemical Weapons’ Joint Investigative Mechanism (JIM) says ISIS was responsible for the use of sulfur mustard, also known as mustard gas, in the Syrian town of Marea in Aug 2015. In another instance that year, samples revealed ISIS used mustard gas against Kurdish forces in Iraq. </a:t>
            </a:r>
            <a:br>
              <a:rPr lang="en-US" sz="1600" dirty="0"/>
            </a:br>
            <a:endParaRPr lang="en-US" sz="1600" dirty="0">
              <a:cs typeface="Calibri"/>
            </a:endParaRPr>
          </a:p>
          <a:p>
            <a:pPr marL="285750" indent="-228600" defTabSz="914400">
              <a:lnSpc>
                <a:spcPct val="90000"/>
              </a:lnSpc>
              <a:buFont typeface="Arial" panose="020B0604020202020204" pitchFamily="34" charset="0"/>
              <a:buChar char="•"/>
            </a:pPr>
            <a:r>
              <a:rPr lang="en-US" sz="1600" dirty="0"/>
              <a:t>Alongside ISIS, the U.N. accused the Assad regime and the Syrian Arab Armed Forces of using chemical weapons on their own people, exemplifying the assault civilians face on all sides of this conflict. </a:t>
            </a:r>
            <a:endParaRPr lang="en-US" sz="1600" dirty="0">
              <a:cs typeface="Calibri"/>
            </a:endParaRPr>
          </a:p>
        </p:txBody>
      </p:sp>
      <p:pic>
        <p:nvPicPr>
          <p:cNvPr id="4" name="Picture 4" descr="A picture containing outdoor, building, rock, covered&#10;&#10;Description automatically generated">
            <a:extLst>
              <a:ext uri="{FF2B5EF4-FFF2-40B4-BE49-F238E27FC236}">
                <a16:creationId xmlns:a16="http://schemas.microsoft.com/office/drawing/2014/main" id="{BBF9115D-56FC-45F7-80D4-83B93C07832D}"/>
              </a:ext>
            </a:extLst>
          </p:cNvPr>
          <p:cNvPicPr>
            <a:picLocks noChangeAspect="1"/>
          </p:cNvPicPr>
          <p:nvPr/>
        </p:nvPicPr>
        <p:blipFill rotWithShape="1">
          <a:blip r:embed="rId2"/>
          <a:srcRect l="7946" r="12054"/>
          <a:stretch/>
        </p:blipFill>
        <p:spPr>
          <a:xfrm>
            <a:off x="4813300" y="2796143"/>
            <a:ext cx="3701978" cy="2776483"/>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76038" y="640263"/>
            <a:ext cx="3847338" cy="1344975"/>
          </a:xfrm>
        </p:spPr>
        <p:txBody>
          <a:bodyPr vert="horz" lIns="91440" tIns="45720" rIns="91440" bIns="45720" rtlCol="0" anchor="ctr">
            <a:normAutofit/>
          </a:bodyPr>
          <a:lstStyle/>
          <a:p>
            <a:pPr algn="l" defTabSz="914400">
              <a:lnSpc>
                <a:spcPct val="90000"/>
              </a:lnSpc>
            </a:pPr>
            <a:r>
              <a:rPr lang="en-US" sz="3500" kern="1200" dirty="0">
                <a:solidFill>
                  <a:schemeClr val="tx1"/>
                </a:solidFill>
                <a:latin typeface="+mj-lt"/>
                <a:ea typeface="+mj-ea"/>
                <a:cs typeface="+mj-cs"/>
              </a:rPr>
              <a:t>ISIS is committing genocide</a:t>
            </a:r>
          </a:p>
        </p:txBody>
      </p:sp>
      <p:pic>
        <p:nvPicPr>
          <p:cNvPr id="4" name="Picture 4" descr="Text, letter&#10;&#10;Description automatically generated">
            <a:extLst>
              <a:ext uri="{FF2B5EF4-FFF2-40B4-BE49-F238E27FC236}">
                <a16:creationId xmlns:a16="http://schemas.microsoft.com/office/drawing/2014/main" id="{4DBA0336-98F4-4440-AD4E-60885D2C8A4A}"/>
              </a:ext>
            </a:extLst>
          </p:cNvPr>
          <p:cNvPicPr>
            <a:picLocks noChangeAspect="1"/>
          </p:cNvPicPr>
          <p:nvPr/>
        </p:nvPicPr>
        <p:blipFill>
          <a:blip r:embed="rId2"/>
          <a:stretch>
            <a:fillRect/>
          </a:stretch>
        </p:blipFill>
        <p:spPr>
          <a:xfrm>
            <a:off x="363474" y="779334"/>
            <a:ext cx="3845052" cy="5143882"/>
          </a:xfrm>
          <a:prstGeom prst="rect">
            <a:avLst/>
          </a:prstGeom>
          <a:noFill/>
        </p:spPr>
      </p:pic>
      <p:sp>
        <p:nvSpPr>
          <p:cNvPr id="3" name="Content Placeholder 2"/>
          <p:cNvSpPr>
            <a:spLocks noGrp="1"/>
          </p:cNvSpPr>
          <p:nvPr>
            <p:ph sz="half" idx="1"/>
          </p:nvPr>
        </p:nvSpPr>
        <p:spPr>
          <a:xfrm>
            <a:off x="4876038" y="2121763"/>
            <a:ext cx="3847338" cy="3773010"/>
          </a:xfrm>
        </p:spPr>
        <p:txBody>
          <a:bodyPr vert="horz" lIns="91440" tIns="45720" rIns="91440" bIns="45720" rtlCol="0" anchor="t">
            <a:normAutofit/>
          </a:bodyPr>
          <a:lstStyle/>
          <a:p>
            <a:pPr marL="114300" indent="0" defTabSz="914400">
              <a:lnSpc>
                <a:spcPct val="90000"/>
              </a:lnSpc>
              <a:buNone/>
            </a:pPr>
            <a:r>
              <a:rPr lang="en-US" sz="1700" b="1" i="1" dirty="0"/>
              <a:t>August 2015</a:t>
            </a:r>
            <a:endParaRPr lang="en-US" b="1" i="1" dirty="0"/>
          </a:p>
          <a:p>
            <a:pPr marL="114300" indent="0" defTabSz="914400">
              <a:lnSpc>
                <a:spcPct val="90000"/>
              </a:lnSpc>
              <a:buNone/>
            </a:pPr>
            <a:endParaRPr lang="en-US" sz="1700" i="1" dirty="0"/>
          </a:p>
          <a:p>
            <a:pPr marL="114300" indent="0" defTabSz="914400">
              <a:lnSpc>
                <a:spcPct val="90000"/>
              </a:lnSpc>
              <a:buNone/>
            </a:pPr>
            <a:r>
              <a:rPr lang="en-US" sz="1700" dirty="0"/>
              <a:t>Genocide Watch founding chairman Dr. Stanton published a brief on ISIS' atrocities in Iraq and Syria. The alert, directed to the Dutch government, briefly explains how and why the actions of ISIS amount to genocide and the need for establishing an international domestic tribunal for fair prosecution of the offenders.</a:t>
            </a:r>
            <a:endParaRPr lang="en-US" sz="17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63564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vert="horz" lIns="91440" tIns="45720" rIns="91440" bIns="45720" rtlCol="0" anchor="ctr">
            <a:normAutofit/>
          </a:bodyPr>
          <a:lstStyle/>
          <a:p>
            <a:pPr algn="l" defTabSz="914400">
              <a:lnSpc>
                <a:spcPct val="90000"/>
              </a:lnSpc>
            </a:pPr>
            <a:r>
              <a:rPr lang="en-US">
                <a:solidFill>
                  <a:srgbClr val="FFFFFF"/>
                </a:solidFill>
              </a:rPr>
              <a:t>Refugees Welcome</a:t>
            </a:r>
          </a:p>
        </p:txBody>
      </p:sp>
      <p:pic>
        <p:nvPicPr>
          <p:cNvPr id="5" name="Picture 5" descr="A person standing on top of a sandy beach&#10;&#10;Description automatically generated">
            <a:extLst>
              <a:ext uri="{FF2B5EF4-FFF2-40B4-BE49-F238E27FC236}">
                <a16:creationId xmlns:a16="http://schemas.microsoft.com/office/drawing/2014/main" id="{A7F6552D-3631-4D8A-BB86-9B035FAB60CC}"/>
              </a:ext>
            </a:extLst>
          </p:cNvPr>
          <p:cNvPicPr>
            <a:picLocks noChangeAspect="1"/>
          </p:cNvPicPr>
          <p:nvPr/>
        </p:nvPicPr>
        <p:blipFill rotWithShape="1">
          <a:blip r:embed="rId2"/>
          <a:srcRect l="20835" r="6184" b="-3"/>
          <a:stretch/>
        </p:blipFill>
        <p:spPr>
          <a:xfrm>
            <a:off x="245660" y="2454903"/>
            <a:ext cx="5293729" cy="4080254"/>
          </a:xfrm>
          <a:prstGeom prst="rect">
            <a:avLst/>
          </a:prstGeom>
        </p:spPr>
      </p:pic>
      <p:sp>
        <p:nvSpPr>
          <p:cNvPr id="8"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August 2015</a:t>
            </a:r>
            <a:endParaRPr lang="en-US" b="1" i="1" dirty="0"/>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The ‘Refugees Welcome’ slogan became a symbol for solidarity movements within Europe as a result of the shocking image of a 2-year-old Syrian toddler Aylan Kurdi washed up on a Turkish beach. He and his family were attempting to reach Greece by boat.</a:t>
            </a:r>
            <a:endParaRPr lang="en-US" sz="1700" dirty="0">
              <a:solidFill>
                <a:srgbClr val="FFFFFF"/>
              </a:solidFill>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C2A37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vert="horz" lIns="91440" tIns="45720" rIns="91440" bIns="45720" rtlCol="0" anchor="ctr">
            <a:normAutofit/>
          </a:bodyPr>
          <a:lstStyle/>
          <a:p>
            <a:pPr algn="l" defTabSz="914400">
              <a:lnSpc>
                <a:spcPct val="90000"/>
              </a:lnSpc>
            </a:pPr>
            <a:r>
              <a:rPr lang="en-US">
                <a:solidFill>
                  <a:srgbClr val="FFFFFF"/>
                </a:solidFill>
              </a:rPr>
              <a:t>Russia begins airstrikes in Syria </a:t>
            </a:r>
          </a:p>
        </p:txBody>
      </p:sp>
      <p:pic>
        <p:nvPicPr>
          <p:cNvPr id="4" name="Picture 4" descr="Map&#10;&#10;Description automatically generated">
            <a:extLst>
              <a:ext uri="{FF2B5EF4-FFF2-40B4-BE49-F238E27FC236}">
                <a16:creationId xmlns:a16="http://schemas.microsoft.com/office/drawing/2014/main" id="{232B79D7-0468-4B13-91EE-F0E93712C6C3}"/>
              </a:ext>
            </a:extLst>
          </p:cNvPr>
          <p:cNvPicPr>
            <a:picLocks noChangeAspect="1"/>
          </p:cNvPicPr>
          <p:nvPr/>
        </p:nvPicPr>
        <p:blipFill rotWithShape="1">
          <a:blip r:embed="rId2"/>
          <a:srcRect r="9830" b="-1"/>
          <a:stretch/>
        </p:blipFill>
        <p:spPr>
          <a:xfrm>
            <a:off x="245660" y="2454903"/>
            <a:ext cx="5293729" cy="4080254"/>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15618" y="929508"/>
            <a:ext cx="2980976"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Sep 30, 2015</a:t>
            </a:r>
            <a:r>
              <a:rPr lang="en-US" sz="1700" b="1" dirty="0">
                <a:solidFill>
                  <a:srgbClr val="FFFFFF"/>
                </a:solidFill>
              </a:rPr>
              <a:t> </a:t>
            </a:r>
            <a:endParaRPr lang="en-US" b="1" dirty="0">
              <a:cs typeface="Calibri"/>
            </a:endParaRPr>
          </a:p>
          <a:p>
            <a:pPr marL="114300" indent="0" defTabSz="914400">
              <a:lnSpc>
                <a:spcPct val="90000"/>
              </a:lnSpc>
              <a:buNone/>
            </a:pPr>
            <a:endParaRPr lang="en-US" sz="1700" dirty="0">
              <a:solidFill>
                <a:srgbClr val="FFFFFF"/>
              </a:solidFill>
            </a:endParaRPr>
          </a:p>
          <a:p>
            <a:pPr marL="114300" indent="0" defTabSz="914400">
              <a:lnSpc>
                <a:spcPct val="90000"/>
              </a:lnSpc>
              <a:buNone/>
            </a:pPr>
            <a:r>
              <a:rPr lang="en-US" sz="1700" dirty="0">
                <a:solidFill>
                  <a:srgbClr val="FFFFFF"/>
                </a:solidFill>
              </a:rPr>
              <a:t>Russia began airstrikes in Syria, claiming to have the permission of the Syrian government. There was international skepticism, particularly from the U.S., that they were targeting civilians and Western-backed rebel groups. Thousands of </a:t>
            </a:r>
            <a:r>
              <a:rPr lang="en-US" sz="1700">
                <a:solidFill>
                  <a:srgbClr val="FFFFFF"/>
                </a:solidFill>
              </a:rPr>
              <a:t>bombing raids targeted </a:t>
            </a:r>
            <a:r>
              <a:rPr lang="en-US" sz="1700" dirty="0">
                <a:solidFill>
                  <a:srgbClr val="FFFFFF"/>
                </a:solidFill>
              </a:rPr>
              <a:t>the Free Syrian Army and the al-Nusra Front.</a:t>
            </a:r>
            <a:endParaRPr lang="en-US" dirty="0">
              <a:solidFill>
                <a:srgbClr val="000000"/>
              </a:solidFill>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25285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3700">
                <a:solidFill>
                  <a:srgbClr val="FFFFFF"/>
                </a:solidFill>
              </a:rPr>
              <a:t>U.S. announces special operations forces to be sent to Iraq and Syria</a:t>
            </a:r>
          </a:p>
        </p:txBody>
      </p:sp>
      <p:pic>
        <p:nvPicPr>
          <p:cNvPr id="4" name="Picture 4" descr="A person wearing a suit and tie&#10;&#10;Description automatically generated">
            <a:extLst>
              <a:ext uri="{FF2B5EF4-FFF2-40B4-BE49-F238E27FC236}">
                <a16:creationId xmlns:a16="http://schemas.microsoft.com/office/drawing/2014/main" id="{0CEC5DCC-0626-42C3-9026-414E0EA26E73}"/>
              </a:ext>
            </a:extLst>
          </p:cNvPr>
          <p:cNvPicPr>
            <a:picLocks noChangeAspect="1"/>
          </p:cNvPicPr>
          <p:nvPr/>
        </p:nvPicPr>
        <p:blipFill rotWithShape="1">
          <a:blip r:embed="rId2"/>
          <a:srcRect l="11461" r="11209" b="-1"/>
          <a:stretch/>
        </p:blipFill>
        <p:spPr>
          <a:xfrm>
            <a:off x="245660" y="321733"/>
            <a:ext cx="5293729" cy="4107392"/>
          </a:xfrm>
          <a:prstGeom prst="rect">
            <a:avLst/>
          </a:prstGeom>
          <a:noFill/>
        </p:spPr>
      </p:pic>
      <p:sp>
        <p:nvSpPr>
          <p:cNvPr id="7"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762752" y="505303"/>
            <a:ext cx="2898492" cy="5264784"/>
          </a:xfrm>
        </p:spPr>
        <p:txBody>
          <a:bodyPr vert="horz" lIns="91440" tIns="45720" rIns="91440" bIns="45720" rtlCol="0" anchor="ctr">
            <a:normAutofit/>
          </a:bodyPr>
          <a:lstStyle/>
          <a:p>
            <a:pPr marL="114300" indent="0" defTabSz="914400">
              <a:lnSpc>
                <a:spcPct val="90000"/>
              </a:lnSpc>
              <a:buNone/>
            </a:pPr>
            <a:r>
              <a:rPr lang="en-US" sz="1600" b="1" i="1" dirty="0">
                <a:solidFill>
                  <a:srgbClr val="FFFFFF"/>
                </a:solidFill>
              </a:rPr>
              <a:t>Oct 30 </a:t>
            </a:r>
            <a:r>
              <a:rPr lang="mr-IN" sz="1600" b="1" i="1" dirty="0">
                <a:solidFill>
                  <a:srgbClr val="FFFFFF"/>
                </a:solidFill>
              </a:rPr>
              <a:t>–</a:t>
            </a:r>
            <a:r>
              <a:rPr lang="en-US" sz="1600" b="1" i="1" dirty="0">
                <a:solidFill>
                  <a:srgbClr val="FFFFFF"/>
                </a:solidFill>
              </a:rPr>
              <a:t> Dec 2, 2015</a:t>
            </a:r>
            <a:endParaRPr lang="en-US" b="1" i="1" dirty="0">
              <a:cs typeface="Calibri"/>
            </a:endParaRPr>
          </a:p>
          <a:p>
            <a:pPr marL="114300" indent="0" defTabSz="914400">
              <a:lnSpc>
                <a:spcPct val="90000"/>
              </a:lnSpc>
              <a:buNone/>
            </a:pPr>
            <a:endParaRPr lang="en-US" sz="1600" i="1" dirty="0">
              <a:solidFill>
                <a:srgbClr val="FFFFFF"/>
              </a:solidFill>
            </a:endParaRPr>
          </a:p>
          <a:p>
            <a:pPr indent="-228600" defTabSz="914400">
              <a:lnSpc>
                <a:spcPct val="90000"/>
              </a:lnSpc>
              <a:buFont typeface="Arial" panose="020B0604020202020204" pitchFamily="34" charset="0"/>
              <a:buChar char="•"/>
            </a:pPr>
            <a:r>
              <a:rPr lang="en-US" sz="1600" dirty="0">
                <a:solidFill>
                  <a:srgbClr val="FFFFFF"/>
                </a:solidFill>
              </a:rPr>
              <a:t>U.S. Defense Secretary Ashton Carter announced that U.S. special operations forces would be sent to Iraq to support Iraqi and Kurdish fighters and to launch operations against ISIS.</a:t>
            </a:r>
            <a:br>
              <a:rPr lang="en-US" sz="1600" dirty="0"/>
            </a:br>
            <a:endParaRPr lang="en-US" sz="1600" dirty="0">
              <a:solidFill>
                <a:srgbClr val="FFFFFF"/>
              </a:solidFill>
            </a:endParaRPr>
          </a:p>
          <a:p>
            <a:pPr indent="-228600" defTabSz="914400">
              <a:lnSpc>
                <a:spcPct val="90000"/>
              </a:lnSpc>
              <a:buFont typeface="Arial" panose="020B0604020202020204" pitchFamily="34" charset="0"/>
              <a:buChar char="•"/>
            </a:pPr>
            <a:r>
              <a:rPr lang="en-US" sz="1600" dirty="0">
                <a:solidFill>
                  <a:srgbClr val="FFFFFF"/>
                </a:solidFill>
              </a:rPr>
              <a:t>This followed the White House announcement on October 30, 2015, that revealed 50 special operations troops would be sent to Syria to help advise and coordinate local ground forces against ISIS.</a:t>
            </a:r>
            <a:endParaRPr lang="en-US" sz="1600" dirty="0">
              <a:solidFill>
                <a:srgbClr val="FFFFFF"/>
              </a:solidFill>
              <a:cs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344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dirty="0">
                <a:solidFill>
                  <a:srgbClr val="FFFFFF"/>
                </a:solidFill>
              </a:rPr>
              <a:t>End of the Schengen Visa?</a:t>
            </a:r>
          </a:p>
        </p:txBody>
      </p:sp>
      <p:pic>
        <p:nvPicPr>
          <p:cNvPr id="4" name="Picture 4" descr="A picture containing person, person, holding, young&#10;&#10;Description automatically generated">
            <a:extLst>
              <a:ext uri="{FF2B5EF4-FFF2-40B4-BE49-F238E27FC236}">
                <a16:creationId xmlns:a16="http://schemas.microsoft.com/office/drawing/2014/main" id="{4181B14F-FE99-4163-A2F1-AB9C6FC9384E}"/>
              </a:ext>
            </a:extLst>
          </p:cNvPr>
          <p:cNvPicPr>
            <a:picLocks noChangeAspect="1"/>
          </p:cNvPicPr>
          <p:nvPr/>
        </p:nvPicPr>
        <p:blipFill rotWithShape="1">
          <a:blip r:embed="rId2"/>
          <a:srcRect r="17517" b="3"/>
          <a:stretch/>
        </p:blipFill>
        <p:spPr>
          <a:xfrm>
            <a:off x="245660" y="321733"/>
            <a:ext cx="5293729" cy="4107392"/>
          </a:xfrm>
          <a:prstGeom prst="rect">
            <a:avLst/>
          </a:prstGeom>
          <a:noFill/>
        </p:spPr>
      </p:pic>
      <p:sp>
        <p:nvSpPr>
          <p:cNvPr id="14"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0" indent="0" defTabSz="914400">
              <a:lnSpc>
                <a:spcPct val="90000"/>
              </a:lnSpc>
              <a:buNone/>
            </a:pPr>
            <a:r>
              <a:rPr lang="en-US" sz="1700" b="1" dirty="0">
                <a:solidFill>
                  <a:srgbClr val="FFFFFF"/>
                </a:solidFill>
              </a:rPr>
              <a:t> </a:t>
            </a:r>
            <a:r>
              <a:rPr lang="en-US" sz="1700" b="1" i="1" dirty="0">
                <a:solidFill>
                  <a:srgbClr val="FFFFFF"/>
                </a:solidFill>
              </a:rPr>
              <a:t>Oct 2015</a:t>
            </a:r>
            <a:endParaRPr lang="en-US" b="1" i="1" dirty="0"/>
          </a:p>
          <a:p>
            <a:pPr marL="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cs typeface="Calibri"/>
              </a:rPr>
              <a:t>The E.U.’s Schengen border system allows for easy travel between countries without required passport checks. However, a number of countries instituted border controls in response to the influx of refugees and migrants across the continent.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5" y="474146"/>
            <a:ext cx="7886695" cy="1197864"/>
          </a:xfrm>
        </p:spPr>
        <p:txBody>
          <a:bodyPr vert="horz" lIns="91440" tIns="45720" rIns="91440" bIns="45720" rtlCol="0" anchor="ctr">
            <a:normAutofit/>
          </a:bodyPr>
          <a:lstStyle/>
          <a:p>
            <a:pPr algn="l" defTabSz="914400">
              <a:lnSpc>
                <a:spcPct val="90000"/>
              </a:lnSpc>
            </a:pPr>
            <a:r>
              <a:rPr lang="en-US"/>
              <a:t>ISIS loses northern Sinjar region</a:t>
            </a:r>
          </a:p>
        </p:txBody>
      </p:sp>
      <p:cxnSp>
        <p:nvCxnSpPr>
          <p:cNvPr id="10" name="Straight Connector 10">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 group of people standing in front of a crowd&#10;&#10;Description automatically generated">
            <a:extLst>
              <a:ext uri="{FF2B5EF4-FFF2-40B4-BE49-F238E27FC236}">
                <a16:creationId xmlns:a16="http://schemas.microsoft.com/office/drawing/2014/main" id="{8DC04C3F-FA38-46D2-9A58-91F0050DEF66}"/>
              </a:ext>
            </a:extLst>
          </p:cNvPr>
          <p:cNvPicPr>
            <a:picLocks noChangeAspect="1"/>
          </p:cNvPicPr>
          <p:nvPr/>
        </p:nvPicPr>
        <p:blipFill rotWithShape="1">
          <a:blip r:embed="rId2"/>
          <a:srcRect l="6445" r="30693" b="-2"/>
          <a:stretch/>
        </p:blipFill>
        <p:spPr>
          <a:xfrm>
            <a:off x="626364" y="2002117"/>
            <a:ext cx="4661846" cy="4171569"/>
          </a:xfrm>
          <a:prstGeom prst="rect">
            <a:avLst/>
          </a:prstGeom>
          <a:noFill/>
        </p:spPr>
      </p:pic>
      <p:sp>
        <p:nvSpPr>
          <p:cNvPr id="3" name="Content Placeholder 2"/>
          <p:cNvSpPr>
            <a:spLocks noGrp="1"/>
          </p:cNvSpPr>
          <p:nvPr>
            <p:ph sz="half" idx="2"/>
          </p:nvPr>
        </p:nvSpPr>
        <p:spPr>
          <a:xfrm>
            <a:off x="5649985" y="1999578"/>
            <a:ext cx="2867644" cy="4171568"/>
          </a:xfrm>
        </p:spPr>
        <p:txBody>
          <a:bodyPr vert="horz" lIns="91440" tIns="45720" rIns="91440" bIns="45720" rtlCol="0" anchor="ctr">
            <a:normAutofit/>
          </a:bodyPr>
          <a:lstStyle/>
          <a:p>
            <a:pPr marL="0" indent="0" defTabSz="914400">
              <a:lnSpc>
                <a:spcPct val="90000"/>
              </a:lnSpc>
              <a:buNone/>
            </a:pPr>
            <a:r>
              <a:rPr lang="en-US" sz="1700" b="1" i="1" dirty="0"/>
              <a:t>Nov 13, 2015 </a:t>
            </a:r>
            <a:endParaRPr lang="en-US" sz="1700" b="1" dirty="0">
              <a:cs typeface="Calibri"/>
            </a:endParaRPr>
          </a:p>
          <a:p>
            <a:pPr marL="0" indent="-228600" defTabSz="914400">
              <a:lnSpc>
                <a:spcPct val="90000"/>
              </a:lnSpc>
              <a:buFont typeface="Arial" panose="020B0604020202020204" pitchFamily="34" charset="0"/>
              <a:buChar char="•"/>
            </a:pPr>
            <a:endParaRPr lang="en-US" sz="1700" i="1" dirty="0"/>
          </a:p>
          <a:p>
            <a:pPr marL="114300" indent="0" defTabSz="914400">
              <a:lnSpc>
                <a:spcPct val="90000"/>
              </a:lnSpc>
              <a:buNone/>
            </a:pPr>
            <a:r>
              <a:rPr lang="en-US" sz="1700" dirty="0"/>
              <a:t>Iraqi Kurds recaptured the northern Sinjar region, which ISIS had controlled since August 2014. </a:t>
            </a:r>
            <a:endParaRPr lang="en-US" sz="17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10803" y="1714504"/>
            <a:ext cx="7690246" cy="1671634"/>
          </a:xfrm>
        </p:spPr>
        <p:txBody>
          <a:bodyPr vert="horz" lIns="91440" tIns="45720" rIns="91440" bIns="45720" rtlCol="0">
            <a:normAutofit/>
          </a:bodyPr>
          <a:lstStyle/>
          <a:p>
            <a:pPr algn="l" defTabSz="914400"/>
            <a:r>
              <a:rPr lang="en-US" kern="1200">
                <a:solidFill>
                  <a:schemeClr val="bg1"/>
                </a:solidFill>
                <a:latin typeface="+mj-lt"/>
                <a:ea typeface="+mj-ea"/>
                <a:cs typeface="+mj-cs"/>
              </a:rPr>
              <a:t>France ramps up airstrikes in Syria</a:t>
            </a:r>
          </a:p>
        </p:txBody>
      </p:sp>
      <p:sp>
        <p:nvSpPr>
          <p:cNvPr id="3" name="Content Placeholder 2"/>
          <p:cNvSpPr>
            <a:spLocks noGrp="1"/>
          </p:cNvSpPr>
          <p:nvPr>
            <p:ph type="subTitle" idx="1"/>
          </p:nvPr>
        </p:nvSpPr>
        <p:spPr>
          <a:xfrm>
            <a:off x="710804" y="3930650"/>
            <a:ext cx="7690245" cy="2561535"/>
          </a:xfrm>
        </p:spPr>
        <p:txBody>
          <a:bodyPr vert="horz" lIns="91440" tIns="45720" rIns="91440" bIns="45720" rtlCol="0" anchor="t">
            <a:normAutofit/>
          </a:bodyPr>
          <a:lstStyle/>
          <a:p>
            <a:pPr algn="l" defTabSz="914400">
              <a:lnSpc>
                <a:spcPct val="90000"/>
              </a:lnSpc>
            </a:pPr>
            <a:r>
              <a:rPr lang="en-US" sz="1600" b="1" i="1" dirty="0">
                <a:solidFill>
                  <a:schemeClr val="bg1"/>
                </a:solidFill>
              </a:rPr>
              <a:t>Nov 14, 2015</a:t>
            </a:r>
            <a:endParaRPr lang="en-US" sz="1600" b="1" dirty="0">
              <a:solidFill>
                <a:schemeClr val="bg1"/>
              </a:solidFill>
              <a:cs typeface="Calibri"/>
            </a:endParaRPr>
          </a:p>
          <a:p>
            <a:pPr indent="-228600" algn="l" defTabSz="914400">
              <a:lnSpc>
                <a:spcPct val="90000"/>
              </a:lnSpc>
              <a:buFont typeface="Arial" panose="020B0604020202020204" pitchFamily="34" charset="0"/>
              <a:buChar char="•"/>
            </a:pPr>
            <a:endParaRPr lang="en-US" sz="1600" dirty="0">
              <a:solidFill>
                <a:schemeClr val="bg1"/>
              </a:solidFill>
              <a:cs typeface="Calibri"/>
            </a:endParaRPr>
          </a:p>
          <a:p>
            <a:pPr marL="285750" indent="-228600" algn="l" defTabSz="914400">
              <a:lnSpc>
                <a:spcPct val="90000"/>
              </a:lnSpc>
              <a:buFont typeface="Arial" panose="020B0604020202020204" pitchFamily="34" charset="0"/>
              <a:buChar char="•"/>
            </a:pPr>
            <a:r>
              <a:rPr lang="en-US" sz="1600" dirty="0">
                <a:solidFill>
                  <a:schemeClr val="bg1"/>
                </a:solidFill>
              </a:rPr>
              <a:t>In direct response to a series of coordinated terrorist attacks in Paris on November 13, 2015, that killed over 130 people, the French government requested support from the EU for their airstrikes against ISIS in Iraq and Syria. </a:t>
            </a:r>
            <a:br>
              <a:rPr lang="en-US" sz="1600" dirty="0"/>
            </a:br>
            <a:endParaRPr lang="en-US" sz="1600" dirty="0">
              <a:solidFill>
                <a:schemeClr val="bg1"/>
              </a:solidFill>
              <a:cs typeface="Calibri"/>
            </a:endParaRPr>
          </a:p>
          <a:p>
            <a:pPr marL="285750" indent="-228600" algn="l" defTabSz="914400">
              <a:lnSpc>
                <a:spcPct val="90000"/>
              </a:lnSpc>
              <a:buFont typeface="Arial" panose="020B0604020202020204" pitchFamily="34" charset="0"/>
              <a:buChar char="•"/>
            </a:pPr>
            <a:r>
              <a:rPr lang="en-US" sz="1600" dirty="0">
                <a:solidFill>
                  <a:schemeClr val="bg1"/>
                </a:solidFill>
              </a:rPr>
              <a:t>On Nov 14, 2015, ISIS claimed the attacks on the French capital were a response to </a:t>
            </a:r>
            <a:r>
              <a:rPr lang="en-US" sz="1600" dirty="0" err="1">
                <a:solidFill>
                  <a:schemeClr val="bg1"/>
                </a:solidFill>
              </a:rPr>
              <a:t>Opération</a:t>
            </a:r>
            <a:r>
              <a:rPr lang="en-US" sz="1600" dirty="0">
                <a:solidFill>
                  <a:schemeClr val="bg1"/>
                </a:solidFill>
              </a:rPr>
              <a:t> </a:t>
            </a:r>
            <a:r>
              <a:rPr lang="en-US" sz="1600" dirty="0" err="1">
                <a:solidFill>
                  <a:schemeClr val="bg1"/>
                </a:solidFill>
              </a:rPr>
              <a:t>Chammel</a:t>
            </a:r>
            <a:r>
              <a:rPr lang="en-US" sz="1600" dirty="0">
                <a:solidFill>
                  <a:schemeClr val="bg1"/>
                </a:solidFill>
              </a:rPr>
              <a:t>, the French military campaign which began in Iraq in September 2014 and Syria in September 2015. </a:t>
            </a:r>
            <a:endParaRPr lang="en-US" sz="1600" dirty="0">
              <a:solidFill>
                <a:schemeClr val="bg1"/>
              </a:solidFill>
              <a:cs typeface="Calibri"/>
            </a:endParaRPr>
          </a:p>
        </p:txBody>
      </p:sp>
      <p:sp>
        <p:nvSpPr>
          <p:cNvPr id="25" name="Rectangle 2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47" y="115193"/>
            <a:ext cx="8951112"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2D07C3A8-02AE-4DC1-B13F-A6AA2ECA9F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A4A47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loses Ramadi</a:t>
            </a:r>
          </a:p>
        </p:txBody>
      </p:sp>
      <p:pic>
        <p:nvPicPr>
          <p:cNvPr id="4" name="Picture 4" descr="Map&#10;&#10;Description automatically generated">
            <a:extLst>
              <a:ext uri="{FF2B5EF4-FFF2-40B4-BE49-F238E27FC236}">
                <a16:creationId xmlns:a16="http://schemas.microsoft.com/office/drawing/2014/main" id="{7A810299-BFF9-40A3-A825-38D9DFFF8128}"/>
              </a:ext>
            </a:extLst>
          </p:cNvPr>
          <p:cNvPicPr>
            <a:picLocks noChangeAspect="1"/>
          </p:cNvPicPr>
          <p:nvPr/>
        </p:nvPicPr>
        <p:blipFill rotWithShape="1">
          <a:blip r:embed="rId2"/>
          <a:srcRect l="16589" r="27991" b="-1"/>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2"/>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December 2015</a:t>
            </a:r>
            <a:endParaRPr lang="en-US" b="1" i="1" dirty="0"/>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After seven months of occupation, the loss of this city proved to be a pivotal slowing moment for ISIS's trajectory.</a:t>
            </a:r>
            <a:endParaRPr lang="en-US" sz="1700" dirty="0">
              <a:solidFill>
                <a:srgbClr val="FFFFFF"/>
              </a:solidFill>
              <a:cs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E121680D-7742-4AAC-BA19-C2C4422C8BA6}"/>
              </a:ext>
            </a:extLst>
          </p:cNvPr>
          <p:cNvPicPr>
            <a:picLocks noChangeAspect="1"/>
          </p:cNvPicPr>
          <p:nvPr/>
        </p:nvPicPr>
        <p:blipFill rotWithShape="1">
          <a:blip r:embed="rId2"/>
          <a:srcRect l="23115" r="8235" b="-1"/>
          <a:stretch/>
        </p:blipFill>
        <p:spPr>
          <a:xfrm>
            <a:off x="20" y="10"/>
            <a:ext cx="9141694" cy="6857990"/>
          </a:xfrm>
          <a:prstGeom prst="rect">
            <a:avLst/>
          </a:prstGeom>
          <a:noFill/>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vert="horz" lIns="91440" tIns="45720" rIns="91440" bIns="45720" rtlCol="0" anchor="ctr">
            <a:normAutofit/>
          </a:bodyPr>
          <a:lstStyle/>
          <a:p>
            <a:pPr algn="l" defTabSz="914400">
              <a:lnSpc>
                <a:spcPct val="90000"/>
              </a:lnSpc>
            </a:pPr>
            <a:r>
              <a:rPr lang="en-US" sz="3100"/>
              <a:t>How many fighters joined ISIS?</a:t>
            </a:r>
          </a:p>
        </p:txBody>
      </p:sp>
      <p:sp>
        <p:nvSpPr>
          <p:cNvPr id="3" name="Content Placeholder 2"/>
          <p:cNvSpPr>
            <a:spLocks noGrp="1"/>
          </p:cNvSpPr>
          <p:nvPr>
            <p:ph sz="half" idx="1"/>
          </p:nvPr>
        </p:nvSpPr>
        <p:spPr>
          <a:xfrm>
            <a:off x="74691" y="4868705"/>
            <a:ext cx="7739379" cy="1944466"/>
          </a:xfrm>
        </p:spPr>
        <p:txBody>
          <a:bodyPr vert="horz" lIns="91440" tIns="45720" rIns="91440" bIns="45720" rtlCol="0" anchor="t">
            <a:normAutofit fontScale="92500" lnSpcReduction="10000"/>
          </a:bodyPr>
          <a:lstStyle/>
          <a:p>
            <a:pPr marL="0" indent="0" defTabSz="914400">
              <a:lnSpc>
                <a:spcPct val="90000"/>
              </a:lnSpc>
              <a:buNone/>
            </a:pPr>
            <a:r>
              <a:rPr lang="en-US" sz="1600" b="1" i="1" dirty="0"/>
              <a:t>2015 – 2018</a:t>
            </a:r>
          </a:p>
          <a:p>
            <a:pPr marL="0" indent="0" defTabSz="914400">
              <a:lnSpc>
                <a:spcPct val="90000"/>
              </a:lnSpc>
              <a:buNone/>
            </a:pPr>
            <a:endParaRPr lang="en-US" sz="1600" i="1" dirty="0">
              <a:cs typeface="Calibri"/>
            </a:endParaRPr>
          </a:p>
          <a:p>
            <a:pPr indent="-228600" defTabSz="914400">
              <a:lnSpc>
                <a:spcPct val="90000"/>
              </a:lnSpc>
              <a:buFont typeface="Arial" panose="020B0604020202020204" pitchFamily="34" charset="0"/>
              <a:buChar char="•"/>
            </a:pPr>
            <a:r>
              <a:rPr lang="en-US" sz="1600" dirty="0"/>
              <a:t>According to the Soufan Group, around 30,000 people, including women and children, who would normally not engage in the conflict traveled to Syria and Iraq to join ISIS in 2016. This number has increased since 2012 and started to decrease after the end of 2016.</a:t>
            </a:r>
            <a:br>
              <a:rPr lang="en-US" sz="1600" dirty="0"/>
            </a:br>
            <a:endParaRPr lang="en-US" sz="1600" dirty="0"/>
          </a:p>
          <a:p>
            <a:pPr indent="-228600" defTabSz="914400">
              <a:lnSpc>
                <a:spcPct val="90000"/>
              </a:lnSpc>
              <a:buFont typeface="Arial" panose="020B0604020202020204" pitchFamily="34" charset="0"/>
              <a:buChar char="•"/>
            </a:pPr>
            <a:r>
              <a:rPr lang="en-US" sz="1600" dirty="0">
                <a:hlinkClick r:id="rId3"/>
              </a:rPr>
              <a:t>This map</a:t>
            </a:r>
            <a:r>
              <a:rPr lang="en-US" sz="1600" dirty="0"/>
              <a:t> captures the estimated numbers of foreign fighters' influx to Syria and Iraq from all around the world. Click on the hyperlink to access the map and click on the points to learn more. </a:t>
            </a:r>
            <a:endParaRPr lang="en-US" sz="16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8126"/>
            <a:ext cx="8229600" cy="4525963"/>
          </a:xfrm>
        </p:spPr>
        <p:txBody>
          <a:bodyPr vert="horz" lIns="91440" tIns="45720" rIns="91440" bIns="45720" rtlCol="0" anchor="t">
            <a:normAutofit/>
          </a:bodyPr>
          <a:lstStyle/>
          <a:p>
            <a:pPr marL="0" indent="0">
              <a:buNone/>
            </a:pPr>
            <a:r>
              <a:rPr lang="en-US" dirty="0"/>
              <a:t>       </a:t>
            </a:r>
            <a:endParaRPr lang="en-US" dirty="0">
              <a:cs typeface="Calibri"/>
            </a:endParaRPr>
          </a:p>
          <a:p>
            <a:r>
              <a:rPr dirty="0"/>
              <a:t>Abu Musab al-Zarqawi was a 'takfiri', which is the word for a Muslim accusing another Muslim </a:t>
            </a:r>
            <a:r>
              <a:rPr lang="en-US" dirty="0"/>
              <a:t>of</a:t>
            </a:r>
            <a:r>
              <a:rPr dirty="0"/>
              <a:t> apostasy. Zarqawi hated Shia Muslims and other non-Sunni denominators of Islam accused them of apostasy and condemned them to death. One of his greatest principles was to start a Sunni-Shia Civil War in Iraq.  </a:t>
            </a:r>
            <a:endParaRPr lang="en-US" dirty="0"/>
          </a:p>
          <a:p>
            <a:r>
              <a:rPr dirty="0"/>
              <a:t>As tensions between Shia and Sunnis in Iraq increased, many Sunni Muslims acquiesced to AQI or ISIS, even if they considered themselves non-Jihadists. Sunnis thought that doing so would be better than being suppressed by the Shia</a:t>
            </a:r>
            <a:r>
              <a:rPr lang="en-US" dirty="0"/>
              <a:t>-</a:t>
            </a:r>
            <a:r>
              <a:rPr dirty="0"/>
              <a:t>dominated Iraqi Security forces or other Shia militia groups.</a:t>
            </a:r>
            <a:endParaRPr lang="en-US" dirty="0"/>
          </a:p>
          <a:p>
            <a:endParaRPr dirty="0"/>
          </a:p>
        </p:txBody>
      </p:sp>
      <p:pic>
        <p:nvPicPr>
          <p:cNvPr id="4" name="Picture 3" descr="0954261d0f6805269ee458c1eda8eecc">
            <a:extLst>
              <a:ext uri="{FF2B5EF4-FFF2-40B4-BE49-F238E27FC236}">
                <a16:creationId xmlns:a16="http://schemas.microsoft.com/office/drawing/2014/main" id="{CDF07D2C-C2BA-D94E-A4F9-4CA4C0F3A21E}"/>
              </a:ext>
            </a:extLst>
          </p:cNvPr>
          <p:cNvPicPr>
            <a:picLocks noChangeAspect="1"/>
          </p:cNvPicPr>
          <p:nvPr/>
        </p:nvPicPr>
        <p:blipFill>
          <a:blip r:embed="rId2"/>
          <a:stretch>
            <a:fillRect/>
          </a:stretch>
        </p:blipFill>
        <p:spPr>
          <a:xfrm>
            <a:off x="975722" y="3712812"/>
            <a:ext cx="7194681" cy="2050508"/>
          </a:xfrm>
          <a:prstGeom prst="rect">
            <a:avLst/>
          </a:prstGeom>
          <a:noFill/>
          <a:effectLst>
            <a:outerShdw blurRad="50800" dist="50800" dir="5400000" sx="127000" sy="127000" algn="ctr" rotWithShape="0">
              <a:srgbClr val="000000"/>
            </a:outerShdw>
            <a:softEdge rad="0"/>
          </a:effectLst>
        </p:spPr>
      </p:pic>
      <p:sp>
        <p:nvSpPr>
          <p:cNvPr id="6" name="Title 5">
            <a:extLst>
              <a:ext uri="{FF2B5EF4-FFF2-40B4-BE49-F238E27FC236}">
                <a16:creationId xmlns:a16="http://schemas.microsoft.com/office/drawing/2014/main" id="{770FC0DD-519B-4833-B041-48235452221C}"/>
              </a:ext>
            </a:extLst>
          </p:cNvPr>
          <p:cNvSpPr>
            <a:spLocks noGrp="1"/>
          </p:cNvSpPr>
          <p:nvPr>
            <p:ph type="title"/>
          </p:nvPr>
        </p:nvSpPr>
        <p:spPr>
          <a:xfrm>
            <a:off x="3779" y="696"/>
            <a:ext cx="9164781" cy="1313033"/>
          </a:xfrm>
          <a:solidFill>
            <a:schemeClr val="tx1"/>
          </a:solidFill>
        </p:spPr>
        <p:txBody>
          <a:bodyPr/>
          <a:lstStyle/>
          <a:p>
            <a:r>
              <a:rPr lang="en-GB">
                <a:solidFill>
                  <a:schemeClr val="bg1"/>
                </a:solidFill>
                <a:cs typeface="Calibri"/>
              </a:rPr>
              <a:t>Takfirism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C56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Summary of terrorist attacks - 2016 </a:t>
            </a:r>
          </a:p>
        </p:txBody>
      </p:sp>
      <p:pic>
        <p:nvPicPr>
          <p:cNvPr id="5" name="Picture 5" descr="A picture containing building, road, indoor, truck&#10;&#10;Description automatically generated">
            <a:extLst>
              <a:ext uri="{FF2B5EF4-FFF2-40B4-BE49-F238E27FC236}">
                <a16:creationId xmlns:a16="http://schemas.microsoft.com/office/drawing/2014/main" id="{1A4D4B3A-9649-41E1-84AB-24C15EA621B0}"/>
              </a:ext>
            </a:extLst>
          </p:cNvPr>
          <p:cNvPicPr>
            <a:picLocks noChangeAspect="1"/>
          </p:cNvPicPr>
          <p:nvPr/>
        </p:nvPicPr>
        <p:blipFill rotWithShape="1">
          <a:blip r:embed="rId2"/>
          <a:srcRect l="8846" r="18657"/>
          <a:stretch/>
        </p:blipFill>
        <p:spPr>
          <a:xfrm>
            <a:off x="245660" y="321733"/>
            <a:ext cx="5293729" cy="4107392"/>
          </a:xfrm>
          <a:prstGeom prst="rect">
            <a:avLst/>
          </a:prstGeom>
          <a:noFill/>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5646343" y="395968"/>
            <a:ext cx="3251997" cy="6066062"/>
          </a:xfrm>
        </p:spPr>
        <p:txBody>
          <a:bodyPr vert="horz" lIns="91440" tIns="45720" rIns="91440" bIns="45720" rtlCol="0" anchor="ctr">
            <a:noAutofit/>
          </a:bodyPr>
          <a:lstStyle/>
          <a:p>
            <a:pPr indent="-228600" defTabSz="914400">
              <a:lnSpc>
                <a:spcPct val="90000"/>
              </a:lnSpc>
              <a:buFont typeface="Arial" panose="020B0604020202020204" pitchFamily="34" charset="0"/>
              <a:buChar char="•"/>
            </a:pPr>
            <a:endParaRPr lang="en-US" sz="1400" dirty="0">
              <a:solidFill>
                <a:srgbClr val="FFFFFF"/>
              </a:solidFill>
              <a:cs typeface="Calibri"/>
            </a:endParaRPr>
          </a:p>
          <a:p>
            <a:pPr marL="114300" indent="0" defTabSz="914400">
              <a:lnSpc>
                <a:spcPct val="90000"/>
              </a:lnSpc>
              <a:buNone/>
            </a:pPr>
            <a:r>
              <a:rPr lang="en-US" sz="1400" dirty="0">
                <a:solidFill>
                  <a:srgbClr val="FFFFFF"/>
                </a:solidFill>
              </a:rPr>
              <a:t>In 2016</a:t>
            </a:r>
            <a:r>
              <a:rPr lang="en-US" sz="1400" i="1" dirty="0">
                <a:solidFill>
                  <a:srgbClr val="FFFFFF"/>
                </a:solidFill>
              </a:rPr>
              <a:t>, </a:t>
            </a:r>
            <a:r>
              <a:rPr lang="en-US" sz="1400" dirty="0">
                <a:solidFill>
                  <a:srgbClr val="FFFFFF"/>
                </a:solidFill>
              </a:rPr>
              <a:t>ISIS surpassed Boko Haram as the deadliest terrorist group in the world, according to the Global Terrorism Index. </a:t>
            </a:r>
            <a:br>
              <a:rPr lang="en-US" sz="1400" dirty="0"/>
            </a:br>
            <a:endParaRPr lang="en-US" sz="1400" dirty="0">
              <a:solidFill>
                <a:srgbClr val="FFFFFF"/>
              </a:solidFill>
              <a:cs typeface="Calibri"/>
            </a:endParaRPr>
          </a:p>
          <a:p>
            <a:pPr marL="114300" indent="0" defTabSz="914400">
              <a:lnSpc>
                <a:spcPct val="90000"/>
              </a:lnSpc>
              <a:buNone/>
            </a:pPr>
            <a:r>
              <a:rPr lang="en-US" sz="1400" dirty="0">
                <a:solidFill>
                  <a:srgbClr val="FFFFFF"/>
                </a:solidFill>
              </a:rPr>
              <a:t>Here is a summary of some of the deadliest attacks around the world:</a:t>
            </a:r>
            <a:br>
              <a:rPr lang="en-US" sz="1400" dirty="0"/>
            </a:br>
            <a:endParaRPr lang="en-US" sz="1400" dirty="0">
              <a:solidFill>
                <a:srgbClr val="FFFFFF"/>
              </a:solidFill>
              <a:cs typeface="Calibri"/>
            </a:endParaRPr>
          </a:p>
          <a:p>
            <a:pPr marL="400050" indent="-285750" defTabSz="914400">
              <a:lnSpc>
                <a:spcPct val="90000"/>
              </a:lnSpc>
            </a:pPr>
            <a:r>
              <a:rPr lang="en-US" sz="1400" dirty="0">
                <a:solidFill>
                  <a:srgbClr val="FFFFFF"/>
                </a:solidFill>
              </a:rPr>
              <a:t>The U.S. suffered a terrible attack on the 12</a:t>
            </a:r>
            <a:r>
              <a:rPr lang="en-US" sz="1400" baseline="30000" dirty="0">
                <a:solidFill>
                  <a:srgbClr val="FFFFFF"/>
                </a:solidFill>
              </a:rPr>
              <a:t>th</a:t>
            </a:r>
            <a:r>
              <a:rPr lang="en-US" sz="1400" dirty="0">
                <a:solidFill>
                  <a:srgbClr val="FFFFFF"/>
                </a:solidFill>
              </a:rPr>
              <a:t> of June when a gay nightclub in Orlando, Florida was targeted, and 49 people were killed.</a:t>
            </a:r>
            <a:br>
              <a:rPr lang="en-US" sz="1400" dirty="0"/>
            </a:br>
            <a:endParaRPr lang="en-US" sz="1400" dirty="0">
              <a:solidFill>
                <a:srgbClr val="FFFFFF"/>
              </a:solidFill>
              <a:cs typeface="Calibri"/>
            </a:endParaRPr>
          </a:p>
          <a:p>
            <a:pPr marL="400050" indent="-285750" defTabSz="914400">
              <a:lnSpc>
                <a:spcPct val="90000"/>
              </a:lnSpc>
            </a:pPr>
            <a:r>
              <a:rPr lang="en-US" sz="1400" dirty="0">
                <a:solidFill>
                  <a:srgbClr val="FFFFFF"/>
                </a:solidFill>
              </a:rPr>
              <a:t>Turkey's Ataturk International Airport in Istanbul was subject to three suicide bombings on June 28th. Over 40 people were killed. </a:t>
            </a:r>
            <a:br>
              <a:rPr lang="en-US" sz="1400" dirty="0"/>
            </a:br>
            <a:endParaRPr lang="en-US" sz="1400" dirty="0">
              <a:solidFill>
                <a:srgbClr val="FFFFFF"/>
              </a:solidFill>
              <a:cs typeface="Calibri"/>
            </a:endParaRPr>
          </a:p>
          <a:p>
            <a:pPr marL="400050" indent="-285750" defTabSz="914400">
              <a:lnSpc>
                <a:spcPct val="90000"/>
              </a:lnSpc>
            </a:pPr>
            <a:r>
              <a:rPr lang="en-US" sz="1400" dirty="0">
                <a:solidFill>
                  <a:srgbClr val="FFFFFF"/>
                </a:solidFill>
              </a:rPr>
              <a:t>On July 14th (Bastille Day), crowds of celebrators in Nice, France were hit with a truck. 84 people lost their lives. </a:t>
            </a:r>
            <a:br>
              <a:rPr lang="en-US" sz="1400" dirty="0"/>
            </a:br>
            <a:endParaRPr lang="en-US" sz="1400" dirty="0">
              <a:solidFill>
                <a:srgbClr val="FFFFFF"/>
              </a:solidFill>
              <a:cs typeface="Calibri"/>
            </a:endParaRPr>
          </a:p>
          <a:p>
            <a:pPr marL="400050" indent="-285750" defTabSz="914400">
              <a:lnSpc>
                <a:spcPct val="90000"/>
              </a:lnSpc>
            </a:pPr>
            <a:r>
              <a:rPr lang="en-US" sz="1400" dirty="0">
                <a:solidFill>
                  <a:srgbClr val="FFFFFF"/>
                </a:solidFill>
              </a:rPr>
              <a:t>Yemen suffered multiple attacks this year, several in Aden and more in Mukalla. Army camps and a police academy were attacked along with civilians. Dozens were killed overall.</a:t>
            </a:r>
            <a:br>
              <a:rPr lang="en-US" sz="1400" dirty="0"/>
            </a:br>
            <a:br>
              <a:rPr lang="en-US" sz="1400" dirty="0"/>
            </a:br>
            <a:endParaRPr lang="en-US" sz="1400" dirty="0">
              <a:solidFill>
                <a:srgbClr val="FFFFFF"/>
              </a:solidFill>
              <a:cs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0030" y="4892040"/>
            <a:ext cx="8661654"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9014" y="5091762"/>
            <a:ext cx="5613590" cy="1264588"/>
          </a:xfrm>
        </p:spPr>
        <p:txBody>
          <a:bodyPr vert="horz" lIns="91440" tIns="45720" rIns="91440" bIns="45720" rtlCol="0" anchor="ctr">
            <a:normAutofit/>
          </a:bodyPr>
          <a:lstStyle/>
          <a:p>
            <a:pPr algn="r" defTabSz="914400">
              <a:lnSpc>
                <a:spcPct val="90000"/>
              </a:lnSpc>
            </a:pPr>
            <a:r>
              <a:rPr lang="en-US" sz="4200">
                <a:solidFill>
                  <a:srgbClr val="FFFFFF"/>
                </a:solidFill>
              </a:rPr>
              <a:t>ISIS Territory Overview: 2016</a:t>
            </a:r>
          </a:p>
        </p:txBody>
      </p:sp>
      <p:sp>
        <p:nvSpPr>
          <p:cNvPr id="3" name="Content Placeholder 2"/>
          <p:cNvSpPr>
            <a:spLocks noGrp="1"/>
          </p:cNvSpPr>
          <p:nvPr>
            <p:ph sz="quarter" idx="4"/>
          </p:nvPr>
        </p:nvSpPr>
        <p:spPr>
          <a:xfrm>
            <a:off x="6451589" y="5091763"/>
            <a:ext cx="2153396" cy="1264587"/>
          </a:xfrm>
        </p:spPr>
        <p:txBody>
          <a:bodyPr vert="horz" lIns="91440" tIns="45720" rIns="91440" bIns="45720" rtlCol="0" anchor="ctr">
            <a:normAutofit/>
          </a:bodyPr>
          <a:lstStyle/>
          <a:p>
            <a:pPr marL="0" indent="0" defTabSz="914400">
              <a:lnSpc>
                <a:spcPct val="90000"/>
              </a:lnSpc>
              <a:spcBef>
                <a:spcPts val="1000"/>
              </a:spcBef>
              <a:buNone/>
            </a:pPr>
            <a:r>
              <a:rPr lang="en-US" sz="1700" dirty="0">
                <a:solidFill>
                  <a:srgbClr val="FFC000"/>
                </a:solidFill>
              </a:rPr>
              <a:t>By 2016, ISIS territory began to shrink after the group's peak holdings in 2015.</a:t>
            </a:r>
          </a:p>
        </p:txBody>
      </p:sp>
      <p:pic>
        <p:nvPicPr>
          <p:cNvPr id="4" name="Picture 4" descr="Map&#10;&#10;Description automatically generated">
            <a:extLst>
              <a:ext uri="{FF2B5EF4-FFF2-40B4-BE49-F238E27FC236}">
                <a16:creationId xmlns:a16="http://schemas.microsoft.com/office/drawing/2014/main" id="{33992173-6E95-4714-8931-04C0AF172481}"/>
              </a:ext>
            </a:extLst>
          </p:cNvPr>
          <p:cNvPicPr>
            <a:picLocks noChangeAspect="1"/>
          </p:cNvPicPr>
          <p:nvPr/>
        </p:nvPicPr>
        <p:blipFill rotWithShape="1">
          <a:blip r:embed="rId2"/>
          <a:srcRect t="6619" r="-1" b="20046"/>
          <a:stretch/>
        </p:blipFill>
        <p:spPr>
          <a:xfrm>
            <a:off x="240030" y="320040"/>
            <a:ext cx="8661654" cy="4462272"/>
          </a:xfrm>
          <a:prstGeom prst="rect">
            <a:avLst/>
          </a:prstGeom>
          <a:noFill/>
        </p:spPr>
      </p:pic>
      <p:cxnSp>
        <p:nvCxnSpPr>
          <p:cNvPr id="7"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wire, bird, fence&#10;&#10;Description automatically generated">
            <a:extLst>
              <a:ext uri="{FF2B5EF4-FFF2-40B4-BE49-F238E27FC236}">
                <a16:creationId xmlns:a16="http://schemas.microsoft.com/office/drawing/2014/main" id="{DD696FE0-347C-4C66-969A-1CB70CAEE1A1}"/>
              </a:ext>
            </a:extLst>
          </p:cNvPr>
          <p:cNvPicPr>
            <a:picLocks noChangeAspect="1"/>
          </p:cNvPicPr>
          <p:nvPr/>
        </p:nvPicPr>
        <p:blipFill rotWithShape="1">
          <a:blip r:embed="rId2">
            <a:alphaModFix amt="40000"/>
          </a:blip>
          <a:srcRect r="332" b="-2"/>
          <a:stretch/>
        </p:blipFill>
        <p:spPr>
          <a:xfrm>
            <a:off x="20" y="10"/>
            <a:ext cx="9143979" cy="6857990"/>
          </a:xfrm>
          <a:prstGeom prst="rect">
            <a:avLst/>
          </a:prstGeom>
          <a:noFill/>
        </p:spPr>
      </p:pic>
      <p:sp>
        <p:nvSpPr>
          <p:cNvPr id="2" name="Title 1"/>
          <p:cNvSpPr>
            <a:spLocks noGrp="1"/>
          </p:cNvSpPr>
          <p:nvPr>
            <p:ph type="title"/>
          </p:nvPr>
        </p:nvSpPr>
        <p:spPr>
          <a:xfrm>
            <a:off x="630936" y="941832"/>
            <a:ext cx="7879842" cy="2057400"/>
          </a:xfrm>
        </p:spPr>
        <p:txBody>
          <a:bodyPr vert="horz" lIns="91440" tIns="45720" rIns="91440" bIns="45720" rtlCol="0" anchor="b">
            <a:normAutofit/>
          </a:bodyPr>
          <a:lstStyle/>
          <a:p>
            <a:pPr algn="l" defTabSz="914400">
              <a:lnSpc>
                <a:spcPct val="90000"/>
              </a:lnSpc>
            </a:pPr>
            <a:r>
              <a:rPr lang="en-US"/>
              <a:t>EU-Turkey Deal</a:t>
            </a:r>
          </a:p>
        </p:txBody>
      </p:sp>
      <p:sp>
        <p:nvSpPr>
          <p:cNvPr id="17"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sz="half" idx="2"/>
          </p:nvPr>
        </p:nvSpPr>
        <p:spPr>
          <a:xfrm>
            <a:off x="97683" y="4284067"/>
            <a:ext cx="7879842" cy="1807311"/>
          </a:xfrm>
        </p:spPr>
        <p:txBody>
          <a:bodyPr vert="horz" lIns="91440" tIns="45720" rIns="91440" bIns="45720" rtlCol="0" anchor="t">
            <a:normAutofit/>
          </a:bodyPr>
          <a:lstStyle/>
          <a:p>
            <a:pPr marL="114300" indent="0" defTabSz="914400">
              <a:lnSpc>
                <a:spcPct val="90000"/>
              </a:lnSpc>
              <a:buNone/>
            </a:pPr>
            <a:r>
              <a:rPr lang="en-US" sz="1700" b="1" i="1" dirty="0"/>
              <a:t>Feb 2016</a:t>
            </a:r>
            <a:endParaRPr lang="en-US" sz="1700" b="1" i="1" dirty="0">
              <a:cs typeface="Calibri"/>
            </a:endParaRPr>
          </a:p>
          <a:p>
            <a:pPr marL="114300" indent="0" defTabSz="914400">
              <a:lnSpc>
                <a:spcPct val="90000"/>
              </a:lnSpc>
              <a:buNone/>
            </a:pPr>
            <a:endParaRPr lang="en-US" sz="1700" i="1" dirty="0"/>
          </a:p>
          <a:p>
            <a:pPr marL="114300" indent="0" defTabSz="914400">
              <a:lnSpc>
                <a:spcPct val="90000"/>
              </a:lnSpc>
              <a:buNone/>
            </a:pPr>
            <a:r>
              <a:rPr lang="en-US" sz="1700" dirty="0">
                <a:cs typeface="Calibri"/>
              </a:rPr>
              <a:t>The EU and Turkey deal signed a deal consisting of the lawful return of every person arriving irregularly to the Greek islands to Turkey. In exchange, EU member states would take one Syrian refugee from Turkey for every Syrian returned from the islands. Furthermore, the EU pledged a total of 6 billion euros of European funds to Turkey.</a:t>
            </a:r>
          </a:p>
        </p:txBody>
      </p:sp>
    </p:spTree>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9" name="Oval 18">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73202" y="684915"/>
            <a:ext cx="3488307" cy="1951075"/>
          </a:xfrm>
          <a:noFill/>
        </p:spPr>
        <p:txBody>
          <a:bodyPr vert="horz" lIns="91440" tIns="45720" rIns="91440" bIns="45720" rtlCol="0" anchor="t">
            <a:normAutofit/>
          </a:bodyPr>
          <a:lstStyle/>
          <a:p>
            <a:pPr algn="l" defTabSz="914400">
              <a:lnSpc>
                <a:spcPct val="90000"/>
              </a:lnSpc>
            </a:pPr>
            <a:r>
              <a:rPr lang="en-US" sz="4200" dirty="0">
                <a:solidFill>
                  <a:schemeClr val="bg1"/>
                </a:solidFill>
              </a:rPr>
              <a:t>The Balkan Route</a:t>
            </a:r>
          </a:p>
        </p:txBody>
      </p:sp>
      <p:sp>
        <p:nvSpPr>
          <p:cNvPr id="3" name="Content Placeholder 2"/>
          <p:cNvSpPr>
            <a:spLocks noGrp="1"/>
          </p:cNvSpPr>
          <p:nvPr>
            <p:ph sz="half" idx="1"/>
          </p:nvPr>
        </p:nvSpPr>
        <p:spPr>
          <a:xfrm>
            <a:off x="4114560" y="684921"/>
            <a:ext cx="4255580" cy="1951087"/>
          </a:xfrm>
          <a:noFill/>
        </p:spPr>
        <p:txBody>
          <a:bodyPr vert="horz" lIns="91440" tIns="45720" rIns="91440" bIns="45720" rtlCol="0" anchor="t">
            <a:normAutofit/>
          </a:bodyPr>
          <a:lstStyle/>
          <a:p>
            <a:pPr marL="0" indent="0" defTabSz="914400">
              <a:lnSpc>
                <a:spcPct val="90000"/>
              </a:lnSpc>
              <a:buNone/>
            </a:pPr>
            <a:r>
              <a:rPr lang="en-US" sz="1600" b="1" dirty="0">
                <a:solidFill>
                  <a:schemeClr val="bg1"/>
                </a:solidFill>
              </a:rPr>
              <a:t> </a:t>
            </a:r>
            <a:r>
              <a:rPr lang="en-US" sz="1600" b="1" i="1" dirty="0">
                <a:solidFill>
                  <a:schemeClr val="bg1"/>
                </a:solidFill>
              </a:rPr>
              <a:t>Feb 2016</a:t>
            </a:r>
            <a:endParaRPr lang="en-US" b="1" i="1" dirty="0">
              <a:solidFill>
                <a:schemeClr val="bg1"/>
              </a:solidFill>
            </a:endParaRPr>
          </a:p>
          <a:p>
            <a:pPr marL="114300" indent="0" defTabSz="914400">
              <a:lnSpc>
                <a:spcPct val="90000"/>
              </a:lnSpc>
              <a:buNone/>
            </a:pPr>
            <a:endParaRPr lang="en-US" sz="1600" dirty="0">
              <a:solidFill>
                <a:schemeClr val="bg1"/>
              </a:solidFill>
            </a:endParaRPr>
          </a:p>
          <a:p>
            <a:pPr marL="114300" indent="0" defTabSz="914400">
              <a:lnSpc>
                <a:spcPct val="90000"/>
              </a:lnSpc>
              <a:buNone/>
            </a:pPr>
            <a:r>
              <a:rPr lang="en-US" sz="1600" dirty="0">
                <a:solidFill>
                  <a:schemeClr val="bg1"/>
                </a:solidFill>
              </a:rPr>
              <a:t>The main refugee route that goes through Macedonia, Serbia, and Hungary, called the Balkan Route, was officially closed. Thousands of migrants remained trapped in Greece. </a:t>
            </a:r>
            <a:endParaRPr lang="en-US" sz="1600" dirty="0">
              <a:solidFill>
                <a:schemeClr val="bg1"/>
              </a:solidFill>
              <a:cs typeface="Calibri"/>
            </a:endParaRPr>
          </a:p>
        </p:txBody>
      </p:sp>
      <p:sp>
        <p:nvSpPr>
          <p:cNvPr id="26" name="Rectangle 25">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9" name="Straight Connector 28">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7" name="Straight Connector 36">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Picture 4" descr="Map&#10;&#10;Description automatically generated">
            <a:extLst>
              <a:ext uri="{FF2B5EF4-FFF2-40B4-BE49-F238E27FC236}">
                <a16:creationId xmlns:a16="http://schemas.microsoft.com/office/drawing/2014/main" id="{415FACB8-C089-4F2F-81FF-77AC80B784D7}"/>
              </a:ext>
            </a:extLst>
          </p:cNvPr>
          <p:cNvPicPr>
            <a:picLocks noChangeAspect="1"/>
          </p:cNvPicPr>
          <p:nvPr/>
        </p:nvPicPr>
        <p:blipFill rotWithShape="1">
          <a:blip r:embed="rId2"/>
          <a:srcRect t="11798" r="-1" b="11798"/>
          <a:stretch/>
        </p:blipFill>
        <p:spPr>
          <a:xfrm>
            <a:off x="472228" y="2708781"/>
            <a:ext cx="8136047" cy="3496632"/>
          </a:xfrm>
          <a:prstGeom prst="rect">
            <a:avLst/>
          </a:prstGeom>
          <a:noFill/>
        </p:spPr>
      </p:pic>
      <p:grpSp>
        <p:nvGrpSpPr>
          <p:cNvPr id="42" name="Group 41">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2906481"/>
            <a:ext cx="304800" cy="322326"/>
            <a:chOff x="215328" y="-46937"/>
            <a:chExt cx="304800" cy="2773841"/>
          </a:xfrm>
        </p:grpSpPr>
        <p:cxnSp>
          <p:nvCxnSpPr>
            <p:cNvPr id="43" name="Straight Connector 42">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653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gains al-Rai</a:t>
            </a:r>
          </a:p>
        </p:txBody>
      </p:sp>
      <p:pic>
        <p:nvPicPr>
          <p:cNvPr id="4" name="Picture 4" descr="A sign on the side of a road&#10;&#10;Description automatically generated">
            <a:extLst>
              <a:ext uri="{FF2B5EF4-FFF2-40B4-BE49-F238E27FC236}">
                <a16:creationId xmlns:a16="http://schemas.microsoft.com/office/drawing/2014/main" id="{4250ACDB-7876-4E8E-AE91-E79D16C9FA81}"/>
              </a:ext>
            </a:extLst>
          </p:cNvPr>
          <p:cNvPicPr>
            <a:picLocks noChangeAspect="1"/>
          </p:cNvPicPr>
          <p:nvPr/>
        </p:nvPicPr>
        <p:blipFill rotWithShape="1">
          <a:blip r:embed="rId2"/>
          <a:srcRect l="13252" r="14251"/>
          <a:stretch/>
        </p:blipFill>
        <p:spPr>
          <a:xfrm>
            <a:off x="245660" y="321733"/>
            <a:ext cx="5293729" cy="4107392"/>
          </a:xfrm>
          <a:prstGeom prst="rect">
            <a:avLst/>
          </a:prstGeom>
          <a:noFill/>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0" indent="0" defTabSz="914400">
              <a:lnSpc>
                <a:spcPct val="90000"/>
              </a:lnSpc>
              <a:buNone/>
            </a:pPr>
            <a:r>
              <a:rPr lang="en-US" sz="1700" b="1" dirty="0">
                <a:solidFill>
                  <a:srgbClr val="FFFFFF"/>
                </a:solidFill>
              </a:rPr>
              <a:t>  </a:t>
            </a:r>
            <a:r>
              <a:rPr lang="en-US" sz="1700" b="1" i="1" dirty="0">
                <a:solidFill>
                  <a:srgbClr val="FFFFFF"/>
                </a:solidFill>
              </a:rPr>
              <a:t>Apr 11, 2016 </a:t>
            </a:r>
            <a:endParaRPr lang="en-US" b="1" i="1" dirty="0">
              <a:solidFill>
                <a:srgbClr val="000000"/>
              </a:solidFill>
              <a:cs typeface="Calibri"/>
            </a:endParaRPr>
          </a:p>
          <a:p>
            <a:pPr marL="0" indent="0" defTabSz="914400">
              <a:lnSpc>
                <a:spcPct val="90000"/>
              </a:lnSpc>
              <a:buNone/>
            </a:pPr>
            <a:endParaRPr lang="en-US" sz="1700" i="1" dirty="0">
              <a:solidFill>
                <a:srgbClr val="FFFFFF"/>
              </a:solidFill>
              <a:cs typeface="Calibri"/>
            </a:endParaRPr>
          </a:p>
          <a:p>
            <a:pPr marL="114300" indent="0" defTabSz="914400">
              <a:lnSpc>
                <a:spcPct val="90000"/>
              </a:lnSpc>
              <a:buNone/>
            </a:pPr>
            <a:r>
              <a:rPr lang="en-US" sz="1700" dirty="0">
                <a:solidFill>
                  <a:srgbClr val="FFFFFF"/>
                </a:solidFill>
              </a:rPr>
              <a:t>ISIS recaptured the Syrian town of Al-Rai, which is on the Turkish border.</a:t>
            </a:r>
            <a:endParaRPr lang="en-US" sz="1700" dirty="0">
              <a:solidFill>
                <a:srgbClr val="FFFFFF"/>
              </a:solidFill>
              <a:cs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DD119B-6BFA-4C3F-90CE-97DAFD604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8096" y="965199"/>
            <a:ext cx="5074558" cy="4927601"/>
          </a:xfrm>
        </p:spPr>
        <p:txBody>
          <a:bodyPr anchor="ctr">
            <a:normAutofit/>
          </a:bodyPr>
          <a:lstStyle/>
          <a:p>
            <a:pPr algn="r"/>
            <a:r>
              <a:rPr lang="en-GB" sz="4200">
                <a:solidFill>
                  <a:schemeClr val="bg1"/>
                </a:solidFill>
              </a:rPr>
              <a:t>ISIS loses Hit</a:t>
            </a:r>
          </a:p>
        </p:txBody>
      </p:sp>
      <p:sp>
        <p:nvSpPr>
          <p:cNvPr id="3" name="Content Placeholder 2"/>
          <p:cNvSpPr>
            <a:spLocks noGrp="1"/>
          </p:cNvSpPr>
          <p:nvPr>
            <p:ph type="subTitle" idx="1"/>
          </p:nvPr>
        </p:nvSpPr>
        <p:spPr>
          <a:xfrm>
            <a:off x="6329046" y="965198"/>
            <a:ext cx="2030953" cy="4927602"/>
          </a:xfrm>
        </p:spPr>
        <p:txBody>
          <a:bodyPr vert="horz" lIns="91440" tIns="45720" rIns="91440" bIns="45720" rtlCol="0" anchor="ctr">
            <a:normAutofit/>
          </a:bodyPr>
          <a:lstStyle/>
          <a:p>
            <a:pPr algn="l"/>
            <a:r>
              <a:rPr lang="en-GB" sz="1700" b="1" i="1" dirty="0">
                <a:solidFill>
                  <a:srgbClr val="FFC000"/>
                </a:solidFill>
              </a:rPr>
              <a:t>Apr 11, 2016</a:t>
            </a:r>
          </a:p>
          <a:p>
            <a:pPr algn="l"/>
            <a:endParaRPr lang="en-GB" sz="1700" i="1" dirty="0">
              <a:solidFill>
                <a:srgbClr val="FFC000"/>
              </a:solidFill>
            </a:endParaRPr>
          </a:p>
          <a:p>
            <a:pPr algn="l"/>
            <a:r>
              <a:rPr lang="en-GB" sz="1700" dirty="0">
                <a:solidFill>
                  <a:srgbClr val="FFC000"/>
                </a:solidFill>
              </a:rPr>
              <a:t>Iraqi forces took back Hit, which ISIS had controlled since October 2014.</a:t>
            </a:r>
            <a:endParaRPr lang="en-GB" sz="1700" dirty="0">
              <a:solidFill>
                <a:srgbClr val="FFC000"/>
              </a:solidFill>
              <a:cs typeface="Calibri"/>
            </a:endParaRPr>
          </a:p>
        </p:txBody>
      </p:sp>
      <p:cxnSp>
        <p:nvCxnSpPr>
          <p:cNvPr id="21" name="Straight Connector 20">
            <a:extLst>
              <a:ext uri="{FF2B5EF4-FFF2-40B4-BE49-F238E27FC236}">
                <a16:creationId xmlns:a16="http://schemas.microsoft.com/office/drawing/2014/main" id="{DC1572D0-F0FD-4D84-8F82-DC59140EB9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3620" y="2057399"/>
            <a:ext cx="0" cy="274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vert="horz" lIns="91440" tIns="45720" rIns="91440" bIns="45720" rtlCol="0" anchor="ctr">
            <a:normAutofit/>
          </a:bodyPr>
          <a:lstStyle/>
          <a:p>
            <a:pPr algn="r" defTabSz="914400">
              <a:lnSpc>
                <a:spcPct val="90000"/>
              </a:lnSpc>
            </a:pPr>
            <a:r>
              <a:rPr lang="en-US" sz="4200" dirty="0"/>
              <a:t>ISIS loses </a:t>
            </a:r>
            <a:r>
              <a:rPr lang="en-US" sz="4200" dirty="0" err="1"/>
              <a:t>ar-Rutbah</a:t>
            </a:r>
            <a:endParaRPr lang="en-US" sz="4200" dirty="0" err="1">
              <a:cs typeface="Calibri"/>
            </a:endParaRPr>
          </a:p>
        </p:txBody>
      </p:sp>
      <p:cxnSp>
        <p:nvCxnSpPr>
          <p:cNvPr id="29" name="Straight Connector 2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732023" y="963877"/>
            <a:ext cx="4783327" cy="4930246"/>
          </a:xfrm>
        </p:spPr>
        <p:txBody>
          <a:bodyPr vert="horz" lIns="91440" tIns="45720" rIns="91440" bIns="45720" rtlCol="0" anchor="ctr">
            <a:normAutofit/>
          </a:bodyPr>
          <a:lstStyle/>
          <a:p>
            <a:pPr marL="0" indent="0">
              <a:lnSpc>
                <a:spcPct val="90000"/>
              </a:lnSpc>
              <a:buNone/>
            </a:pPr>
            <a:r>
              <a:rPr lang="en-US" sz="2100" b="1" dirty="0"/>
              <a:t> </a:t>
            </a:r>
            <a:r>
              <a:rPr lang="en-US" sz="1700" b="1" dirty="0">
                <a:solidFill>
                  <a:srgbClr val="FFC000"/>
                </a:solidFill>
              </a:rPr>
              <a:t>May 19, 2016 </a:t>
            </a:r>
          </a:p>
          <a:p>
            <a:pPr marL="0" indent="0">
              <a:lnSpc>
                <a:spcPct val="90000"/>
              </a:lnSpc>
              <a:buNone/>
            </a:pPr>
            <a:endParaRPr lang="en-US" sz="1700" i="1" dirty="0">
              <a:solidFill>
                <a:srgbClr val="FFC000"/>
              </a:solidFill>
            </a:endParaRPr>
          </a:p>
          <a:p>
            <a:pPr marL="0" indent="0">
              <a:lnSpc>
                <a:spcPct val="90000"/>
              </a:lnSpc>
              <a:buNone/>
            </a:pPr>
            <a:r>
              <a:rPr lang="en-US" sz="1700" i="1" dirty="0">
                <a:solidFill>
                  <a:srgbClr val="FFC000"/>
                </a:solidFill>
              </a:rPr>
              <a:t>This two-day battle paved the way for Iraqi forces to begin their attempt to take back Fallujah.</a:t>
            </a:r>
          </a:p>
        </p:txBody>
      </p:sp>
    </p:spTree>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DC95FA9-076A-421D-93A3-9C29819EB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0A6C8D94-3813-4D93-A6A7-A97EFFBCF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1">
            <a:extLst>
              <a:ext uri="{FF2B5EF4-FFF2-40B4-BE49-F238E27FC236}">
                <a16:creationId xmlns:a16="http://schemas.microsoft.com/office/drawing/2014/main" id="{3794673D-8563-4993-8E86-6D89D6E97E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3" name="Oval 12">
              <a:extLst>
                <a:ext uri="{FF2B5EF4-FFF2-40B4-BE49-F238E27FC236}">
                  <a16:creationId xmlns:a16="http://schemas.microsoft.com/office/drawing/2014/main" id="{C8906114-25F0-4386-BC12-A5CB6A04F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434651-094A-4780-979E-29A3042F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5BDC44-59B0-48DF-871F-0881BB59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8FCF5-B341-43DF-A055-DC56EA920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9408E04-9221-499E-B0F3-3AFD9025F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7B1604-40F1-4335-8A11-6091E0F5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860548" y="258158"/>
            <a:ext cx="5486400" cy="2912366"/>
          </a:xfrm>
          <a:noFill/>
        </p:spPr>
        <p:txBody>
          <a:bodyPr vert="horz" lIns="91440" tIns="45720" rIns="91440" bIns="45720" rtlCol="0" anchor="b">
            <a:normAutofit/>
          </a:bodyPr>
          <a:lstStyle/>
          <a:p>
            <a:pPr defTabSz="914400">
              <a:lnSpc>
                <a:spcPct val="90000"/>
              </a:lnSpc>
            </a:pPr>
            <a:r>
              <a:rPr lang="en-US" sz="4200" kern="1200" dirty="0">
                <a:solidFill>
                  <a:schemeClr val="bg1"/>
                </a:solidFill>
                <a:latin typeface="+mj-lt"/>
                <a:ea typeface="+mj-ea"/>
                <a:cs typeface="+mj-cs"/>
              </a:rPr>
              <a:t>Russia circulates </a:t>
            </a:r>
            <a:r>
              <a:rPr lang="en-US" sz="4200" dirty="0">
                <a:solidFill>
                  <a:schemeClr val="bg1"/>
                </a:solidFill>
              </a:rPr>
              <a:t>rumor</a:t>
            </a:r>
            <a:r>
              <a:rPr lang="en-US" sz="4200" kern="1200" dirty="0">
                <a:solidFill>
                  <a:schemeClr val="bg1"/>
                </a:solidFill>
                <a:latin typeface="+mj-lt"/>
                <a:ea typeface="+mj-ea"/>
                <a:cs typeface="+mj-cs"/>
              </a:rPr>
              <a:t> of joint airstrikes with the U.S.</a:t>
            </a:r>
          </a:p>
        </p:txBody>
      </p:sp>
      <p:sp>
        <p:nvSpPr>
          <p:cNvPr id="20" name="Rectangle 19">
            <a:extLst>
              <a:ext uri="{FF2B5EF4-FFF2-40B4-BE49-F238E27FC236}">
                <a16:creationId xmlns:a16="http://schemas.microsoft.com/office/drawing/2014/main" id="{AA00467E-A507-4BEF-AAB5-2B35F13FA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4BCCBFD-2A87-46DC-A665-6039BF72D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3" name="Straight Connector 22">
              <a:extLst>
                <a:ext uri="{FF2B5EF4-FFF2-40B4-BE49-F238E27FC236}">
                  <a16:creationId xmlns:a16="http://schemas.microsoft.com/office/drawing/2014/main" id="{91707DB8-2262-4E11-B8E7-A0042E4394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CA04D0-796D-4920-BED4-6278708685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8B0366-955C-44C5-B011-378E1994D1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8F216F-4DA3-4165-A786-E7F2710B84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5E35C12-B6B4-4F57-950C-6EB3CD8F4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B14810E-84F3-4F8A-AF58-F452B98151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1" name="Straight Connector 30">
              <a:extLst>
                <a:ext uri="{FF2B5EF4-FFF2-40B4-BE49-F238E27FC236}">
                  <a16:creationId xmlns:a16="http://schemas.microsoft.com/office/drawing/2014/main" id="{3687E051-F20C-4A55-AEDD-ED9B2D996A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834F70-7A0E-4202-8ECC-5EE81C93C0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993E0E-3E7B-48D8-A799-39FECD3E15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12773A-5C03-4DD5-B9B4-24F4A42994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sz="half" idx="2"/>
          </p:nvPr>
        </p:nvSpPr>
        <p:spPr>
          <a:xfrm>
            <a:off x="1049945" y="3430323"/>
            <a:ext cx="7053605" cy="3061797"/>
          </a:xfrm>
          <a:noFill/>
        </p:spPr>
        <p:txBody>
          <a:bodyPr vert="horz" lIns="91440" tIns="45720" rIns="91440" bIns="45720" rtlCol="0" anchor="t">
            <a:normAutofit/>
          </a:bodyPr>
          <a:lstStyle/>
          <a:p>
            <a:pPr marL="114300" indent="0" algn="ctr" defTabSz="914400">
              <a:lnSpc>
                <a:spcPct val="90000"/>
              </a:lnSpc>
              <a:buNone/>
            </a:pPr>
            <a:r>
              <a:rPr lang="en-US" sz="1600" b="1" i="1" dirty="0">
                <a:solidFill>
                  <a:schemeClr val="bg1"/>
                </a:solidFill>
              </a:rPr>
              <a:t>May 20, 2016</a:t>
            </a:r>
            <a:endParaRPr lang="en-US" b="1" i="1" dirty="0">
              <a:solidFill>
                <a:schemeClr val="bg1"/>
              </a:solidFill>
            </a:endParaRPr>
          </a:p>
          <a:p>
            <a:pPr marL="114300" indent="0" algn="ctr" defTabSz="914400">
              <a:lnSpc>
                <a:spcPct val="90000"/>
              </a:lnSpc>
              <a:buNone/>
            </a:pPr>
            <a:endParaRPr lang="en-US" sz="1600" i="1" dirty="0">
              <a:solidFill>
                <a:schemeClr val="bg1"/>
              </a:solidFill>
            </a:endParaRPr>
          </a:p>
          <a:p>
            <a:pPr indent="-228600" algn="ctr" defTabSz="914400">
              <a:lnSpc>
                <a:spcPct val="90000"/>
              </a:lnSpc>
              <a:buFont typeface="Arial" panose="020B0604020202020204" pitchFamily="34" charset="0"/>
              <a:buChar char="•"/>
            </a:pPr>
            <a:r>
              <a:rPr lang="en-US" sz="1600" dirty="0">
                <a:solidFill>
                  <a:schemeClr val="bg1"/>
                </a:solidFill>
              </a:rPr>
              <a:t>In roughly mid-2016, the Russian Defense Minister Sergei Shoigu proposed 'joint-action' between the U.S.-led coalition and Russian forces against terrorist groups (al-Nusra Front) in the Syrian conflict. </a:t>
            </a:r>
            <a:br>
              <a:rPr lang="en-US" sz="1600" dirty="0"/>
            </a:br>
            <a:endParaRPr lang="en-US" sz="1600" dirty="0">
              <a:solidFill>
                <a:schemeClr val="bg1"/>
              </a:solidFill>
              <a:cs typeface="Calibri"/>
            </a:endParaRPr>
          </a:p>
          <a:p>
            <a:pPr indent="-228600" algn="ctr" defTabSz="914400">
              <a:lnSpc>
                <a:spcPct val="90000"/>
              </a:lnSpc>
              <a:buFont typeface="Arial" panose="020B0604020202020204" pitchFamily="34" charset="0"/>
              <a:buChar char="•"/>
            </a:pPr>
            <a:r>
              <a:rPr lang="en-US" sz="1600" dirty="0">
                <a:solidFill>
                  <a:schemeClr val="bg1"/>
                </a:solidFill>
              </a:rPr>
              <a:t>However, this coordination of airstrikes never materialized; U.S. State Department spokesman John Kirby quickly responded that no such plans existed. </a:t>
            </a:r>
            <a:endParaRPr lang="en-US" sz="1600" dirty="0">
              <a:solidFill>
                <a:schemeClr val="bg1"/>
              </a:solidFill>
              <a:cs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C4B3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a:solidFill>
                  <a:srgbClr val="FFFFFF"/>
                </a:solidFill>
              </a:rPr>
              <a:t>ISIS loses Fallujah</a:t>
            </a:r>
          </a:p>
        </p:txBody>
      </p:sp>
      <p:pic>
        <p:nvPicPr>
          <p:cNvPr id="4" name="Picture 4" descr="A group of people in uniform&#10;&#10;Description automatically generated">
            <a:extLst>
              <a:ext uri="{FF2B5EF4-FFF2-40B4-BE49-F238E27FC236}">
                <a16:creationId xmlns:a16="http://schemas.microsoft.com/office/drawing/2014/main" id="{4617F884-0D35-49F7-9CD3-DB156C43F6AD}"/>
              </a:ext>
            </a:extLst>
          </p:cNvPr>
          <p:cNvPicPr>
            <a:picLocks noChangeAspect="1"/>
          </p:cNvPicPr>
          <p:nvPr/>
        </p:nvPicPr>
        <p:blipFill rotWithShape="1">
          <a:blip r:embed="rId2"/>
          <a:srcRect l="12008" r="15495"/>
          <a:stretch/>
        </p:blipFill>
        <p:spPr>
          <a:xfrm>
            <a:off x="245660" y="321733"/>
            <a:ext cx="5293729" cy="4107392"/>
          </a:xfrm>
          <a:prstGeom prst="rect">
            <a:avLst/>
          </a:prstGeom>
          <a:noFill/>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6021989" y="917725"/>
            <a:ext cx="2568554" cy="4852362"/>
          </a:xfrm>
        </p:spPr>
        <p:txBody>
          <a:bodyPr vert="horz" lIns="91440" tIns="45720" rIns="91440" bIns="45720" rtlCol="0" anchor="ctr">
            <a:normAutofit/>
          </a:bodyPr>
          <a:lstStyle/>
          <a:p>
            <a:pPr marL="114300" indent="0" defTabSz="914400">
              <a:lnSpc>
                <a:spcPct val="90000"/>
              </a:lnSpc>
              <a:buNone/>
            </a:pPr>
            <a:r>
              <a:rPr lang="en-US" sz="1700" b="1" i="1" dirty="0">
                <a:solidFill>
                  <a:srgbClr val="FFFFFF"/>
                </a:solidFill>
              </a:rPr>
              <a:t>June 26, 2016</a:t>
            </a:r>
            <a:endParaRPr lang="en-US" b="1" i="1" dirty="0"/>
          </a:p>
          <a:p>
            <a:pPr marL="114300" indent="0" defTabSz="914400">
              <a:lnSpc>
                <a:spcPct val="90000"/>
              </a:lnSpc>
              <a:buNone/>
            </a:pPr>
            <a:endParaRPr lang="en-US" sz="1700" i="1" dirty="0">
              <a:solidFill>
                <a:srgbClr val="FFFFFF"/>
              </a:solidFill>
            </a:endParaRPr>
          </a:p>
          <a:p>
            <a:pPr marL="114300" indent="0" defTabSz="914400">
              <a:lnSpc>
                <a:spcPct val="90000"/>
              </a:lnSpc>
              <a:buNone/>
            </a:pPr>
            <a:r>
              <a:rPr lang="en-US" sz="1700" dirty="0">
                <a:solidFill>
                  <a:srgbClr val="FFFFFF"/>
                </a:solidFill>
              </a:rPr>
              <a:t>ISIS controlled Fallujah for 2.5 years before Iraqi forces captured it.</a:t>
            </a:r>
            <a:endParaRPr lang="en-US" sz="1700" dirty="0">
              <a:solidFill>
                <a:srgbClr val="FFFFFF"/>
              </a:solidFill>
              <a:cs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ctrTitle"/>
          </p:nvPr>
        </p:nvSpPr>
        <p:spPr>
          <a:xfrm>
            <a:off x="862227" y="403415"/>
            <a:ext cx="7194050" cy="1192003"/>
          </a:xfrm>
        </p:spPr>
        <p:txBody>
          <a:bodyPr anchor="ctr">
            <a:normAutofit fontScale="90000"/>
          </a:bodyPr>
          <a:lstStyle/>
          <a:p>
            <a:pPr>
              <a:lnSpc>
                <a:spcPct val="90000"/>
              </a:lnSpc>
            </a:pPr>
            <a:r>
              <a:rPr lang="en-GB" sz="6500" dirty="0">
                <a:solidFill>
                  <a:schemeClr val="bg1"/>
                </a:solidFill>
              </a:rPr>
              <a:t>ISIS' Calls for International Attacks </a:t>
            </a:r>
          </a:p>
        </p:txBody>
      </p:sp>
      <p:sp>
        <p:nvSpPr>
          <p:cNvPr id="3" name="Content Placeholder 2"/>
          <p:cNvSpPr>
            <a:spLocks noGrp="1"/>
          </p:cNvSpPr>
          <p:nvPr>
            <p:ph type="subTitle" idx="1"/>
          </p:nvPr>
        </p:nvSpPr>
        <p:spPr>
          <a:xfrm>
            <a:off x="1858343" y="2171863"/>
            <a:ext cx="5201819" cy="2606671"/>
          </a:xfrm>
        </p:spPr>
        <p:txBody>
          <a:bodyPr vert="horz" lIns="91440" tIns="45720" rIns="91440" bIns="45720" rtlCol="0" anchor="t">
            <a:normAutofit/>
          </a:bodyPr>
          <a:lstStyle/>
          <a:p>
            <a:pPr>
              <a:lnSpc>
                <a:spcPct val="90000"/>
              </a:lnSpc>
            </a:pPr>
            <a:r>
              <a:rPr lang="en-GB" sz="1600" b="1" i="1" dirty="0">
                <a:solidFill>
                  <a:schemeClr val="bg1"/>
                </a:solidFill>
              </a:rPr>
              <a:t>July 31, 2016 </a:t>
            </a:r>
          </a:p>
          <a:p>
            <a:pPr>
              <a:lnSpc>
                <a:spcPct val="90000"/>
              </a:lnSpc>
            </a:pPr>
            <a:endParaRPr lang="en-US" sz="1600" dirty="0">
              <a:solidFill>
                <a:schemeClr val="bg1"/>
              </a:solidFill>
            </a:endParaRPr>
          </a:p>
          <a:p>
            <a:pPr>
              <a:lnSpc>
                <a:spcPct val="90000"/>
              </a:lnSpc>
            </a:pPr>
            <a:r>
              <a:rPr lang="en-GB" sz="1600" dirty="0">
                <a:solidFill>
                  <a:schemeClr val="bg1"/>
                </a:solidFill>
              </a:rPr>
              <a:t>One of the first YouTube videos uploaded by ISIS shows a masked man calling for the members and supporters of ISIS to carry out attacks in Russia, saying, “Listen, Putin, we will come to Russia and will kill you at your homes ... Oh Brothers, carry out jihad and kill and fight them.'' </a:t>
            </a:r>
            <a:br>
              <a:rPr lang="en-GB" sz="1600" dirty="0"/>
            </a:br>
            <a:br>
              <a:rPr lang="en-GB" sz="1600" dirty="0"/>
            </a:br>
            <a:r>
              <a:rPr lang="en-GB" sz="1600" dirty="0">
                <a:solidFill>
                  <a:schemeClr val="bg1"/>
                </a:solidFill>
              </a:rPr>
              <a:t>This general message of warning and attempt to </a:t>
            </a:r>
            <a:r>
              <a:rPr lang="en-GB" sz="1600" dirty="0" err="1">
                <a:solidFill>
                  <a:schemeClr val="bg1"/>
                </a:solidFill>
              </a:rPr>
              <a:t>instill</a:t>
            </a:r>
            <a:r>
              <a:rPr lang="en-GB" sz="1600" dirty="0">
                <a:solidFill>
                  <a:schemeClr val="bg1"/>
                </a:solidFill>
              </a:rPr>
              <a:t> fear is echoed across ISIS' digital platforms across recent years.</a:t>
            </a:r>
            <a:endParaRPr lang="en-US" sz="1600" dirty="0">
              <a:solidFill>
                <a:schemeClr val="bg1"/>
              </a:solidFill>
              <a:cs typeface="Calibri"/>
            </a:endParaRPr>
          </a:p>
        </p:txBody>
      </p:sp>
      <p:sp>
        <p:nvSpPr>
          <p:cNvPr id="10" name="Rectangle 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TotalTime>
  <Words>12104</Words>
  <Application>Microsoft Macintosh PowerPoint</Application>
  <PresentationFormat>On-screen Show (4:3)</PresentationFormat>
  <Paragraphs>937</Paragraphs>
  <Slides>186</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186</vt:i4>
      </vt:variant>
    </vt:vector>
  </HeadingPairs>
  <TitlesOfParts>
    <vt:vector size="190" baseType="lpstr">
      <vt:lpstr>Arial</vt:lpstr>
      <vt:lpstr>Calibri</vt:lpstr>
      <vt:lpstr>Tw Cen MT</vt:lpstr>
      <vt:lpstr>Office Theme</vt:lpstr>
      <vt:lpstr>Summary &amp; Key Findings</vt:lpstr>
      <vt:lpstr>History: The Rise of the Caliphate</vt:lpstr>
      <vt:lpstr>Before ISIS:  Jama'at al-Tawhid wal-Jihad </vt:lpstr>
      <vt:lpstr>ISIS: Ten Stages of Genocide</vt:lpstr>
      <vt:lpstr>Stage 1: Classification</vt:lpstr>
      <vt:lpstr>Zarqawi back in Iraq</vt:lpstr>
      <vt:lpstr>De-Ba'athification &amp; Its Consequences</vt:lpstr>
      <vt:lpstr>Iraqi Insurgency &amp; AQI</vt:lpstr>
      <vt:lpstr>Takfirism</vt:lpstr>
      <vt:lpstr>New Leader for ISI</vt:lpstr>
      <vt:lpstr>Islamic State in Iraq </vt:lpstr>
      <vt:lpstr>ISIS Movement out of Baghdad</vt:lpstr>
      <vt:lpstr>Increase in support for ISI</vt:lpstr>
      <vt:lpstr>Change in Leadership</vt:lpstr>
      <vt:lpstr>Towards Syria</vt:lpstr>
      <vt:lpstr>ISIS Territorial Changes Time-lapse</vt:lpstr>
      <vt:lpstr>Refugee Crisis</vt:lpstr>
      <vt:lpstr>Global interest in the Caliphate</vt:lpstr>
      <vt:lpstr>Start of a Humanitarian Emergency</vt:lpstr>
      <vt:lpstr>First Camps in Jordan</vt:lpstr>
      <vt:lpstr>Islamophobia and ISIS</vt:lpstr>
      <vt:lpstr>Stage 2: Symbolization</vt:lpstr>
      <vt:lpstr>Official number marks 1 million refugees</vt:lpstr>
      <vt:lpstr>Stage 3: Discrimination</vt:lpstr>
      <vt:lpstr>Stage 4: Dehumanization</vt:lpstr>
      <vt:lpstr>Foreign Fighters</vt:lpstr>
      <vt:lpstr>Joining Forces</vt:lpstr>
      <vt:lpstr>Al-Qaeda cuts ties with ISIS</vt:lpstr>
      <vt:lpstr>Stage 5: Organization</vt:lpstr>
      <vt:lpstr>Radicalization and Terror</vt:lpstr>
      <vt:lpstr>ISIS gains full control of Raqqa</vt:lpstr>
      <vt:lpstr>Stage 6: Polarization</vt:lpstr>
      <vt:lpstr>ISIS' 'calls to action'</vt:lpstr>
      <vt:lpstr>Stage 7: Preparation</vt:lpstr>
      <vt:lpstr>Stage 8: Persecution</vt:lpstr>
      <vt:lpstr>Concentration Camps</vt:lpstr>
      <vt:lpstr>Destruction of Cultural Heritage Sites</vt:lpstr>
      <vt:lpstr>Mass Slavery</vt:lpstr>
      <vt:lpstr>ISIS gains control of Fallujah, Dec. 30th, 2013</vt:lpstr>
      <vt:lpstr>Genocide Alert: Christians in Iraq</vt:lpstr>
      <vt:lpstr>ISIS commits several massacres</vt:lpstr>
      <vt:lpstr>Foreign Fighters on rise</vt:lpstr>
      <vt:lpstr> Genocide Alert: The Yazidi Genocide</vt:lpstr>
      <vt:lpstr>International Responses</vt:lpstr>
      <vt:lpstr>Women in the Islamic State</vt:lpstr>
      <vt:lpstr>Largest Refugee Group in the World</vt:lpstr>
      <vt:lpstr>Stage 9: Extermination</vt:lpstr>
      <vt:lpstr>Badoush Prison Massacre</vt:lpstr>
      <vt:lpstr>Camp Speicher Massacre</vt:lpstr>
      <vt:lpstr>Mount Sinjar Massacre</vt:lpstr>
      <vt:lpstr>Anti-immigrant stance on rise</vt:lpstr>
      <vt:lpstr>ISIS and terrorism</vt:lpstr>
      <vt:lpstr>The Global Coalition against ISIS</vt:lpstr>
      <vt:lpstr>ISIS gains control of Mosul</vt:lpstr>
      <vt:lpstr>Beheading of Hostages</vt:lpstr>
      <vt:lpstr>ISIS gains control of Tikrit</vt:lpstr>
      <vt:lpstr>Iran starts flying drones over Iraq</vt:lpstr>
      <vt:lpstr>Iraq formally asks U.S. to conduct airstrikes</vt:lpstr>
      <vt:lpstr>ISIS declares its Caliphate</vt:lpstr>
      <vt:lpstr>ISIS seizes important border crossing between Deir Ezzor (Syria) and Iraq</vt:lpstr>
      <vt:lpstr>ISIS conquers Kurdish towns</vt:lpstr>
      <vt:lpstr>ISIS' presence in Northern Syria results in refugees to flee into nearby Turkey</vt:lpstr>
      <vt:lpstr>U.S. airstrikes against ISIS officially begin</vt:lpstr>
      <vt:lpstr>UNSC adopts Resolution 2178</vt:lpstr>
      <vt:lpstr>Deadly Journeys</vt:lpstr>
      <vt:lpstr>Global Coalition to intervene in the Syrian conflict begins</vt:lpstr>
      <vt:lpstr>Recognition as terrorist organization</vt:lpstr>
      <vt:lpstr>Summary of terrorist attacks - 2015</vt:lpstr>
      <vt:lpstr>ISIS Territory Overview: 2015</vt:lpstr>
      <vt:lpstr>The Case of Shamima Begum</vt:lpstr>
      <vt:lpstr>ISIS loses Tikrit</vt:lpstr>
      <vt:lpstr>ISIS seizes Palestinian Refugee Camp in Damascus</vt:lpstr>
      <vt:lpstr>ISIS gains control of Palmyra</vt:lpstr>
      <vt:lpstr>ISIS gains control of Ramadi</vt:lpstr>
      <vt:lpstr>ISIS gains control of Sirte</vt:lpstr>
      <vt:lpstr>ISIS loses control of Tal Abyad</vt:lpstr>
      <vt:lpstr>2015 marks 4 million Syrian refugees worldwide</vt:lpstr>
      <vt:lpstr>European countries start to take anti-immigrant stance towards Syrian refugees</vt:lpstr>
      <vt:lpstr>Support for the refugee crisis in Europe</vt:lpstr>
      <vt:lpstr>OPCW &amp; UN report shows use of chemical weapons</vt:lpstr>
      <vt:lpstr>ISIS is committing genocide</vt:lpstr>
      <vt:lpstr>Refugees Welcome</vt:lpstr>
      <vt:lpstr>Russia begins airstrikes in Syria </vt:lpstr>
      <vt:lpstr>U.S. announces special operations forces to be sent to Iraq and Syria</vt:lpstr>
      <vt:lpstr>End of the Schengen Visa?</vt:lpstr>
      <vt:lpstr>ISIS loses northern Sinjar region</vt:lpstr>
      <vt:lpstr>France ramps up airstrikes in Syria</vt:lpstr>
      <vt:lpstr>ISIS loses Ramadi</vt:lpstr>
      <vt:lpstr>How many fighters joined ISIS?</vt:lpstr>
      <vt:lpstr>Summary of terrorist attacks - 2016 </vt:lpstr>
      <vt:lpstr>ISIS Territory Overview: 2016</vt:lpstr>
      <vt:lpstr>EU-Turkey Deal</vt:lpstr>
      <vt:lpstr>The Balkan Route</vt:lpstr>
      <vt:lpstr>ISIS gains al-Rai</vt:lpstr>
      <vt:lpstr>ISIS loses Hit</vt:lpstr>
      <vt:lpstr>ISIS loses ar-Rutbah</vt:lpstr>
      <vt:lpstr>Russia circulates rumor of joint airstrikes with the U.S.</vt:lpstr>
      <vt:lpstr>ISIS loses Fallujah</vt:lpstr>
      <vt:lpstr>ISIS' Calls for International Attacks </vt:lpstr>
      <vt:lpstr>A U.S. airstrike in Syria kills al-Adnani</vt:lpstr>
      <vt:lpstr>ISIS loses Dabiq</vt:lpstr>
      <vt:lpstr>ISIS Territory Overview: 2016</vt:lpstr>
      <vt:lpstr>ISIS media output in decline </vt:lpstr>
      <vt:lpstr>ISIS loses Christian region of Qaraqosh</vt:lpstr>
      <vt:lpstr>UN states ISIS are using thousands of civilians in Mosul as 'human shields'</vt:lpstr>
      <vt:lpstr>Iraqi counterterrorism recaptures Mosul Television Station</vt:lpstr>
      <vt:lpstr>Al Baghdadi addresses international affiliates</vt:lpstr>
      <vt:lpstr>Losses in the Mediterranean</vt:lpstr>
      <vt:lpstr>ISIS instructs followers to stop using WhatsApp and Telegram</vt:lpstr>
      <vt:lpstr>ISIS loses Sirte</vt:lpstr>
      <vt:lpstr>ISIS retakes Palmyra</vt:lpstr>
      <vt:lpstr>Senior ISIS commander al-Kuwati killed in U.S. airstrike </vt:lpstr>
      <vt:lpstr>Russia, China and Pakistan warn ISIS is growing in Afghanistan</vt:lpstr>
      <vt:lpstr>ISIS calls for more attacks in Europe </vt:lpstr>
      <vt:lpstr>Number of Foreign Fighter Deaths</vt:lpstr>
      <vt:lpstr>Return of the Foreign Fighters</vt:lpstr>
      <vt:lpstr>The threat posed by the returning Foreign Fighters</vt:lpstr>
      <vt:lpstr>The Downfall of ISIS</vt:lpstr>
      <vt:lpstr>Summary of terrorist attacks - 2017</vt:lpstr>
      <vt:lpstr>ISIS Territory Overview: 2017</vt:lpstr>
      <vt:lpstr>ISIS threatens Egyptian military, releasing a kill list </vt:lpstr>
      <vt:lpstr>5 Million mark</vt:lpstr>
      <vt:lpstr>ISIS' Deputy Leader al Jumaili killed in an airstrike </vt:lpstr>
      <vt:lpstr>Abdul Hasib is killed by a joint Afghan-U.S. operation</vt:lpstr>
      <vt:lpstr>ISIS attacks another refugee camp</vt:lpstr>
      <vt:lpstr>ISIS developing own social media platform</vt:lpstr>
      <vt:lpstr>ISIS attacks the Rukban Refugee Camp</vt:lpstr>
      <vt:lpstr>President Rodrigo Duterte says the Marawi rebellion was "purely ISIS"</vt:lpstr>
      <vt:lpstr>ISIS gains some control of Marawi</vt:lpstr>
      <vt:lpstr>End of Caliphate?</vt:lpstr>
      <vt:lpstr>ISIS withdraws from Aleppo</vt:lpstr>
      <vt:lpstr>Iraqi victory over ISIS</vt:lpstr>
      <vt:lpstr>Za'atari Refugee Camp becomes the first job center for Syrian refugees</vt:lpstr>
      <vt:lpstr>Estimates of 2,000 ISIS fighters still in Raqqa</vt:lpstr>
      <vt:lpstr>ISIS remains deadliest militant organization in 2016</vt:lpstr>
      <vt:lpstr>Hezbollah seizes most of ISIS's territory on Syria/Lebanon border</vt:lpstr>
      <vt:lpstr>EU sees drastic rise in anti-immigrant stance</vt:lpstr>
      <vt:lpstr>ISIS loses Deir Ezzor</vt:lpstr>
      <vt:lpstr>ISIS releases audio message of Baghdadi  after long silence </vt:lpstr>
      <vt:lpstr>ISIS loses Hawija</vt:lpstr>
      <vt:lpstr>ISIS gains control of 12 Syrian villages near Hama</vt:lpstr>
      <vt:lpstr>ISIS loses Raqqa</vt:lpstr>
      <vt:lpstr>SDF victory over ISIS</vt:lpstr>
      <vt:lpstr>U.S. President Trump announces end of caliphate in sight </vt:lpstr>
      <vt:lpstr>Trial for the Battle of Mosul</vt:lpstr>
      <vt:lpstr>UN report announces ISIS faction in Somalia growing</vt:lpstr>
      <vt:lpstr>The U.S. and Russia issue joint statement to work together</vt:lpstr>
      <vt:lpstr>ISIS loses Rawa</vt:lpstr>
      <vt:lpstr>Shift in Migrant Routes</vt:lpstr>
      <vt:lpstr>Bringing (Foreign) Terrorist Fighters to Justice</vt:lpstr>
      <vt:lpstr>ISIS Territory Overview: 2018</vt:lpstr>
      <vt:lpstr>Summary of terrorist attacks - 2018</vt:lpstr>
      <vt:lpstr>U.S. troops remain in Syria to counter Iran and Assad </vt:lpstr>
      <vt:lpstr>U.S. government and foreign experts announces ISIS still has 10,000 loyalists</vt:lpstr>
      <vt:lpstr>Overcrowded camps of the EU</vt:lpstr>
      <vt:lpstr>Europol says some ISIS propaganda has been removed successfully</vt:lpstr>
      <vt:lpstr>Family Reunification</vt:lpstr>
      <vt:lpstr>Crowded streets of Bosnia</vt:lpstr>
      <vt:lpstr>How to bring ISIS to justice: An Alternative</vt:lpstr>
      <vt:lpstr>ISIS and Taliban clash in Jowzjan Province</vt:lpstr>
      <vt:lpstr>ISIS releases audio of Baghdadi downplaying recent territorial losses</vt:lpstr>
      <vt:lpstr>ISIS regains territory in eastern Syria</vt:lpstr>
      <vt:lpstr>ISIS loses Hajin</vt:lpstr>
      <vt:lpstr>U.S. President Trump announces ISIS defeated</vt:lpstr>
      <vt:lpstr>Summary of terrorist attacks - 2019</vt:lpstr>
      <vt:lpstr>U.S. announces troops will remain in Syria </vt:lpstr>
      <vt:lpstr>ISIS Territory Overview: 2019</vt:lpstr>
      <vt:lpstr>U.S. remain concerned about ISIS resurgence</vt:lpstr>
      <vt:lpstr>SDF leader announces final ISIS pocket in Syria reclaimed</vt:lpstr>
      <vt:lpstr>ISIS loses Baghouz, formally ending caliphate's territorial claims</vt:lpstr>
      <vt:lpstr>British Foreign Secretary warns ISIS is not yet defeated</vt:lpstr>
      <vt:lpstr>Repatriation of German Foreign Fighters</vt:lpstr>
      <vt:lpstr>Video of Al Baghdadi released claiming Sri Lankan attacks were revenge for Baghuz Fawqani</vt:lpstr>
      <vt:lpstr>Turkish Offensive at the Northern Syrian border starts</vt:lpstr>
      <vt:lpstr>Turkish President Erdogan announces plans to invade Syria</vt:lpstr>
      <vt:lpstr>U.S. announces withdrawal of troops from Northern Syria</vt:lpstr>
      <vt:lpstr>Al Baghdadi killed in U.S. raid</vt:lpstr>
      <vt:lpstr>New Leadership</vt:lpstr>
      <vt:lpstr>Children in the Refugee Crisis</vt:lpstr>
      <vt:lpstr>Stage 10: Denial</vt:lpstr>
      <vt:lpstr>Syrian Refugee Crisis in Figures</vt:lpstr>
      <vt:lpstr>Turkey opens its Western borders</vt:lpstr>
      <vt:lpstr>9th Anniversary</vt:lpstr>
      <vt:lpstr>The Potential Danger of Returning Foreign Fighters</vt:lpstr>
      <vt:lpstr>U.S. Repatriates Last of its ISIS Suspects</vt:lpstr>
      <vt:lpstr>Current Updates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&amp; Key Findings</dc:title>
  <dc:creator>Holly Scala</dc:creator>
  <cp:lastModifiedBy>Sarah Kane</cp:lastModifiedBy>
  <cp:revision>1363</cp:revision>
  <dcterms:created xsi:type="dcterms:W3CDTF">2020-10-12T15:48:49Z</dcterms:created>
  <dcterms:modified xsi:type="dcterms:W3CDTF">2021-06-18T01:29:38Z</dcterms:modified>
</cp:coreProperties>
</file>